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1.jpg" ContentType="image/jpg"/>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1308" r:id="rId2"/>
    <p:sldId id="1333" r:id="rId3"/>
    <p:sldId id="1339" r:id="rId4"/>
    <p:sldId id="1341" r:id="rId5"/>
    <p:sldId id="1345" r:id="rId6"/>
    <p:sldId id="1336" r:id="rId7"/>
    <p:sldId id="1338" r:id="rId8"/>
    <p:sldId id="1302" r:id="rId9"/>
    <p:sldId id="1303" r:id="rId10"/>
    <p:sldId id="1342" r:id="rId11"/>
    <p:sldId id="1346" r:id="rId12"/>
    <p:sldId id="1347" r:id="rId13"/>
    <p:sldId id="1343" r:id="rId14"/>
    <p:sldId id="771" r:id="rId15"/>
    <p:sldId id="1299" r:id="rId16"/>
  </p:sldIdLst>
  <p:sldSz cx="9144000" cy="5143500" type="screen16x9"/>
  <p:notesSz cx="7010400" cy="92964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hat Gabriel" initials="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a:srgbClr val="1E86DC"/>
    <a:srgbClr val="FF5001"/>
    <a:srgbClr val="FF3300"/>
    <a:srgbClr val="D65208"/>
    <a:srgbClr val="AFEB79"/>
    <a:srgbClr val="FBF497"/>
    <a:srgbClr val="FFC000"/>
    <a:srgbClr val="00FF00"/>
    <a:srgbClr val="F575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9" autoAdjust="0"/>
    <p:restoredTop sz="93867" autoAdjust="0"/>
  </p:normalViewPr>
  <p:slideViewPr>
    <p:cSldViewPr snapToGrid="0" snapToObjects="1">
      <p:cViewPr varScale="1">
        <p:scale>
          <a:sx n="97" d="100"/>
          <a:sy n="97" d="100"/>
        </p:scale>
        <p:origin x="810"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ONY\Dropbox\DBA%202019\6.%20Monev%20B20\2.%20Data%20Realisasi%202019\Lembar%20Kerja%20Monev%202019%20(Subdirektorat%20Pelayanan%20dan%20Pengawasan%20Usaha%20Bioenergi's%20conflicted%20copy%202019-10-2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smtClean="0"/>
              <a:t>Target </a:t>
            </a:r>
            <a:r>
              <a:rPr lang="en-US" dirty="0" err="1" smtClean="0"/>
              <a:t>vs</a:t>
            </a:r>
            <a:r>
              <a:rPr lang="en-US" baseline="0" dirty="0" smtClean="0"/>
              <a:t> Consumption</a:t>
            </a:r>
            <a:endParaRPr lang="en-US" dirty="0"/>
          </a:p>
        </c:rich>
      </c:tx>
      <c:layout>
        <c:manualLayout>
          <c:xMode val="edge"/>
          <c:yMode val="edge"/>
          <c:x val="0.13561191353920593"/>
          <c:y val="3.3043634695742091E-2"/>
        </c:manualLayout>
      </c:layout>
      <c:overlay val="0"/>
    </c:title>
    <c:autoTitleDeleted val="0"/>
    <c:plotArea>
      <c:layout/>
      <c:pieChart>
        <c:varyColors val="1"/>
        <c:ser>
          <c:idx val="0"/>
          <c:order val="0"/>
          <c:tx>
            <c:strRef>
              <c:f>'Data Grafik'!$R$25</c:f>
              <c:strCache>
                <c:ptCount val="1"/>
                <c:pt idx="0">
                  <c:v>Alokasi vs Realisasi</c:v>
                </c:pt>
              </c:strCache>
            </c:strRef>
          </c:tx>
          <c:val>
            <c:numRef>
              <c:f>'Data Grafik'!$R$26:$R$27</c:f>
              <c:numCache>
                <c:formatCode>0.00%</c:formatCode>
                <c:ptCount val="2"/>
                <c:pt idx="0">
                  <c:v>0.7416727305867622</c:v>
                </c:pt>
                <c:pt idx="1">
                  <c:v>0.2583272694132378</c:v>
                </c:pt>
              </c:numCache>
            </c:numRef>
          </c:val>
          <c:extLst>
            <c:ext xmlns:c16="http://schemas.microsoft.com/office/drawing/2014/chart" uri="{C3380CC4-5D6E-409C-BE32-E72D297353CC}">
              <c16:uniqueId val="{00000000-4DA8-41B0-91E5-8717122B3042}"/>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w="0">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1312" tIns="45656" rIns="91312" bIns="4565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312" tIns="45656" rIns="91312" bIns="45656" rtlCol="0"/>
          <a:lstStyle>
            <a:lvl1pPr algn="r">
              <a:defRPr sz="1200"/>
            </a:lvl1pPr>
          </a:lstStyle>
          <a:p>
            <a:fld id="{54504C67-123E-2145-A810-C289F8AB28F5}" type="datetimeFigureOut">
              <a:rPr lang="en-US" smtClean="0"/>
              <a:t>11/18/2019</a:t>
            </a:fld>
            <a:endParaRPr lang="en-US"/>
          </a:p>
        </p:txBody>
      </p:sp>
      <p:sp>
        <p:nvSpPr>
          <p:cNvPr id="4" name="Slide Image Placeholder 3"/>
          <p:cNvSpPr>
            <a:spLocks noGrp="1" noRot="1" noChangeAspect="1"/>
          </p:cNvSpPr>
          <p:nvPr>
            <p:ph type="sldImg" idx="2"/>
          </p:nvPr>
        </p:nvSpPr>
        <p:spPr>
          <a:xfrm>
            <a:off x="407988" y="696913"/>
            <a:ext cx="6194425" cy="3484562"/>
          </a:xfrm>
          <a:prstGeom prst="rect">
            <a:avLst/>
          </a:prstGeom>
          <a:noFill/>
          <a:ln w="12700">
            <a:solidFill>
              <a:prstClr val="black"/>
            </a:solidFill>
          </a:ln>
        </p:spPr>
        <p:txBody>
          <a:bodyPr vert="horz" lIns="91312" tIns="45656" rIns="91312" bIns="4565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1312" tIns="45656" rIns="91312" bIns="4565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312" tIns="45656" rIns="91312" bIns="45656" rtlCol="0" anchor="b"/>
          <a:lstStyle>
            <a:lvl1pPr algn="r">
              <a:defRPr sz="1200"/>
            </a:lvl1pPr>
          </a:lstStyle>
          <a:p>
            <a:fld id="{52E8CCF2-37A1-B747-A095-FEFB6B8CEFED}" type="slidenum">
              <a:rPr lang="en-US" smtClean="0"/>
              <a:t>‹#›</a:t>
            </a:fld>
            <a:endParaRPr lang="en-US"/>
          </a:p>
        </p:txBody>
      </p:sp>
    </p:spTree>
    <p:extLst>
      <p:ext uri="{BB962C8B-B14F-4D97-AF65-F5344CB8AC3E}">
        <p14:creationId xmlns:p14="http://schemas.microsoft.com/office/powerpoint/2010/main" val="3579187689"/>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8"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2"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E8CCF2-37A1-B747-A095-FEFB6B8CEFED}" type="slidenum">
              <a:rPr lang="en-US" smtClean="0"/>
              <a:t>2</a:t>
            </a:fld>
            <a:endParaRPr lang="en-US"/>
          </a:p>
        </p:txBody>
      </p:sp>
    </p:spTree>
    <p:extLst>
      <p:ext uri="{BB962C8B-B14F-4D97-AF65-F5344CB8AC3E}">
        <p14:creationId xmlns:p14="http://schemas.microsoft.com/office/powerpoint/2010/main" val="342640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E8CCF2-37A1-B747-A095-FEFB6B8CEFED}" type="slidenum">
              <a:rPr lang="en-US" smtClean="0"/>
              <a:t>6</a:t>
            </a:fld>
            <a:endParaRPr lang="en-US"/>
          </a:p>
        </p:txBody>
      </p:sp>
    </p:spTree>
    <p:extLst>
      <p:ext uri="{BB962C8B-B14F-4D97-AF65-F5344CB8AC3E}">
        <p14:creationId xmlns:p14="http://schemas.microsoft.com/office/powerpoint/2010/main" val="450332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E8CCF2-37A1-B747-A095-FEFB6B8CEFED}" type="slidenum">
              <a:rPr lang="en-US" smtClean="0"/>
              <a:t>7</a:t>
            </a:fld>
            <a:endParaRPr lang="en-US"/>
          </a:p>
        </p:txBody>
      </p:sp>
    </p:spTree>
    <p:extLst>
      <p:ext uri="{BB962C8B-B14F-4D97-AF65-F5344CB8AC3E}">
        <p14:creationId xmlns:p14="http://schemas.microsoft.com/office/powerpoint/2010/main" val="348446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2E8CCF2-37A1-B747-A095-FEFB6B8CEFED}" type="slidenum">
              <a:rPr lang="en-US" smtClean="0"/>
              <a:t>9</a:t>
            </a:fld>
            <a:endParaRPr lang="en-US"/>
          </a:p>
        </p:txBody>
      </p:sp>
    </p:spTree>
    <p:extLst>
      <p:ext uri="{BB962C8B-B14F-4D97-AF65-F5344CB8AC3E}">
        <p14:creationId xmlns:p14="http://schemas.microsoft.com/office/powerpoint/2010/main" val="190826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1169988"/>
            <a:ext cx="5562600" cy="31289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F98817-A4B2-5449-993C-963A6CCCB116}" type="slidenum">
              <a:rPr lang="en-US" smtClean="0"/>
              <a:t>15</a:t>
            </a:fld>
            <a:endParaRPr lang="en-US"/>
          </a:p>
        </p:txBody>
      </p:sp>
    </p:spTree>
    <p:extLst>
      <p:ext uri="{BB962C8B-B14F-4D97-AF65-F5344CB8AC3E}">
        <p14:creationId xmlns:p14="http://schemas.microsoft.com/office/powerpoint/2010/main" val="150606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870F7D-6C28-0740-8CD6-61A153FC72B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389664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70F7D-6C28-0740-8CD6-61A153FC72B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314606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70F7D-6C28-0740-8CD6-61A153FC72B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24447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70F7D-6C28-0740-8CD6-61A153FC72B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87352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onten 2">
    <p:spTree>
      <p:nvGrpSpPr>
        <p:cNvPr id="1" name=""/>
        <p:cNvGrpSpPr/>
        <p:nvPr/>
      </p:nvGrpSpPr>
      <p:grpSpPr>
        <a:xfrm>
          <a:off x="0" y="0"/>
          <a:ext cx="0" cy="0"/>
          <a:chOff x="0" y="0"/>
          <a:chExt cx="0" cy="0"/>
        </a:xfrm>
      </p:grpSpPr>
      <p:sp>
        <p:nvSpPr>
          <p:cNvPr id="2" name="Title 1"/>
          <p:cNvSpPr>
            <a:spLocks noGrp="1"/>
          </p:cNvSpPr>
          <p:nvPr>
            <p:ph type="title"/>
          </p:nvPr>
        </p:nvSpPr>
        <p:spPr>
          <a:xfrm>
            <a:off x="0" y="706273"/>
            <a:ext cx="9144000" cy="419669"/>
          </a:xfrm>
          <a:prstGeom prst="rect">
            <a:avLst/>
          </a:prstGeom>
        </p:spPr>
        <p:txBody>
          <a:bodyPr anchor="b"/>
          <a:lstStyle>
            <a:lvl1pPr>
              <a:defRPr sz="1939">
                <a:latin typeface="Microsoft JhengHei" panose="020B0604030504040204" pitchFamily="34" charset="-120"/>
                <a:ea typeface="Microsoft JhengHei" panose="020B0604030504040204" pitchFamily="34" charset="-120"/>
              </a:defRPr>
            </a:lvl1pPr>
          </a:lstStyle>
          <a:p>
            <a:r>
              <a:rPr lang="en-US"/>
              <a:t>Click to edit Master title style</a:t>
            </a:r>
            <a:endParaRPr lang="id-ID"/>
          </a:p>
        </p:txBody>
      </p:sp>
      <p:sp>
        <p:nvSpPr>
          <p:cNvPr id="3" name="Text Placeholder 2"/>
          <p:cNvSpPr>
            <a:spLocks noGrp="1"/>
          </p:cNvSpPr>
          <p:nvPr>
            <p:ph type="body" idx="1"/>
          </p:nvPr>
        </p:nvSpPr>
        <p:spPr>
          <a:xfrm>
            <a:off x="623888" y="1661067"/>
            <a:ext cx="7886700" cy="1125140"/>
          </a:xfrm>
          <a:prstGeom prst="rect">
            <a:avLst/>
          </a:prstGeom>
        </p:spPr>
        <p:txBody>
          <a:bodyPr/>
          <a:lstStyle>
            <a:lvl1pPr marL="0" indent="0">
              <a:buNone/>
              <a:defRPr sz="1247">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1pPr>
            <a:lvl2pPr marL="257182" indent="0">
              <a:buNone/>
              <a:defRPr sz="1125">
                <a:solidFill>
                  <a:schemeClr val="tx1">
                    <a:tint val="75000"/>
                  </a:schemeClr>
                </a:solidFill>
              </a:defRPr>
            </a:lvl2pPr>
            <a:lvl3pPr marL="514363" indent="0">
              <a:buNone/>
              <a:defRPr sz="1013">
                <a:solidFill>
                  <a:schemeClr val="tx1">
                    <a:tint val="75000"/>
                  </a:schemeClr>
                </a:solidFill>
              </a:defRPr>
            </a:lvl3pPr>
            <a:lvl4pPr marL="771545" indent="0">
              <a:buNone/>
              <a:defRPr sz="900">
                <a:solidFill>
                  <a:schemeClr val="tx1">
                    <a:tint val="75000"/>
                  </a:schemeClr>
                </a:solidFill>
              </a:defRPr>
            </a:lvl4pPr>
            <a:lvl5pPr marL="1028726" indent="0">
              <a:buNone/>
              <a:defRPr sz="900">
                <a:solidFill>
                  <a:schemeClr val="tx1">
                    <a:tint val="75000"/>
                  </a:schemeClr>
                </a:solidFill>
              </a:defRPr>
            </a:lvl5pPr>
            <a:lvl6pPr marL="1285907" indent="0">
              <a:buNone/>
              <a:defRPr sz="900">
                <a:solidFill>
                  <a:schemeClr val="tx1">
                    <a:tint val="75000"/>
                  </a:schemeClr>
                </a:solidFill>
              </a:defRPr>
            </a:lvl6pPr>
            <a:lvl7pPr marL="1543088" indent="0">
              <a:buNone/>
              <a:defRPr sz="900">
                <a:solidFill>
                  <a:schemeClr val="tx1">
                    <a:tint val="75000"/>
                  </a:schemeClr>
                </a:solidFill>
              </a:defRPr>
            </a:lvl7pPr>
            <a:lvl8pPr marL="1800270" indent="0">
              <a:buNone/>
              <a:defRPr sz="900">
                <a:solidFill>
                  <a:schemeClr val="tx1">
                    <a:tint val="75000"/>
                  </a:schemeClr>
                </a:solidFill>
              </a:defRPr>
            </a:lvl8pPr>
            <a:lvl9pPr marL="2057452" indent="0">
              <a:buNone/>
              <a:defRPr sz="900">
                <a:solidFill>
                  <a:schemeClr val="tx1">
                    <a:tint val="75000"/>
                  </a:schemeClr>
                </a:solidFill>
              </a:defRPr>
            </a:lvl9pPr>
          </a:lstStyle>
          <a:p>
            <a:pPr lvl="0"/>
            <a:r>
              <a:rPr lang="en-US"/>
              <a:t>Edit Master text styles</a:t>
            </a:r>
          </a:p>
        </p:txBody>
      </p:sp>
      <p:sp>
        <p:nvSpPr>
          <p:cNvPr id="7" name="Slide Number Placeholder 5"/>
          <p:cNvSpPr>
            <a:spLocks noGrp="1"/>
          </p:cNvSpPr>
          <p:nvPr>
            <p:ph type="sldNum" sz="quarter" idx="4"/>
          </p:nvPr>
        </p:nvSpPr>
        <p:spPr>
          <a:xfrm>
            <a:off x="8689004" y="4864465"/>
            <a:ext cx="433118" cy="273844"/>
          </a:xfrm>
          <a:prstGeom prst="rect">
            <a:avLst/>
          </a:prstGeom>
        </p:spPr>
        <p:txBody>
          <a:bodyPr/>
          <a:lstStyle>
            <a:lvl1pPr>
              <a:defRPr sz="761">
                <a:latin typeface="Arial" panose="020B0604020202020204" pitchFamily="34" charset="0"/>
                <a:cs typeface="Arial" panose="020B0604020202020204" pitchFamily="34" charset="0"/>
              </a:defRPr>
            </a:lvl1pPr>
          </a:lstStyle>
          <a:p>
            <a:fld id="{44D3ECC8-38DE-48CC-AFD6-70EC519D618B}" type="slidenum">
              <a:rPr lang="id-ID" smtClean="0"/>
              <a:pPr/>
              <a:t>‹#›</a:t>
            </a:fld>
            <a:endParaRPr lang="id-ID"/>
          </a:p>
        </p:txBody>
      </p:sp>
    </p:spTree>
    <p:extLst>
      <p:ext uri="{BB962C8B-B14F-4D97-AF65-F5344CB8AC3E}">
        <p14:creationId xmlns:p14="http://schemas.microsoft.com/office/powerpoint/2010/main" val="56764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ID"/>
          </a:p>
        </p:txBody>
      </p:sp>
    </p:spTree>
    <p:extLst>
      <p:ext uri="{BB962C8B-B14F-4D97-AF65-F5344CB8AC3E}">
        <p14:creationId xmlns:p14="http://schemas.microsoft.com/office/powerpoint/2010/main" val="37802115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870F7D-6C28-0740-8CD6-61A153FC72B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385657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70F7D-6C28-0740-8CD6-61A153FC72BA}"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202280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870F7D-6C28-0740-8CD6-61A153FC72B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340128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870F7D-6C28-0740-8CD6-61A153FC72BA}"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263292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48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1" y="61170"/>
            <a:ext cx="9144001" cy="559522"/>
            <a:chOff x="5" y="396332"/>
            <a:chExt cx="9144001" cy="559522"/>
          </a:xfrm>
        </p:grpSpPr>
        <p:sp>
          <p:nvSpPr>
            <p:cNvPr id="6" name="Rectangle 5"/>
            <p:cNvSpPr/>
            <p:nvPr/>
          </p:nvSpPr>
          <p:spPr>
            <a:xfrm>
              <a:off x="5" y="620691"/>
              <a:ext cx="1398863" cy="14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sp>
          <p:nvSpPr>
            <p:cNvPr id="7" name="Rectangle 6"/>
            <p:cNvSpPr/>
            <p:nvPr/>
          </p:nvSpPr>
          <p:spPr>
            <a:xfrm>
              <a:off x="963114" y="620691"/>
              <a:ext cx="8180892" cy="1440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pic>
          <p:nvPicPr>
            <p:cNvPr id="8" name="Picture 7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5762" y="396332"/>
              <a:ext cx="519076" cy="5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DB604111-0DCF-42EC-A6E5-5F5F3F5EEFBE}"/>
              </a:ext>
            </a:extLst>
          </p:cNvPr>
          <p:cNvSpPr txBox="1"/>
          <p:nvPr userDrawn="1"/>
        </p:nvSpPr>
        <p:spPr>
          <a:xfrm>
            <a:off x="8629650" y="4695825"/>
            <a:ext cx="514352" cy="246221"/>
          </a:xfrm>
          <a:prstGeom prst="rect">
            <a:avLst/>
          </a:prstGeom>
          <a:solidFill>
            <a:srgbClr val="FFC000"/>
          </a:solidFill>
        </p:spPr>
        <p:txBody>
          <a:bodyPr wrap="square" rtlCol="0">
            <a:spAutoFit/>
          </a:bodyPr>
          <a:lstStyle/>
          <a:p>
            <a:fld id="{81D09CEE-D5A5-4896-8B6E-9782BCC22AC1}" type="slidenum">
              <a:rPr lang="en-AU" sz="1000" b="1" smtClean="0">
                <a:latin typeface="Arial" panose="020B0604020202020204" pitchFamily="34" charset="0"/>
                <a:cs typeface="Arial" panose="020B0604020202020204" pitchFamily="34" charset="0"/>
              </a:rPr>
              <a:t>‹#›</a:t>
            </a:fld>
            <a:endParaRPr lang="en-A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471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A3AAA7-B165-4D36-860C-D6B058559368}"/>
              </a:ext>
            </a:extLst>
          </p:cNvPr>
          <p:cNvPicPr>
            <a:picLocks noChangeAspect="1"/>
          </p:cNvPicPr>
          <p:nvPr userDrawn="1"/>
        </p:nvPicPr>
        <p:blipFill rotWithShape="1">
          <a:blip r:embed="rId2"/>
          <a:srcRect l="9518" t="14901" r="11372" b="25767"/>
          <a:stretch/>
        </p:blipFill>
        <p:spPr>
          <a:xfrm>
            <a:off x="1" y="1"/>
            <a:ext cx="9144001" cy="5143500"/>
          </a:xfrm>
          <a:prstGeom prst="rect">
            <a:avLst/>
          </a:prstGeom>
        </p:spPr>
      </p:pic>
      <p:grpSp>
        <p:nvGrpSpPr>
          <p:cNvPr id="5" name="Group 4"/>
          <p:cNvGrpSpPr/>
          <p:nvPr userDrawn="1"/>
        </p:nvGrpSpPr>
        <p:grpSpPr>
          <a:xfrm>
            <a:off x="1" y="61170"/>
            <a:ext cx="9144001" cy="559522"/>
            <a:chOff x="5" y="396332"/>
            <a:chExt cx="9144001" cy="559522"/>
          </a:xfrm>
        </p:grpSpPr>
        <p:sp>
          <p:nvSpPr>
            <p:cNvPr id="6" name="Rectangle 5"/>
            <p:cNvSpPr/>
            <p:nvPr/>
          </p:nvSpPr>
          <p:spPr>
            <a:xfrm>
              <a:off x="5" y="620691"/>
              <a:ext cx="1398863" cy="144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sp>
          <p:nvSpPr>
            <p:cNvPr id="7" name="Rectangle 6"/>
            <p:cNvSpPr/>
            <p:nvPr/>
          </p:nvSpPr>
          <p:spPr>
            <a:xfrm>
              <a:off x="963114" y="620691"/>
              <a:ext cx="8180892" cy="14400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pic>
          <p:nvPicPr>
            <p:cNvPr id="8" name="Picture 7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762" y="396332"/>
              <a:ext cx="519076" cy="5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DB604111-0DCF-42EC-A6E5-5F5F3F5EEFBE}"/>
              </a:ext>
            </a:extLst>
          </p:cNvPr>
          <p:cNvSpPr txBox="1"/>
          <p:nvPr userDrawn="1"/>
        </p:nvSpPr>
        <p:spPr>
          <a:xfrm>
            <a:off x="8629650" y="4695825"/>
            <a:ext cx="514352" cy="246221"/>
          </a:xfrm>
          <a:prstGeom prst="rect">
            <a:avLst/>
          </a:prstGeom>
          <a:solidFill>
            <a:srgbClr val="FFC000"/>
          </a:solidFill>
        </p:spPr>
        <p:txBody>
          <a:bodyPr wrap="square" rtlCol="0">
            <a:spAutoFit/>
          </a:bodyPr>
          <a:lstStyle/>
          <a:p>
            <a:fld id="{81D09CEE-D5A5-4896-8B6E-9782BCC22AC1}" type="slidenum">
              <a:rPr lang="en-AU" sz="1000" b="1" smtClean="0">
                <a:latin typeface="Arial" panose="020B0604020202020204" pitchFamily="34" charset="0"/>
                <a:cs typeface="Arial" panose="020B0604020202020204" pitchFamily="34" charset="0"/>
              </a:rPr>
              <a:t>‹#›</a:t>
            </a:fld>
            <a:endParaRPr lang="en-AU"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527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870F7D-6C28-0740-8CD6-61A153FC72BA}"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AD6A-C7F3-3041-B2A5-2B08DAD41DD1}" type="slidenum">
              <a:rPr lang="en-US" smtClean="0"/>
              <a:t>‹#›</a:t>
            </a:fld>
            <a:endParaRPr lang="en-US"/>
          </a:p>
        </p:txBody>
      </p:sp>
    </p:spTree>
    <p:extLst>
      <p:ext uri="{BB962C8B-B14F-4D97-AF65-F5344CB8AC3E}">
        <p14:creationId xmlns:p14="http://schemas.microsoft.com/office/powerpoint/2010/main" val="393257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CF870F7D-6C28-0740-8CD6-61A153FC72BA}" type="datetimeFigureOut">
              <a:rPr lang="en-US" smtClean="0"/>
              <a:t>11/18/2019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75B4AD6A-C7F3-3041-B2A5-2B08DAD41DD1}" type="slidenum">
              <a:rPr lang="en-US" smtClean="0"/>
              <a:t>‹#›</a:t>
            </a:fld>
            <a:endParaRPr lang="en-US"/>
          </a:p>
        </p:txBody>
      </p:sp>
    </p:spTree>
    <p:extLst>
      <p:ext uri="{BB962C8B-B14F-4D97-AF65-F5344CB8AC3E}">
        <p14:creationId xmlns:p14="http://schemas.microsoft.com/office/powerpoint/2010/main" val="1663285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 id="2147483656" r:id="rId9"/>
    <p:sldLayoutId id="2147483657" r:id="rId10"/>
    <p:sldLayoutId id="2147483658" r:id="rId11"/>
    <p:sldLayoutId id="2147483659" r:id="rId12"/>
    <p:sldLayoutId id="2147483661" r:id="rId13"/>
    <p:sldLayoutId id="2147483664" r:id="rId14"/>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0FA49-3806-4E21-BD9D-BEA4DE5F3322}"/>
              </a:ext>
            </a:extLst>
          </p:cNvPr>
          <p:cNvPicPr>
            <a:picLocks noChangeAspect="1"/>
          </p:cNvPicPr>
          <p:nvPr/>
        </p:nvPicPr>
        <p:blipFill rotWithShape="1">
          <a:blip r:embed="rId2"/>
          <a:srcRect t="3852"/>
          <a:stretch/>
        </p:blipFill>
        <p:spPr>
          <a:xfrm>
            <a:off x="12091" y="-1"/>
            <a:ext cx="9159440" cy="4945379"/>
          </a:xfrm>
          <a:prstGeom prst="rect">
            <a:avLst/>
          </a:prstGeom>
        </p:spPr>
      </p:pic>
      <p:sp>
        <p:nvSpPr>
          <p:cNvPr id="5" name="Rectangle 4">
            <a:extLst>
              <a:ext uri="{FF2B5EF4-FFF2-40B4-BE49-F238E27FC236}">
                <a16:creationId xmlns:a16="http://schemas.microsoft.com/office/drawing/2014/main" id="{BBFC7E3F-DC3E-4B83-81AC-8335CFE603D3}"/>
              </a:ext>
            </a:extLst>
          </p:cNvPr>
          <p:cNvSpPr/>
          <p:nvPr/>
        </p:nvSpPr>
        <p:spPr>
          <a:xfrm>
            <a:off x="4799786" y="371157"/>
            <a:ext cx="4332123" cy="127317"/>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pic>
        <p:nvPicPr>
          <p:cNvPr id="6" name="Picture 74">
            <a:extLst>
              <a:ext uri="{FF2B5EF4-FFF2-40B4-BE49-F238E27FC236}">
                <a16:creationId xmlns:a16="http://schemas.microsoft.com/office/drawing/2014/main" id="{11CB7AD4-2F61-4F1E-90BD-7A573C0F6A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87959" y="156310"/>
            <a:ext cx="479474" cy="51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0F73BC3-CA2F-43AB-9F9F-EDBE5E893B7D}"/>
              </a:ext>
            </a:extLst>
          </p:cNvPr>
          <p:cNvSpPr/>
          <p:nvPr/>
        </p:nvSpPr>
        <p:spPr>
          <a:xfrm>
            <a:off x="2" y="367470"/>
            <a:ext cx="4055604" cy="121010"/>
          </a:xfrm>
          <a:prstGeom prst="rect">
            <a:avLst/>
          </a:prstGeom>
          <a:solidFill>
            <a:srgbClr val="1F497D"/>
          </a:solidFill>
          <a:ln>
            <a:noFill/>
          </a:ln>
          <a:effectLst/>
        </p:spPr>
        <p:style>
          <a:lnRef idx="1">
            <a:schemeClr val="accent1"/>
          </a:lnRef>
          <a:fillRef idx="3">
            <a:schemeClr val="accent1"/>
          </a:fillRef>
          <a:effectRef idx="2">
            <a:schemeClr val="accent1"/>
          </a:effectRef>
          <a:fontRef idx="minor">
            <a:schemeClr val="lt1"/>
          </a:fontRef>
        </p:style>
        <p:txBody>
          <a:bodyPr lIns="103873" tIns="51936" rIns="103873" bIns="51936" rtlCol="0" anchor="ctr"/>
          <a:lstStyle/>
          <a:p>
            <a:pPr algn="ctr"/>
            <a:endParaRPr lang="en-US" sz="2400">
              <a:solidFill>
                <a:prstClr val="white"/>
              </a:solidFill>
              <a:latin typeface="Calibri"/>
            </a:endParaRPr>
          </a:p>
        </p:txBody>
      </p:sp>
      <p:sp>
        <p:nvSpPr>
          <p:cNvPr id="13" name="Rectangle 6">
            <a:extLst>
              <a:ext uri="{FF2B5EF4-FFF2-40B4-BE49-F238E27FC236}">
                <a16:creationId xmlns:a16="http://schemas.microsoft.com/office/drawing/2014/main" id="{C6E2F9A2-F32A-488F-BDF6-EBA2D0DBFF3A}"/>
              </a:ext>
            </a:extLst>
          </p:cNvPr>
          <p:cNvSpPr txBox="1">
            <a:spLocks noChangeArrowheads="1"/>
          </p:cNvSpPr>
          <p:nvPr/>
        </p:nvSpPr>
        <p:spPr bwMode="auto">
          <a:xfrm>
            <a:off x="1183941" y="736802"/>
            <a:ext cx="6673721"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lnSpc>
                <a:spcPct val="90000"/>
              </a:lnSpc>
            </a:pPr>
            <a:r>
              <a:rPr lang="en-ID" b="1" dirty="0">
                <a:solidFill>
                  <a:schemeClr val="tx2"/>
                </a:solidFill>
                <a:sym typeface="Calibri" charset="0"/>
              </a:rPr>
              <a:t>COORDINATING MINISTRY FOR ECONOMIC AFFAIRS</a:t>
            </a:r>
            <a:endParaRPr lang="id-ID" b="1" dirty="0">
              <a:solidFill>
                <a:schemeClr val="tx2"/>
              </a:solidFill>
              <a:sym typeface="Calibri" charset="0"/>
            </a:endParaRPr>
          </a:p>
          <a:p>
            <a:pPr algn="ctr" eaLnBrk="1" hangingPunct="1">
              <a:lnSpc>
                <a:spcPct val="90000"/>
              </a:lnSpc>
            </a:pPr>
            <a:r>
              <a:rPr lang="en-ID" b="1" dirty="0">
                <a:solidFill>
                  <a:schemeClr val="tx2"/>
                </a:solidFill>
                <a:sym typeface="Calibri" charset="0"/>
              </a:rPr>
              <a:t>THE REPUBLIC OF INDONESIA</a:t>
            </a:r>
            <a:endParaRPr lang="id-ID" b="1" dirty="0">
              <a:solidFill>
                <a:schemeClr val="tx2"/>
              </a:solidFill>
              <a:sym typeface="Calibri" charset="0"/>
            </a:endParaRPr>
          </a:p>
        </p:txBody>
      </p:sp>
      <p:grpSp>
        <p:nvGrpSpPr>
          <p:cNvPr id="16" name="Group 15">
            <a:extLst>
              <a:ext uri="{FF2B5EF4-FFF2-40B4-BE49-F238E27FC236}">
                <a16:creationId xmlns:a16="http://schemas.microsoft.com/office/drawing/2014/main" id="{6B56CD84-0B90-46DF-86C0-2645E5DF5D58}"/>
              </a:ext>
            </a:extLst>
          </p:cNvPr>
          <p:cNvGrpSpPr/>
          <p:nvPr/>
        </p:nvGrpSpPr>
        <p:grpSpPr>
          <a:xfrm>
            <a:off x="-9924" y="3220516"/>
            <a:ext cx="9170205" cy="1919821"/>
            <a:chOff x="-863383" y="2630486"/>
            <a:chExt cx="9170205" cy="1919821"/>
          </a:xfrm>
        </p:grpSpPr>
        <p:grpSp>
          <p:nvGrpSpPr>
            <p:cNvPr id="8" name="Group 7">
              <a:extLst>
                <a:ext uri="{FF2B5EF4-FFF2-40B4-BE49-F238E27FC236}">
                  <a16:creationId xmlns:a16="http://schemas.microsoft.com/office/drawing/2014/main" id="{FDEBCD5D-BA8A-4C77-BAA8-2121B5423A2B}"/>
                </a:ext>
              </a:extLst>
            </p:cNvPr>
            <p:cNvGrpSpPr/>
            <p:nvPr/>
          </p:nvGrpSpPr>
          <p:grpSpPr>
            <a:xfrm>
              <a:off x="-863383" y="2630486"/>
              <a:ext cx="9170205" cy="1919821"/>
              <a:chOff x="-14199" y="2606069"/>
              <a:chExt cx="9177757" cy="1916465"/>
            </a:xfrm>
          </p:grpSpPr>
          <p:sp>
            <p:nvSpPr>
              <p:cNvPr id="18" name="Right Triangle 17">
                <a:extLst>
                  <a:ext uri="{FF2B5EF4-FFF2-40B4-BE49-F238E27FC236}">
                    <a16:creationId xmlns:a16="http://schemas.microsoft.com/office/drawing/2014/main" id="{61C5960C-7F36-4A93-8B82-42595873AAB8}"/>
                  </a:ext>
                </a:extLst>
              </p:cNvPr>
              <p:cNvSpPr/>
              <p:nvPr/>
            </p:nvSpPr>
            <p:spPr>
              <a:xfrm flipH="1">
                <a:off x="7834" y="2611374"/>
                <a:ext cx="9149362" cy="1911160"/>
              </a:xfrm>
              <a:prstGeom prst="rtTriangle">
                <a:avLst/>
              </a:prstGeom>
              <a:solidFill>
                <a:srgbClr val="20336B">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9" name="Right Triangle 8">
                <a:extLst>
                  <a:ext uri="{FF2B5EF4-FFF2-40B4-BE49-F238E27FC236}">
                    <a16:creationId xmlns:a16="http://schemas.microsoft.com/office/drawing/2014/main" id="{82C8B7EE-1EE7-4CC7-B619-F9D6BE259174}"/>
                  </a:ext>
                </a:extLst>
              </p:cNvPr>
              <p:cNvSpPr/>
              <p:nvPr/>
            </p:nvSpPr>
            <p:spPr>
              <a:xfrm>
                <a:off x="-14199" y="2606069"/>
                <a:ext cx="9149362" cy="1911160"/>
              </a:xfrm>
              <a:prstGeom prst="rtTriangle">
                <a:avLst/>
              </a:prstGeom>
              <a:solidFill>
                <a:srgbClr val="203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1" name="Isosceles Triangle 10">
                <a:extLst>
                  <a:ext uri="{FF2B5EF4-FFF2-40B4-BE49-F238E27FC236}">
                    <a16:creationId xmlns:a16="http://schemas.microsoft.com/office/drawing/2014/main" id="{AFED6D07-8886-43AA-9D93-E8164DE4DC2D}"/>
                  </a:ext>
                </a:extLst>
              </p:cNvPr>
              <p:cNvSpPr/>
              <p:nvPr/>
            </p:nvSpPr>
            <p:spPr>
              <a:xfrm>
                <a:off x="4520257" y="3858893"/>
                <a:ext cx="4643301" cy="659755"/>
              </a:xfrm>
              <a:prstGeom prst="triangle">
                <a:avLst/>
              </a:prstGeom>
              <a:solidFill>
                <a:srgbClr val="1081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a:p>
            </p:txBody>
          </p:sp>
          <p:sp>
            <p:nvSpPr>
              <p:cNvPr id="12" name="Isosceles Triangle 11">
                <a:extLst>
                  <a:ext uri="{FF2B5EF4-FFF2-40B4-BE49-F238E27FC236}">
                    <a16:creationId xmlns:a16="http://schemas.microsoft.com/office/drawing/2014/main" id="{F4C4A1A7-591F-4A81-9CFE-031E16ED3F5A}"/>
                  </a:ext>
                </a:extLst>
              </p:cNvPr>
              <p:cNvSpPr/>
              <p:nvPr/>
            </p:nvSpPr>
            <p:spPr>
              <a:xfrm rot="16200000">
                <a:off x="7348056" y="2702945"/>
                <a:ext cx="1296629" cy="232165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grpSp>
        <p:sp>
          <p:nvSpPr>
            <p:cNvPr id="14" name="Title 1">
              <a:extLst>
                <a:ext uri="{FF2B5EF4-FFF2-40B4-BE49-F238E27FC236}">
                  <a16:creationId xmlns:a16="http://schemas.microsoft.com/office/drawing/2014/main" id="{99CD3B59-E2B5-48FA-BFCA-020BB14B7262}"/>
                </a:ext>
              </a:extLst>
            </p:cNvPr>
            <p:cNvSpPr txBox="1">
              <a:spLocks/>
            </p:cNvSpPr>
            <p:nvPr/>
          </p:nvSpPr>
          <p:spPr>
            <a:xfrm>
              <a:off x="-724683" y="3519966"/>
              <a:ext cx="6837071" cy="604148"/>
            </a:xfrm>
            <a:prstGeom prst="rect">
              <a:avLst/>
            </a:prstGeom>
          </p:spPr>
          <p:txBody>
            <a:bodyPr>
              <a:noAutofit/>
            </a:bodyPr>
            <a:lstStyle>
              <a:lvl1pPr marL="33287" indent="-33287" algn="l" rtl="0" eaLnBrk="0" fontAlgn="base" hangingPunct="0">
                <a:spcBef>
                  <a:spcPct val="0"/>
                </a:spcBef>
                <a:spcAft>
                  <a:spcPct val="0"/>
                </a:spcAft>
                <a:defRPr lang="en-US" sz="2200" b="1" kern="1200" dirty="0">
                  <a:solidFill>
                    <a:schemeClr val="tx1"/>
                  </a:solidFill>
                  <a:latin typeface="Arial" charset="0"/>
                  <a:ea typeface="+mn-ea"/>
                  <a:cs typeface="Calibri" pitchFamily="34" charset="0"/>
                </a:defRPr>
              </a:lvl1pPr>
              <a:lvl2pPr marL="33287" indent="-33287" algn="l" rtl="0" eaLnBrk="0" fontAlgn="base" hangingPunct="0">
                <a:spcBef>
                  <a:spcPct val="0"/>
                </a:spcBef>
                <a:spcAft>
                  <a:spcPct val="0"/>
                </a:spcAft>
                <a:defRPr sz="2200" b="1">
                  <a:solidFill>
                    <a:schemeClr val="tx1"/>
                  </a:solidFill>
                  <a:latin typeface="Arial" charset="0"/>
                  <a:cs typeface="Calibri" pitchFamily="34" charset="0"/>
                </a:defRPr>
              </a:lvl2pPr>
              <a:lvl3pPr marL="33287" indent="-33287" algn="l" rtl="0" eaLnBrk="0" fontAlgn="base" hangingPunct="0">
                <a:spcBef>
                  <a:spcPct val="0"/>
                </a:spcBef>
                <a:spcAft>
                  <a:spcPct val="0"/>
                </a:spcAft>
                <a:defRPr sz="2200" b="1">
                  <a:solidFill>
                    <a:schemeClr val="tx1"/>
                  </a:solidFill>
                  <a:latin typeface="Arial" charset="0"/>
                  <a:cs typeface="Calibri" pitchFamily="34" charset="0"/>
                </a:defRPr>
              </a:lvl3pPr>
              <a:lvl4pPr marL="33287" indent="-33287" algn="l" rtl="0" eaLnBrk="0" fontAlgn="base" hangingPunct="0">
                <a:spcBef>
                  <a:spcPct val="0"/>
                </a:spcBef>
                <a:spcAft>
                  <a:spcPct val="0"/>
                </a:spcAft>
                <a:defRPr sz="2200" b="1">
                  <a:solidFill>
                    <a:schemeClr val="tx1"/>
                  </a:solidFill>
                  <a:latin typeface="Arial" charset="0"/>
                  <a:cs typeface="Calibri" pitchFamily="34" charset="0"/>
                </a:defRPr>
              </a:lvl4pPr>
              <a:lvl5pPr marL="33287" indent="-33287" algn="l" rtl="0" eaLnBrk="0" fontAlgn="base" hangingPunct="0">
                <a:spcBef>
                  <a:spcPct val="0"/>
                </a:spcBef>
                <a:spcAft>
                  <a:spcPct val="0"/>
                </a:spcAft>
                <a:defRPr sz="2200" b="1">
                  <a:solidFill>
                    <a:schemeClr val="tx1"/>
                  </a:solidFill>
                  <a:latin typeface="Arial" charset="0"/>
                  <a:cs typeface="Calibri" pitchFamily="34" charset="0"/>
                </a:defRPr>
              </a:lvl5pPr>
              <a:lvl6pPr marL="256753" algn="l" rtl="0" eaLnBrk="1" fontAlgn="base" hangingPunct="1">
                <a:lnSpc>
                  <a:spcPct val="106000"/>
                </a:lnSpc>
                <a:spcBef>
                  <a:spcPct val="0"/>
                </a:spcBef>
                <a:spcAft>
                  <a:spcPct val="0"/>
                </a:spcAft>
                <a:defRPr sz="900" b="1">
                  <a:solidFill>
                    <a:schemeClr val="tx1"/>
                  </a:solidFill>
                  <a:latin typeface="Arial" charset="0"/>
                </a:defRPr>
              </a:lvl6pPr>
              <a:lvl7pPr marL="513500" algn="l" rtl="0" eaLnBrk="1" fontAlgn="base" hangingPunct="1">
                <a:lnSpc>
                  <a:spcPct val="106000"/>
                </a:lnSpc>
                <a:spcBef>
                  <a:spcPct val="0"/>
                </a:spcBef>
                <a:spcAft>
                  <a:spcPct val="0"/>
                </a:spcAft>
                <a:defRPr sz="900" b="1">
                  <a:solidFill>
                    <a:schemeClr val="tx1"/>
                  </a:solidFill>
                  <a:latin typeface="Arial" charset="0"/>
                </a:defRPr>
              </a:lvl7pPr>
              <a:lvl8pPr marL="770251" algn="l" rtl="0" eaLnBrk="1" fontAlgn="base" hangingPunct="1">
                <a:lnSpc>
                  <a:spcPct val="106000"/>
                </a:lnSpc>
                <a:spcBef>
                  <a:spcPct val="0"/>
                </a:spcBef>
                <a:spcAft>
                  <a:spcPct val="0"/>
                </a:spcAft>
                <a:defRPr sz="900" b="1">
                  <a:solidFill>
                    <a:schemeClr val="tx1"/>
                  </a:solidFill>
                  <a:latin typeface="Arial" charset="0"/>
                </a:defRPr>
              </a:lvl8pPr>
              <a:lvl9pPr marL="1027004" algn="l" rtl="0" eaLnBrk="1" fontAlgn="base" hangingPunct="1">
                <a:lnSpc>
                  <a:spcPct val="106000"/>
                </a:lnSpc>
                <a:spcBef>
                  <a:spcPct val="0"/>
                </a:spcBef>
                <a:spcAft>
                  <a:spcPct val="0"/>
                </a:spcAft>
                <a:defRPr sz="900" b="1">
                  <a:solidFill>
                    <a:schemeClr val="tx1"/>
                  </a:solidFill>
                  <a:latin typeface="Arial" charset="0"/>
                </a:defRPr>
              </a:lvl9pPr>
            </a:lstStyle>
            <a:p>
              <a:pPr marL="0" indent="0"/>
              <a:r>
                <a:rPr lang="en-ID" sz="1600" dirty="0" smtClean="0">
                  <a:solidFill>
                    <a:schemeClr val="bg1"/>
                  </a:solidFill>
                  <a:latin typeface="Arial"/>
                  <a:cs typeface="Arial"/>
                </a:rPr>
                <a:t>The Role of New, Renewable and Clean Energy in Achieving SDG7:</a:t>
              </a:r>
            </a:p>
            <a:p>
              <a:pPr marL="0" indent="0"/>
              <a:r>
                <a:rPr lang="en-ID" sz="1600" dirty="0" smtClean="0">
                  <a:solidFill>
                    <a:schemeClr val="bg1"/>
                  </a:solidFill>
                  <a:latin typeface="Arial"/>
                  <a:cs typeface="Arial"/>
                </a:rPr>
                <a:t>Policy, Investment, and Technology</a:t>
              </a:r>
            </a:p>
            <a:p>
              <a:pPr marL="0" indent="0"/>
              <a:endParaRPr lang="en-ID" sz="1400" dirty="0">
                <a:solidFill>
                  <a:schemeClr val="bg1"/>
                </a:solidFill>
                <a:latin typeface="Arial"/>
                <a:cs typeface="Arial"/>
              </a:endParaRPr>
            </a:p>
          </p:txBody>
        </p:sp>
        <p:sp>
          <p:nvSpPr>
            <p:cNvPr id="15" name="Title 1">
              <a:extLst>
                <a:ext uri="{FF2B5EF4-FFF2-40B4-BE49-F238E27FC236}">
                  <a16:creationId xmlns:a16="http://schemas.microsoft.com/office/drawing/2014/main" id="{D6B187C3-9DFE-4BDE-BD88-C4DB307537EE}"/>
                </a:ext>
              </a:extLst>
            </p:cNvPr>
            <p:cNvSpPr txBox="1">
              <a:spLocks/>
            </p:cNvSpPr>
            <p:nvPr/>
          </p:nvSpPr>
          <p:spPr>
            <a:xfrm>
              <a:off x="-724684" y="4124114"/>
              <a:ext cx="2181621" cy="404968"/>
            </a:xfrm>
            <a:prstGeom prst="rect">
              <a:avLst/>
            </a:prstGeom>
          </p:spPr>
          <p:txBody>
            <a:bodyPr>
              <a:noAutofit/>
            </a:bodyPr>
            <a:lstStyle>
              <a:lvl1pPr marL="33287" indent="-33287" algn="l" rtl="0" eaLnBrk="0" fontAlgn="base" hangingPunct="0">
                <a:spcBef>
                  <a:spcPct val="0"/>
                </a:spcBef>
                <a:spcAft>
                  <a:spcPct val="0"/>
                </a:spcAft>
                <a:defRPr lang="en-US" sz="2200" b="1" kern="1200" dirty="0">
                  <a:solidFill>
                    <a:schemeClr val="tx1"/>
                  </a:solidFill>
                  <a:latin typeface="Arial" charset="0"/>
                  <a:ea typeface="+mn-ea"/>
                  <a:cs typeface="Calibri" pitchFamily="34" charset="0"/>
                </a:defRPr>
              </a:lvl1pPr>
              <a:lvl2pPr marL="33287" indent="-33287" algn="l" rtl="0" eaLnBrk="0" fontAlgn="base" hangingPunct="0">
                <a:spcBef>
                  <a:spcPct val="0"/>
                </a:spcBef>
                <a:spcAft>
                  <a:spcPct val="0"/>
                </a:spcAft>
                <a:defRPr sz="2200" b="1">
                  <a:solidFill>
                    <a:schemeClr val="tx1"/>
                  </a:solidFill>
                  <a:latin typeface="Arial" charset="0"/>
                  <a:cs typeface="Calibri" pitchFamily="34" charset="0"/>
                </a:defRPr>
              </a:lvl2pPr>
              <a:lvl3pPr marL="33287" indent="-33287" algn="l" rtl="0" eaLnBrk="0" fontAlgn="base" hangingPunct="0">
                <a:spcBef>
                  <a:spcPct val="0"/>
                </a:spcBef>
                <a:spcAft>
                  <a:spcPct val="0"/>
                </a:spcAft>
                <a:defRPr sz="2200" b="1">
                  <a:solidFill>
                    <a:schemeClr val="tx1"/>
                  </a:solidFill>
                  <a:latin typeface="Arial" charset="0"/>
                  <a:cs typeface="Calibri" pitchFamily="34" charset="0"/>
                </a:defRPr>
              </a:lvl3pPr>
              <a:lvl4pPr marL="33287" indent="-33287" algn="l" rtl="0" eaLnBrk="0" fontAlgn="base" hangingPunct="0">
                <a:spcBef>
                  <a:spcPct val="0"/>
                </a:spcBef>
                <a:spcAft>
                  <a:spcPct val="0"/>
                </a:spcAft>
                <a:defRPr sz="2200" b="1">
                  <a:solidFill>
                    <a:schemeClr val="tx1"/>
                  </a:solidFill>
                  <a:latin typeface="Arial" charset="0"/>
                  <a:cs typeface="Calibri" pitchFamily="34" charset="0"/>
                </a:defRPr>
              </a:lvl4pPr>
              <a:lvl5pPr marL="33287" indent="-33287" algn="l" rtl="0" eaLnBrk="0" fontAlgn="base" hangingPunct="0">
                <a:spcBef>
                  <a:spcPct val="0"/>
                </a:spcBef>
                <a:spcAft>
                  <a:spcPct val="0"/>
                </a:spcAft>
                <a:defRPr sz="2200" b="1">
                  <a:solidFill>
                    <a:schemeClr val="tx1"/>
                  </a:solidFill>
                  <a:latin typeface="Arial" charset="0"/>
                  <a:cs typeface="Calibri" pitchFamily="34" charset="0"/>
                </a:defRPr>
              </a:lvl5pPr>
              <a:lvl6pPr marL="256753" algn="l" rtl="0" eaLnBrk="1" fontAlgn="base" hangingPunct="1">
                <a:lnSpc>
                  <a:spcPct val="106000"/>
                </a:lnSpc>
                <a:spcBef>
                  <a:spcPct val="0"/>
                </a:spcBef>
                <a:spcAft>
                  <a:spcPct val="0"/>
                </a:spcAft>
                <a:defRPr sz="900" b="1">
                  <a:solidFill>
                    <a:schemeClr val="tx1"/>
                  </a:solidFill>
                  <a:latin typeface="Arial" charset="0"/>
                </a:defRPr>
              </a:lvl6pPr>
              <a:lvl7pPr marL="513500" algn="l" rtl="0" eaLnBrk="1" fontAlgn="base" hangingPunct="1">
                <a:lnSpc>
                  <a:spcPct val="106000"/>
                </a:lnSpc>
                <a:spcBef>
                  <a:spcPct val="0"/>
                </a:spcBef>
                <a:spcAft>
                  <a:spcPct val="0"/>
                </a:spcAft>
                <a:defRPr sz="900" b="1">
                  <a:solidFill>
                    <a:schemeClr val="tx1"/>
                  </a:solidFill>
                  <a:latin typeface="Arial" charset="0"/>
                </a:defRPr>
              </a:lvl7pPr>
              <a:lvl8pPr marL="770251" algn="l" rtl="0" eaLnBrk="1" fontAlgn="base" hangingPunct="1">
                <a:lnSpc>
                  <a:spcPct val="106000"/>
                </a:lnSpc>
                <a:spcBef>
                  <a:spcPct val="0"/>
                </a:spcBef>
                <a:spcAft>
                  <a:spcPct val="0"/>
                </a:spcAft>
                <a:defRPr sz="900" b="1">
                  <a:solidFill>
                    <a:schemeClr val="tx1"/>
                  </a:solidFill>
                  <a:latin typeface="Arial" charset="0"/>
                </a:defRPr>
              </a:lvl8pPr>
              <a:lvl9pPr marL="1027004" algn="l" rtl="0" eaLnBrk="1" fontAlgn="base" hangingPunct="1">
                <a:lnSpc>
                  <a:spcPct val="106000"/>
                </a:lnSpc>
                <a:spcBef>
                  <a:spcPct val="0"/>
                </a:spcBef>
                <a:spcAft>
                  <a:spcPct val="0"/>
                </a:spcAft>
                <a:defRPr sz="900" b="1">
                  <a:solidFill>
                    <a:schemeClr val="tx1"/>
                  </a:solidFill>
                  <a:latin typeface="Arial" charset="0"/>
                </a:defRPr>
              </a:lvl9pPr>
            </a:lstStyle>
            <a:p>
              <a:r>
                <a:rPr lang="en-AU" sz="1200" b="0" dirty="0">
                  <a:solidFill>
                    <a:srgbClr val="FFC000"/>
                  </a:solidFill>
                  <a:latin typeface="Arial"/>
                  <a:cs typeface="Arial"/>
                </a:rPr>
                <a:t>Jakarta, 13 November 2019</a:t>
              </a:r>
              <a:endParaRPr lang="es-ES_tradnl" sz="1200" b="0" dirty="0">
                <a:solidFill>
                  <a:srgbClr val="FFC000"/>
                </a:solidFill>
                <a:latin typeface="Arial"/>
                <a:cs typeface="Arial"/>
              </a:endParaRPr>
            </a:p>
          </p:txBody>
        </p:sp>
      </p:grpSp>
    </p:spTree>
    <p:extLst>
      <p:ext uri="{BB962C8B-B14F-4D97-AF65-F5344CB8AC3E}">
        <p14:creationId xmlns:p14="http://schemas.microsoft.com/office/powerpoint/2010/main" val="2610338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8971" y="1849140"/>
            <a:ext cx="7565631" cy="2928740"/>
            <a:chOff x="47726" y="1949196"/>
            <a:chExt cx="10246595" cy="4565967"/>
          </a:xfrm>
        </p:grpSpPr>
        <p:sp>
          <p:nvSpPr>
            <p:cNvPr id="5" name="object 5"/>
            <p:cNvSpPr/>
            <p:nvPr/>
          </p:nvSpPr>
          <p:spPr>
            <a:xfrm>
              <a:off x="5780595" y="4727047"/>
              <a:ext cx="454580" cy="43377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369052" y="2843784"/>
              <a:ext cx="1696720" cy="1774189"/>
            </a:xfrm>
            <a:custGeom>
              <a:avLst/>
              <a:gdLst/>
              <a:ahLst/>
              <a:cxnLst/>
              <a:rect l="l" t="t" r="r" b="b"/>
              <a:pathLst>
                <a:path w="1696720" h="1774189">
                  <a:moveTo>
                    <a:pt x="1696212" y="1136904"/>
                  </a:moveTo>
                  <a:lnTo>
                    <a:pt x="1695113" y="1088277"/>
                  </a:lnTo>
                  <a:lnTo>
                    <a:pt x="1690256" y="1040574"/>
                  </a:lnTo>
                  <a:lnTo>
                    <a:pt x="1681795" y="993926"/>
                  </a:lnTo>
                  <a:lnTo>
                    <a:pt x="1669881" y="948463"/>
                  </a:lnTo>
                  <a:lnTo>
                    <a:pt x="1654668" y="904316"/>
                  </a:lnTo>
                  <a:lnTo>
                    <a:pt x="1636308" y="861615"/>
                  </a:lnTo>
                  <a:lnTo>
                    <a:pt x="1614955" y="820490"/>
                  </a:lnTo>
                  <a:lnTo>
                    <a:pt x="1590761" y="781073"/>
                  </a:lnTo>
                  <a:lnTo>
                    <a:pt x="1563879" y="743493"/>
                  </a:lnTo>
                  <a:lnTo>
                    <a:pt x="1534463" y="707882"/>
                  </a:lnTo>
                  <a:lnTo>
                    <a:pt x="1502664" y="674370"/>
                  </a:lnTo>
                  <a:lnTo>
                    <a:pt x="1468635" y="643086"/>
                  </a:lnTo>
                  <a:lnTo>
                    <a:pt x="1432530" y="614163"/>
                  </a:lnTo>
                  <a:lnTo>
                    <a:pt x="1394502" y="587730"/>
                  </a:lnTo>
                  <a:lnTo>
                    <a:pt x="1354703" y="563918"/>
                  </a:lnTo>
                  <a:lnTo>
                    <a:pt x="1313286" y="542857"/>
                  </a:lnTo>
                  <a:lnTo>
                    <a:pt x="1270404" y="524679"/>
                  </a:lnTo>
                  <a:lnTo>
                    <a:pt x="1226209" y="509512"/>
                  </a:lnTo>
                  <a:lnTo>
                    <a:pt x="1180856" y="497489"/>
                  </a:lnTo>
                  <a:lnTo>
                    <a:pt x="1134496" y="488740"/>
                  </a:lnTo>
                  <a:lnTo>
                    <a:pt x="1087282" y="483394"/>
                  </a:lnTo>
                  <a:lnTo>
                    <a:pt x="1039368" y="481584"/>
                  </a:lnTo>
                  <a:lnTo>
                    <a:pt x="434340" y="481584"/>
                  </a:lnTo>
                  <a:lnTo>
                    <a:pt x="389382" y="469725"/>
                  </a:lnTo>
                  <a:lnTo>
                    <a:pt x="352425" y="445008"/>
                  </a:lnTo>
                  <a:lnTo>
                    <a:pt x="326326" y="410003"/>
                  </a:lnTo>
                  <a:lnTo>
                    <a:pt x="313944" y="367284"/>
                  </a:lnTo>
                  <a:lnTo>
                    <a:pt x="313944" y="0"/>
                  </a:lnTo>
                  <a:lnTo>
                    <a:pt x="0" y="313944"/>
                  </a:lnTo>
                  <a:lnTo>
                    <a:pt x="0" y="478536"/>
                  </a:lnTo>
                  <a:lnTo>
                    <a:pt x="5814" y="526915"/>
                  </a:lnTo>
                  <a:lnTo>
                    <a:pt x="18348" y="572963"/>
                  </a:lnTo>
                  <a:lnTo>
                    <a:pt x="37101" y="616176"/>
                  </a:lnTo>
                  <a:lnTo>
                    <a:pt x="61569" y="656051"/>
                  </a:lnTo>
                  <a:lnTo>
                    <a:pt x="91249" y="692086"/>
                  </a:lnTo>
                  <a:lnTo>
                    <a:pt x="125638" y="723778"/>
                  </a:lnTo>
                  <a:lnTo>
                    <a:pt x="164233" y="750623"/>
                  </a:lnTo>
                  <a:lnTo>
                    <a:pt x="206532" y="772119"/>
                  </a:lnTo>
                  <a:lnTo>
                    <a:pt x="252031" y="787763"/>
                  </a:lnTo>
                  <a:lnTo>
                    <a:pt x="300228" y="797052"/>
                  </a:lnTo>
                  <a:lnTo>
                    <a:pt x="1039368" y="797052"/>
                  </a:lnTo>
                  <a:lnTo>
                    <a:pt x="1085112" y="800159"/>
                  </a:lnTo>
                  <a:lnTo>
                    <a:pt x="1129100" y="809208"/>
                  </a:lnTo>
                  <a:lnTo>
                    <a:pt x="1170908" y="823793"/>
                  </a:lnTo>
                  <a:lnTo>
                    <a:pt x="1210112" y="843505"/>
                  </a:lnTo>
                  <a:lnTo>
                    <a:pt x="1246289" y="867938"/>
                  </a:lnTo>
                  <a:lnTo>
                    <a:pt x="1279017" y="896683"/>
                  </a:lnTo>
                  <a:lnTo>
                    <a:pt x="1307870" y="929333"/>
                  </a:lnTo>
                  <a:lnTo>
                    <a:pt x="1332427" y="965482"/>
                  </a:lnTo>
                  <a:lnTo>
                    <a:pt x="1352264" y="1004720"/>
                  </a:lnTo>
                  <a:lnTo>
                    <a:pt x="1366957" y="1046642"/>
                  </a:lnTo>
                  <a:lnTo>
                    <a:pt x="1376083" y="1090839"/>
                  </a:lnTo>
                  <a:lnTo>
                    <a:pt x="1379220" y="1136904"/>
                  </a:lnTo>
                  <a:lnTo>
                    <a:pt x="1379220" y="1697219"/>
                  </a:lnTo>
                  <a:lnTo>
                    <a:pt x="1417393" y="1672025"/>
                  </a:lnTo>
                  <a:lnTo>
                    <a:pt x="1455307" y="1642984"/>
                  </a:lnTo>
                  <a:lnTo>
                    <a:pt x="1491057" y="1611395"/>
                  </a:lnTo>
                  <a:lnTo>
                    <a:pt x="1524485" y="1577400"/>
                  </a:lnTo>
                  <a:lnTo>
                    <a:pt x="1555432" y="1541145"/>
                  </a:lnTo>
                  <a:lnTo>
                    <a:pt x="1583741" y="1502772"/>
                  </a:lnTo>
                  <a:lnTo>
                    <a:pt x="1609252" y="1462428"/>
                  </a:lnTo>
                  <a:lnTo>
                    <a:pt x="1631808" y="1420255"/>
                  </a:lnTo>
                  <a:lnTo>
                    <a:pt x="1651251" y="1376398"/>
                  </a:lnTo>
                  <a:lnTo>
                    <a:pt x="1667421" y="1331001"/>
                  </a:lnTo>
                  <a:lnTo>
                    <a:pt x="1680160" y="1284209"/>
                  </a:lnTo>
                  <a:lnTo>
                    <a:pt x="1689311" y="1236166"/>
                  </a:lnTo>
                  <a:lnTo>
                    <a:pt x="1694714" y="1187016"/>
                  </a:lnTo>
                  <a:lnTo>
                    <a:pt x="1696212" y="1136904"/>
                  </a:lnTo>
                  <a:close/>
                </a:path>
                <a:path w="1696720" h="1774189">
                  <a:moveTo>
                    <a:pt x="1379220" y="1697219"/>
                  </a:moveTo>
                  <a:lnTo>
                    <a:pt x="1379220" y="1136904"/>
                  </a:lnTo>
                  <a:lnTo>
                    <a:pt x="1376083" y="1183319"/>
                  </a:lnTo>
                  <a:lnTo>
                    <a:pt x="1366957" y="1227807"/>
                  </a:lnTo>
                  <a:lnTo>
                    <a:pt x="1352264" y="1269968"/>
                  </a:lnTo>
                  <a:lnTo>
                    <a:pt x="1332427" y="1309398"/>
                  </a:lnTo>
                  <a:lnTo>
                    <a:pt x="1307870" y="1345695"/>
                  </a:lnTo>
                  <a:lnTo>
                    <a:pt x="1279017" y="1378458"/>
                  </a:lnTo>
                  <a:lnTo>
                    <a:pt x="1246289" y="1407283"/>
                  </a:lnTo>
                  <a:lnTo>
                    <a:pt x="1210112" y="1431769"/>
                  </a:lnTo>
                  <a:lnTo>
                    <a:pt x="1170908" y="1451514"/>
                  </a:lnTo>
                  <a:lnTo>
                    <a:pt x="1129100" y="1466116"/>
                  </a:lnTo>
                  <a:lnTo>
                    <a:pt x="1085112" y="1475172"/>
                  </a:lnTo>
                  <a:lnTo>
                    <a:pt x="1039368" y="1478280"/>
                  </a:lnTo>
                  <a:lnTo>
                    <a:pt x="932688" y="1478280"/>
                  </a:lnTo>
                  <a:lnTo>
                    <a:pt x="1103376" y="1648968"/>
                  </a:lnTo>
                  <a:lnTo>
                    <a:pt x="1130831" y="1678995"/>
                  </a:lnTo>
                  <a:lnTo>
                    <a:pt x="1156144" y="1709737"/>
                  </a:lnTo>
                  <a:lnTo>
                    <a:pt x="1179456" y="1741336"/>
                  </a:lnTo>
                  <a:lnTo>
                    <a:pt x="1200912" y="1773936"/>
                  </a:lnTo>
                  <a:lnTo>
                    <a:pt x="1247268" y="1759806"/>
                  </a:lnTo>
                  <a:lnTo>
                    <a:pt x="1292253" y="1742406"/>
                  </a:lnTo>
                  <a:lnTo>
                    <a:pt x="1335708" y="1721880"/>
                  </a:lnTo>
                  <a:lnTo>
                    <a:pt x="1377474" y="1698371"/>
                  </a:lnTo>
                  <a:lnTo>
                    <a:pt x="1379220" y="1697219"/>
                  </a:lnTo>
                  <a:close/>
                </a:path>
              </a:pathLst>
            </a:custGeom>
            <a:solidFill>
              <a:srgbClr val="2D3746"/>
            </a:solidFill>
          </p:spPr>
          <p:txBody>
            <a:bodyPr wrap="square" lIns="0" tIns="0" rIns="0" bIns="0" rtlCol="0"/>
            <a:lstStyle/>
            <a:p>
              <a:endParaRPr/>
            </a:p>
          </p:txBody>
        </p:sp>
        <p:sp>
          <p:nvSpPr>
            <p:cNvPr id="7" name="object 7"/>
            <p:cNvSpPr/>
            <p:nvPr/>
          </p:nvSpPr>
          <p:spPr>
            <a:xfrm>
              <a:off x="3884676" y="1949196"/>
              <a:ext cx="1775460" cy="1696720"/>
            </a:xfrm>
            <a:custGeom>
              <a:avLst/>
              <a:gdLst/>
              <a:ahLst/>
              <a:cxnLst/>
              <a:rect l="l" t="t" r="r" b="b"/>
              <a:pathLst>
                <a:path w="1775460" h="1696720">
                  <a:moveTo>
                    <a:pt x="1775460" y="498348"/>
                  </a:moveTo>
                  <a:lnTo>
                    <a:pt x="1761810" y="451964"/>
                  </a:lnTo>
                  <a:lnTo>
                    <a:pt x="1744835" y="406901"/>
                  </a:lnTo>
                  <a:lnTo>
                    <a:pt x="1724681" y="363325"/>
                  </a:lnTo>
                  <a:lnTo>
                    <a:pt x="1701492" y="321400"/>
                  </a:lnTo>
                  <a:lnTo>
                    <a:pt x="1675416" y="281291"/>
                  </a:lnTo>
                  <a:lnTo>
                    <a:pt x="1646597" y="243162"/>
                  </a:lnTo>
                  <a:lnTo>
                    <a:pt x="1615182" y="207178"/>
                  </a:lnTo>
                  <a:lnTo>
                    <a:pt x="1581316" y="173503"/>
                  </a:lnTo>
                  <a:lnTo>
                    <a:pt x="1545145" y="142303"/>
                  </a:lnTo>
                  <a:lnTo>
                    <a:pt x="1506815" y="113741"/>
                  </a:lnTo>
                  <a:lnTo>
                    <a:pt x="1466472" y="87983"/>
                  </a:lnTo>
                  <a:lnTo>
                    <a:pt x="1424262" y="65193"/>
                  </a:lnTo>
                  <a:lnTo>
                    <a:pt x="1380330" y="45535"/>
                  </a:lnTo>
                  <a:lnTo>
                    <a:pt x="1334823" y="29175"/>
                  </a:lnTo>
                  <a:lnTo>
                    <a:pt x="1287885" y="16277"/>
                  </a:lnTo>
                  <a:lnTo>
                    <a:pt x="1239664" y="7005"/>
                  </a:lnTo>
                  <a:lnTo>
                    <a:pt x="1190304" y="1524"/>
                  </a:lnTo>
                  <a:lnTo>
                    <a:pt x="1139952" y="0"/>
                  </a:lnTo>
                  <a:lnTo>
                    <a:pt x="1091316" y="1098"/>
                  </a:lnTo>
                  <a:lnTo>
                    <a:pt x="1043587" y="5955"/>
                  </a:lnTo>
                  <a:lnTo>
                    <a:pt x="996897" y="14416"/>
                  </a:lnTo>
                  <a:lnTo>
                    <a:pt x="951379" y="26330"/>
                  </a:lnTo>
                  <a:lnTo>
                    <a:pt x="907164" y="41543"/>
                  </a:lnTo>
                  <a:lnTo>
                    <a:pt x="864385" y="59903"/>
                  </a:lnTo>
                  <a:lnTo>
                    <a:pt x="823174" y="81256"/>
                  </a:lnTo>
                  <a:lnTo>
                    <a:pt x="783663" y="105450"/>
                  </a:lnTo>
                  <a:lnTo>
                    <a:pt x="745985" y="132332"/>
                  </a:lnTo>
                  <a:lnTo>
                    <a:pt x="710272" y="161748"/>
                  </a:lnTo>
                  <a:lnTo>
                    <a:pt x="676656" y="193548"/>
                  </a:lnTo>
                  <a:lnTo>
                    <a:pt x="645269" y="227576"/>
                  </a:lnTo>
                  <a:lnTo>
                    <a:pt x="616243" y="263681"/>
                  </a:lnTo>
                  <a:lnTo>
                    <a:pt x="589712" y="301709"/>
                  </a:lnTo>
                  <a:lnTo>
                    <a:pt x="565807" y="341508"/>
                  </a:lnTo>
                  <a:lnTo>
                    <a:pt x="544659" y="382925"/>
                  </a:lnTo>
                  <a:lnTo>
                    <a:pt x="526403" y="425808"/>
                  </a:lnTo>
                  <a:lnTo>
                    <a:pt x="511169" y="470002"/>
                  </a:lnTo>
                  <a:lnTo>
                    <a:pt x="499091" y="515355"/>
                  </a:lnTo>
                  <a:lnTo>
                    <a:pt x="490299" y="561715"/>
                  </a:lnTo>
                  <a:lnTo>
                    <a:pt x="484927" y="608929"/>
                  </a:lnTo>
                  <a:lnTo>
                    <a:pt x="483108" y="656844"/>
                  </a:lnTo>
                  <a:lnTo>
                    <a:pt x="483108" y="1261872"/>
                  </a:lnTo>
                  <a:lnTo>
                    <a:pt x="472535" y="1306353"/>
                  </a:lnTo>
                  <a:lnTo>
                    <a:pt x="447675" y="1342263"/>
                  </a:lnTo>
                  <a:lnTo>
                    <a:pt x="411956" y="1367313"/>
                  </a:lnTo>
                  <a:lnTo>
                    <a:pt x="368808" y="1379220"/>
                  </a:lnTo>
                  <a:lnTo>
                    <a:pt x="0" y="1379220"/>
                  </a:lnTo>
                  <a:lnTo>
                    <a:pt x="315468" y="1696212"/>
                  </a:lnTo>
                  <a:lnTo>
                    <a:pt x="480060" y="1696212"/>
                  </a:lnTo>
                  <a:lnTo>
                    <a:pt x="529181" y="1689616"/>
                  </a:lnTo>
                  <a:lnTo>
                    <a:pt x="575669" y="1676546"/>
                  </a:lnTo>
                  <a:lnTo>
                    <a:pt x="619085" y="1657478"/>
                  </a:lnTo>
                  <a:lnTo>
                    <a:pt x="658989" y="1632886"/>
                  </a:lnTo>
                  <a:lnTo>
                    <a:pt x="694944" y="1603248"/>
                  </a:lnTo>
                  <a:lnTo>
                    <a:pt x="726509" y="1569037"/>
                  </a:lnTo>
                  <a:lnTo>
                    <a:pt x="753246" y="1530730"/>
                  </a:lnTo>
                  <a:lnTo>
                    <a:pt x="774716" y="1488801"/>
                  </a:lnTo>
                  <a:lnTo>
                    <a:pt x="790480" y="1443727"/>
                  </a:lnTo>
                  <a:lnTo>
                    <a:pt x="800100" y="1395984"/>
                  </a:lnTo>
                  <a:lnTo>
                    <a:pt x="800100" y="656844"/>
                  </a:lnTo>
                  <a:lnTo>
                    <a:pt x="803236" y="611097"/>
                  </a:lnTo>
                  <a:lnTo>
                    <a:pt x="812362" y="567097"/>
                  </a:lnTo>
                  <a:lnTo>
                    <a:pt x="827055" y="525256"/>
                  </a:lnTo>
                  <a:lnTo>
                    <a:pt x="846892" y="485986"/>
                  </a:lnTo>
                  <a:lnTo>
                    <a:pt x="871449" y="449701"/>
                  </a:lnTo>
                  <a:lnTo>
                    <a:pt x="900303" y="416814"/>
                  </a:lnTo>
                  <a:lnTo>
                    <a:pt x="933030" y="387736"/>
                  </a:lnTo>
                  <a:lnTo>
                    <a:pt x="969207" y="362881"/>
                  </a:lnTo>
                  <a:lnTo>
                    <a:pt x="1008411" y="342661"/>
                  </a:lnTo>
                  <a:lnTo>
                    <a:pt x="1050219" y="327490"/>
                  </a:lnTo>
                  <a:lnTo>
                    <a:pt x="1094207" y="317780"/>
                  </a:lnTo>
                  <a:lnTo>
                    <a:pt x="1139952" y="313944"/>
                  </a:lnTo>
                  <a:lnTo>
                    <a:pt x="1186046" y="317780"/>
                  </a:lnTo>
                  <a:lnTo>
                    <a:pt x="1230326" y="327490"/>
                  </a:lnTo>
                  <a:lnTo>
                    <a:pt x="1272373" y="342661"/>
                  </a:lnTo>
                  <a:lnTo>
                    <a:pt x="1311768" y="362881"/>
                  </a:lnTo>
                  <a:lnTo>
                    <a:pt x="1348095" y="387736"/>
                  </a:lnTo>
                  <a:lnTo>
                    <a:pt x="1380934" y="416814"/>
                  </a:lnTo>
                  <a:lnTo>
                    <a:pt x="1409868" y="449701"/>
                  </a:lnTo>
                  <a:lnTo>
                    <a:pt x="1434479" y="485986"/>
                  </a:lnTo>
                  <a:lnTo>
                    <a:pt x="1454348" y="525256"/>
                  </a:lnTo>
                  <a:lnTo>
                    <a:pt x="1469058" y="567097"/>
                  </a:lnTo>
                  <a:lnTo>
                    <a:pt x="1478190" y="611097"/>
                  </a:lnTo>
                  <a:lnTo>
                    <a:pt x="1481328" y="656844"/>
                  </a:lnTo>
                  <a:lnTo>
                    <a:pt x="1481328" y="765048"/>
                  </a:lnTo>
                  <a:lnTo>
                    <a:pt x="1650492" y="595884"/>
                  </a:lnTo>
                  <a:lnTo>
                    <a:pt x="1681376" y="567356"/>
                  </a:lnTo>
                  <a:lnTo>
                    <a:pt x="1711261" y="543687"/>
                  </a:lnTo>
                  <a:lnTo>
                    <a:pt x="1742003" y="521731"/>
                  </a:lnTo>
                  <a:lnTo>
                    <a:pt x="1775460" y="498348"/>
                  </a:lnTo>
                  <a:close/>
                </a:path>
              </a:pathLst>
            </a:custGeom>
            <a:solidFill>
              <a:srgbClr val="C02F17"/>
            </a:solidFill>
          </p:spPr>
          <p:txBody>
            <a:bodyPr wrap="square" lIns="0" tIns="0" rIns="0" bIns="0" rtlCol="0"/>
            <a:lstStyle/>
            <a:p>
              <a:endParaRPr/>
            </a:p>
          </p:txBody>
        </p:sp>
        <p:sp>
          <p:nvSpPr>
            <p:cNvPr id="8" name="object 8"/>
            <p:cNvSpPr/>
            <p:nvPr/>
          </p:nvSpPr>
          <p:spPr>
            <a:xfrm>
              <a:off x="2987040" y="3348228"/>
              <a:ext cx="1699260" cy="1777364"/>
            </a:xfrm>
            <a:custGeom>
              <a:avLst/>
              <a:gdLst/>
              <a:ahLst/>
              <a:cxnLst/>
              <a:rect l="l" t="t" r="r" b="b"/>
              <a:pathLst>
                <a:path w="1699260" h="1777364">
                  <a:moveTo>
                    <a:pt x="769620" y="297180"/>
                  </a:moveTo>
                  <a:lnTo>
                    <a:pt x="597408" y="128016"/>
                  </a:lnTo>
                  <a:lnTo>
                    <a:pt x="569523" y="97083"/>
                  </a:lnTo>
                  <a:lnTo>
                    <a:pt x="545782" y="66865"/>
                  </a:lnTo>
                  <a:lnTo>
                    <a:pt x="523470" y="35218"/>
                  </a:lnTo>
                  <a:lnTo>
                    <a:pt x="499872" y="0"/>
                  </a:lnTo>
                  <a:lnTo>
                    <a:pt x="453487" y="13676"/>
                  </a:lnTo>
                  <a:lnTo>
                    <a:pt x="408423" y="30726"/>
                  </a:lnTo>
                  <a:lnTo>
                    <a:pt x="364842" y="50997"/>
                  </a:lnTo>
                  <a:lnTo>
                    <a:pt x="322908" y="74335"/>
                  </a:lnTo>
                  <a:lnTo>
                    <a:pt x="282783" y="100586"/>
                  </a:lnTo>
                  <a:lnTo>
                    <a:pt x="244630" y="129596"/>
                  </a:lnTo>
                  <a:lnTo>
                    <a:pt x="208612" y="161212"/>
                  </a:lnTo>
                  <a:lnTo>
                    <a:pt x="174894" y="195281"/>
                  </a:lnTo>
                  <a:lnTo>
                    <a:pt x="143637" y="231648"/>
                  </a:lnTo>
                  <a:lnTo>
                    <a:pt x="115004" y="270159"/>
                  </a:lnTo>
                  <a:lnTo>
                    <a:pt x="89159" y="310662"/>
                  </a:lnTo>
                  <a:lnTo>
                    <a:pt x="66265" y="353003"/>
                  </a:lnTo>
                  <a:lnTo>
                    <a:pt x="46485" y="397028"/>
                  </a:lnTo>
                  <a:lnTo>
                    <a:pt x="29982" y="442582"/>
                  </a:lnTo>
                  <a:lnTo>
                    <a:pt x="16919" y="489514"/>
                  </a:lnTo>
                  <a:lnTo>
                    <a:pt x="7459" y="537668"/>
                  </a:lnTo>
                  <a:lnTo>
                    <a:pt x="1764" y="586892"/>
                  </a:lnTo>
                  <a:lnTo>
                    <a:pt x="0" y="637032"/>
                  </a:lnTo>
                  <a:lnTo>
                    <a:pt x="1161" y="683579"/>
                  </a:lnTo>
                  <a:lnTo>
                    <a:pt x="5751" y="729318"/>
                  </a:lnTo>
                  <a:lnTo>
                    <a:pt x="13635" y="774131"/>
                  </a:lnTo>
                  <a:lnTo>
                    <a:pt x="24682" y="817900"/>
                  </a:lnTo>
                  <a:lnTo>
                    <a:pt x="38756" y="860510"/>
                  </a:lnTo>
                  <a:lnTo>
                    <a:pt x="55727" y="901842"/>
                  </a:lnTo>
                  <a:lnTo>
                    <a:pt x="75460" y="941778"/>
                  </a:lnTo>
                  <a:lnTo>
                    <a:pt x="97823" y="980203"/>
                  </a:lnTo>
                  <a:lnTo>
                    <a:pt x="122683" y="1016999"/>
                  </a:lnTo>
                  <a:lnTo>
                    <a:pt x="149906" y="1052048"/>
                  </a:lnTo>
                  <a:lnTo>
                    <a:pt x="179359" y="1085233"/>
                  </a:lnTo>
                  <a:lnTo>
                    <a:pt x="210910" y="1116437"/>
                  </a:lnTo>
                  <a:lnTo>
                    <a:pt x="244426" y="1145542"/>
                  </a:lnTo>
                  <a:lnTo>
                    <a:pt x="279773" y="1172432"/>
                  </a:lnTo>
                  <a:lnTo>
                    <a:pt x="316819" y="1196990"/>
                  </a:lnTo>
                  <a:lnTo>
                    <a:pt x="318516" y="1197961"/>
                  </a:lnTo>
                  <a:lnTo>
                    <a:pt x="318516" y="637032"/>
                  </a:lnTo>
                  <a:lnTo>
                    <a:pt x="321652" y="591287"/>
                  </a:lnTo>
                  <a:lnTo>
                    <a:pt x="330778" y="547299"/>
                  </a:lnTo>
                  <a:lnTo>
                    <a:pt x="345471" y="505491"/>
                  </a:lnTo>
                  <a:lnTo>
                    <a:pt x="365308" y="466287"/>
                  </a:lnTo>
                  <a:lnTo>
                    <a:pt x="389865" y="430110"/>
                  </a:lnTo>
                  <a:lnTo>
                    <a:pt x="418719" y="397383"/>
                  </a:lnTo>
                  <a:lnTo>
                    <a:pt x="451446" y="368529"/>
                  </a:lnTo>
                  <a:lnTo>
                    <a:pt x="487623" y="343972"/>
                  </a:lnTo>
                  <a:lnTo>
                    <a:pt x="526827" y="324135"/>
                  </a:lnTo>
                  <a:lnTo>
                    <a:pt x="568635" y="309442"/>
                  </a:lnTo>
                  <a:lnTo>
                    <a:pt x="612623" y="300316"/>
                  </a:lnTo>
                  <a:lnTo>
                    <a:pt x="658368" y="297180"/>
                  </a:lnTo>
                  <a:lnTo>
                    <a:pt x="769620" y="297180"/>
                  </a:lnTo>
                  <a:close/>
                </a:path>
                <a:path w="1699260" h="1777364">
                  <a:moveTo>
                    <a:pt x="1699260" y="1463040"/>
                  </a:moveTo>
                  <a:lnTo>
                    <a:pt x="1699260" y="1298448"/>
                  </a:lnTo>
                  <a:lnTo>
                    <a:pt x="1692292" y="1249242"/>
                  </a:lnTo>
                  <a:lnTo>
                    <a:pt x="1678996" y="1202533"/>
                  </a:lnTo>
                  <a:lnTo>
                    <a:pt x="1659812" y="1158805"/>
                  </a:lnTo>
                  <a:lnTo>
                    <a:pt x="1635178" y="1118542"/>
                  </a:lnTo>
                  <a:lnTo>
                    <a:pt x="1605534" y="1082230"/>
                  </a:lnTo>
                  <a:lnTo>
                    <a:pt x="1571317" y="1050353"/>
                  </a:lnTo>
                  <a:lnTo>
                    <a:pt x="1532967" y="1023394"/>
                  </a:lnTo>
                  <a:lnTo>
                    <a:pt x="1490923" y="1001841"/>
                  </a:lnTo>
                  <a:lnTo>
                    <a:pt x="1445623" y="986175"/>
                  </a:lnTo>
                  <a:lnTo>
                    <a:pt x="1397508" y="976884"/>
                  </a:lnTo>
                  <a:lnTo>
                    <a:pt x="658368" y="976884"/>
                  </a:lnTo>
                  <a:lnTo>
                    <a:pt x="612623" y="973776"/>
                  </a:lnTo>
                  <a:lnTo>
                    <a:pt x="568635" y="964727"/>
                  </a:lnTo>
                  <a:lnTo>
                    <a:pt x="526827" y="950142"/>
                  </a:lnTo>
                  <a:lnTo>
                    <a:pt x="487623" y="930430"/>
                  </a:lnTo>
                  <a:lnTo>
                    <a:pt x="451446" y="905997"/>
                  </a:lnTo>
                  <a:lnTo>
                    <a:pt x="418719" y="877252"/>
                  </a:lnTo>
                  <a:lnTo>
                    <a:pt x="389865" y="844602"/>
                  </a:lnTo>
                  <a:lnTo>
                    <a:pt x="365308" y="808453"/>
                  </a:lnTo>
                  <a:lnTo>
                    <a:pt x="345471" y="769215"/>
                  </a:lnTo>
                  <a:lnTo>
                    <a:pt x="330778" y="727293"/>
                  </a:lnTo>
                  <a:lnTo>
                    <a:pt x="321652" y="683096"/>
                  </a:lnTo>
                  <a:lnTo>
                    <a:pt x="318516" y="637032"/>
                  </a:lnTo>
                  <a:lnTo>
                    <a:pt x="318516" y="1197961"/>
                  </a:lnTo>
                  <a:lnTo>
                    <a:pt x="355430" y="1219097"/>
                  </a:lnTo>
                  <a:lnTo>
                    <a:pt x="395474" y="1238637"/>
                  </a:lnTo>
                  <a:lnTo>
                    <a:pt x="436817" y="1255493"/>
                  </a:lnTo>
                  <a:lnTo>
                    <a:pt x="479326" y="1269547"/>
                  </a:lnTo>
                  <a:lnTo>
                    <a:pt x="522869" y="1280681"/>
                  </a:lnTo>
                  <a:lnTo>
                    <a:pt x="567312" y="1288780"/>
                  </a:lnTo>
                  <a:lnTo>
                    <a:pt x="612623" y="1293729"/>
                  </a:lnTo>
                  <a:lnTo>
                    <a:pt x="658368" y="1295400"/>
                  </a:lnTo>
                  <a:lnTo>
                    <a:pt x="1263396" y="1295400"/>
                  </a:lnTo>
                  <a:lnTo>
                    <a:pt x="1307877" y="1305972"/>
                  </a:lnTo>
                  <a:lnTo>
                    <a:pt x="1343787" y="1330833"/>
                  </a:lnTo>
                  <a:lnTo>
                    <a:pt x="1368837" y="1366551"/>
                  </a:lnTo>
                  <a:lnTo>
                    <a:pt x="1380744" y="1409700"/>
                  </a:lnTo>
                  <a:lnTo>
                    <a:pt x="1380744" y="1776984"/>
                  </a:lnTo>
                  <a:lnTo>
                    <a:pt x="1699260" y="1463040"/>
                  </a:lnTo>
                  <a:close/>
                </a:path>
              </a:pathLst>
            </a:custGeom>
            <a:solidFill>
              <a:srgbClr val="A1B868"/>
            </a:solidFill>
          </p:spPr>
          <p:txBody>
            <a:bodyPr wrap="square" lIns="0" tIns="0" rIns="0" bIns="0" rtlCol="0"/>
            <a:lstStyle/>
            <a:p>
              <a:endParaRPr/>
            </a:p>
          </p:txBody>
        </p:sp>
        <p:sp>
          <p:nvSpPr>
            <p:cNvPr id="9" name="object 9"/>
            <p:cNvSpPr/>
            <p:nvPr/>
          </p:nvSpPr>
          <p:spPr>
            <a:xfrm>
              <a:off x="4395216" y="4320540"/>
              <a:ext cx="1777364" cy="1696720"/>
            </a:xfrm>
            <a:custGeom>
              <a:avLst/>
              <a:gdLst/>
              <a:ahLst/>
              <a:cxnLst/>
              <a:rect l="l" t="t" r="r" b="b"/>
              <a:pathLst>
                <a:path w="1777364" h="1696720">
                  <a:moveTo>
                    <a:pt x="1776984" y="316992"/>
                  </a:moveTo>
                  <a:lnTo>
                    <a:pt x="1461516" y="0"/>
                  </a:lnTo>
                  <a:lnTo>
                    <a:pt x="1296924" y="0"/>
                  </a:lnTo>
                  <a:lnTo>
                    <a:pt x="1247803" y="6554"/>
                  </a:lnTo>
                  <a:lnTo>
                    <a:pt x="1201326" y="19519"/>
                  </a:lnTo>
                  <a:lnTo>
                    <a:pt x="1157939" y="38445"/>
                  </a:lnTo>
                  <a:lnTo>
                    <a:pt x="1118091" y="62886"/>
                  </a:lnTo>
                  <a:lnTo>
                    <a:pt x="1082230" y="92392"/>
                  </a:lnTo>
                  <a:lnTo>
                    <a:pt x="1050804" y="126516"/>
                  </a:lnTo>
                  <a:lnTo>
                    <a:pt x="1024260" y="164809"/>
                  </a:lnTo>
                  <a:lnTo>
                    <a:pt x="1003048" y="206825"/>
                  </a:lnTo>
                  <a:lnTo>
                    <a:pt x="987614" y="252113"/>
                  </a:lnTo>
                  <a:lnTo>
                    <a:pt x="978408" y="300228"/>
                  </a:lnTo>
                  <a:lnTo>
                    <a:pt x="978408" y="1039368"/>
                  </a:lnTo>
                  <a:lnTo>
                    <a:pt x="975240" y="1085112"/>
                  </a:lnTo>
                  <a:lnTo>
                    <a:pt x="966025" y="1129100"/>
                  </a:lnTo>
                  <a:lnTo>
                    <a:pt x="951190" y="1170908"/>
                  </a:lnTo>
                  <a:lnTo>
                    <a:pt x="931164" y="1210112"/>
                  </a:lnTo>
                  <a:lnTo>
                    <a:pt x="906375" y="1246289"/>
                  </a:lnTo>
                  <a:lnTo>
                    <a:pt x="877252" y="1279017"/>
                  </a:lnTo>
                  <a:lnTo>
                    <a:pt x="844224" y="1307870"/>
                  </a:lnTo>
                  <a:lnTo>
                    <a:pt x="807720" y="1332427"/>
                  </a:lnTo>
                  <a:lnTo>
                    <a:pt x="768167" y="1352264"/>
                  </a:lnTo>
                  <a:lnTo>
                    <a:pt x="725995" y="1366957"/>
                  </a:lnTo>
                  <a:lnTo>
                    <a:pt x="681632" y="1376083"/>
                  </a:lnTo>
                  <a:lnTo>
                    <a:pt x="635508" y="1379220"/>
                  </a:lnTo>
                  <a:lnTo>
                    <a:pt x="589763" y="1376083"/>
                  </a:lnTo>
                  <a:lnTo>
                    <a:pt x="545775" y="1366957"/>
                  </a:lnTo>
                  <a:lnTo>
                    <a:pt x="503967" y="1352264"/>
                  </a:lnTo>
                  <a:lnTo>
                    <a:pt x="464763" y="1332427"/>
                  </a:lnTo>
                  <a:lnTo>
                    <a:pt x="428586" y="1307870"/>
                  </a:lnTo>
                  <a:lnTo>
                    <a:pt x="395859" y="1279017"/>
                  </a:lnTo>
                  <a:lnTo>
                    <a:pt x="367005" y="1246289"/>
                  </a:lnTo>
                  <a:lnTo>
                    <a:pt x="342448" y="1210112"/>
                  </a:lnTo>
                  <a:lnTo>
                    <a:pt x="322611" y="1170908"/>
                  </a:lnTo>
                  <a:lnTo>
                    <a:pt x="307918" y="1129100"/>
                  </a:lnTo>
                  <a:lnTo>
                    <a:pt x="298792" y="1085112"/>
                  </a:lnTo>
                  <a:lnTo>
                    <a:pt x="295656" y="1039368"/>
                  </a:lnTo>
                  <a:lnTo>
                    <a:pt x="295656" y="932688"/>
                  </a:lnTo>
                  <a:lnTo>
                    <a:pt x="124968" y="1103376"/>
                  </a:lnTo>
                  <a:lnTo>
                    <a:pt x="95583" y="1130831"/>
                  </a:lnTo>
                  <a:lnTo>
                    <a:pt x="64770" y="1156144"/>
                  </a:lnTo>
                  <a:lnTo>
                    <a:pt x="32813" y="1179456"/>
                  </a:lnTo>
                  <a:lnTo>
                    <a:pt x="0" y="1200912"/>
                  </a:lnTo>
                  <a:lnTo>
                    <a:pt x="13662" y="1247268"/>
                  </a:lnTo>
                  <a:lnTo>
                    <a:pt x="30674" y="1292253"/>
                  </a:lnTo>
                  <a:lnTo>
                    <a:pt x="50884" y="1335708"/>
                  </a:lnTo>
                  <a:lnTo>
                    <a:pt x="74142" y="1377474"/>
                  </a:lnTo>
                  <a:lnTo>
                    <a:pt x="100298" y="1417393"/>
                  </a:lnTo>
                  <a:lnTo>
                    <a:pt x="129201" y="1455307"/>
                  </a:lnTo>
                  <a:lnTo>
                    <a:pt x="160700" y="1491057"/>
                  </a:lnTo>
                  <a:lnTo>
                    <a:pt x="194645" y="1524485"/>
                  </a:lnTo>
                  <a:lnTo>
                    <a:pt x="230886" y="1555432"/>
                  </a:lnTo>
                  <a:lnTo>
                    <a:pt x="269271" y="1583741"/>
                  </a:lnTo>
                  <a:lnTo>
                    <a:pt x="309651" y="1609252"/>
                  </a:lnTo>
                  <a:lnTo>
                    <a:pt x="351874" y="1631808"/>
                  </a:lnTo>
                  <a:lnTo>
                    <a:pt x="395859" y="1651275"/>
                  </a:lnTo>
                  <a:lnTo>
                    <a:pt x="441251" y="1667421"/>
                  </a:lnTo>
                  <a:lnTo>
                    <a:pt x="488103" y="1680160"/>
                  </a:lnTo>
                  <a:lnTo>
                    <a:pt x="536197" y="1689311"/>
                  </a:lnTo>
                  <a:lnTo>
                    <a:pt x="585382" y="1694714"/>
                  </a:lnTo>
                  <a:lnTo>
                    <a:pt x="635508" y="1696212"/>
                  </a:lnTo>
                  <a:lnTo>
                    <a:pt x="682055" y="1695240"/>
                  </a:lnTo>
                  <a:lnTo>
                    <a:pt x="727794" y="1690824"/>
                  </a:lnTo>
                  <a:lnTo>
                    <a:pt x="772607" y="1683098"/>
                  </a:lnTo>
                  <a:lnTo>
                    <a:pt x="816376" y="1672194"/>
                  </a:lnTo>
                  <a:lnTo>
                    <a:pt x="858986" y="1658248"/>
                  </a:lnTo>
                  <a:lnTo>
                    <a:pt x="900318" y="1641393"/>
                  </a:lnTo>
                  <a:lnTo>
                    <a:pt x="940254" y="1621762"/>
                  </a:lnTo>
                  <a:lnTo>
                    <a:pt x="978679" y="1599489"/>
                  </a:lnTo>
                  <a:lnTo>
                    <a:pt x="1015475" y="1574709"/>
                  </a:lnTo>
                  <a:lnTo>
                    <a:pt x="1050524" y="1547554"/>
                  </a:lnTo>
                  <a:lnTo>
                    <a:pt x="1083709" y="1518159"/>
                  </a:lnTo>
                  <a:lnTo>
                    <a:pt x="1114913" y="1486658"/>
                  </a:lnTo>
                  <a:lnTo>
                    <a:pt x="1144018" y="1453184"/>
                  </a:lnTo>
                  <a:lnTo>
                    <a:pt x="1170908" y="1417870"/>
                  </a:lnTo>
                  <a:lnTo>
                    <a:pt x="1195466" y="1380852"/>
                  </a:lnTo>
                  <a:lnTo>
                    <a:pt x="1217573" y="1342262"/>
                  </a:lnTo>
                  <a:lnTo>
                    <a:pt x="1237113" y="1302234"/>
                  </a:lnTo>
                  <a:lnTo>
                    <a:pt x="1253969" y="1260902"/>
                  </a:lnTo>
                  <a:lnTo>
                    <a:pt x="1268023" y="1218401"/>
                  </a:lnTo>
                  <a:lnTo>
                    <a:pt x="1279157" y="1174862"/>
                  </a:lnTo>
                  <a:lnTo>
                    <a:pt x="1287256" y="1130422"/>
                  </a:lnTo>
                  <a:lnTo>
                    <a:pt x="1292201" y="1085212"/>
                  </a:lnTo>
                  <a:lnTo>
                    <a:pt x="1293876" y="1039368"/>
                  </a:lnTo>
                  <a:lnTo>
                    <a:pt x="1293876" y="434340"/>
                  </a:lnTo>
                  <a:lnTo>
                    <a:pt x="1304448" y="389429"/>
                  </a:lnTo>
                  <a:lnTo>
                    <a:pt x="1329309" y="352806"/>
                  </a:lnTo>
                  <a:lnTo>
                    <a:pt x="1365027" y="327612"/>
                  </a:lnTo>
                  <a:lnTo>
                    <a:pt x="1408176" y="316992"/>
                  </a:lnTo>
                  <a:lnTo>
                    <a:pt x="1776984" y="316992"/>
                  </a:lnTo>
                  <a:close/>
                </a:path>
              </a:pathLst>
            </a:custGeom>
            <a:solidFill>
              <a:srgbClr val="C02F17"/>
            </a:solidFill>
          </p:spPr>
          <p:txBody>
            <a:bodyPr wrap="square" lIns="0" tIns="0" rIns="0" bIns="0" rtlCol="0"/>
            <a:lstStyle/>
            <a:p>
              <a:endParaRPr/>
            </a:p>
          </p:txBody>
        </p:sp>
        <p:sp>
          <p:nvSpPr>
            <p:cNvPr id="10" name="object 10"/>
            <p:cNvSpPr/>
            <p:nvPr/>
          </p:nvSpPr>
          <p:spPr>
            <a:xfrm>
              <a:off x="4686300" y="2350770"/>
              <a:ext cx="1972945" cy="1009650"/>
            </a:xfrm>
            <a:custGeom>
              <a:avLst/>
              <a:gdLst/>
              <a:ahLst/>
              <a:cxnLst/>
              <a:rect l="l" t="t" r="r" b="b"/>
              <a:pathLst>
                <a:path w="1972945" h="1009650">
                  <a:moveTo>
                    <a:pt x="1972669" y="674148"/>
                  </a:moveTo>
                  <a:lnTo>
                    <a:pt x="1972524" y="626107"/>
                  </a:lnTo>
                  <a:lnTo>
                    <a:pt x="1969008" y="578167"/>
                  </a:lnTo>
                  <a:lnTo>
                    <a:pt x="1962105" y="530551"/>
                  </a:lnTo>
                  <a:lnTo>
                    <a:pt x="1951799" y="483484"/>
                  </a:lnTo>
                  <a:lnTo>
                    <a:pt x="1938076" y="437190"/>
                  </a:lnTo>
                  <a:lnTo>
                    <a:pt x="1920919" y="391893"/>
                  </a:lnTo>
                  <a:lnTo>
                    <a:pt x="1900313" y="347817"/>
                  </a:lnTo>
                  <a:lnTo>
                    <a:pt x="1876241" y="305188"/>
                  </a:lnTo>
                  <a:lnTo>
                    <a:pt x="1848689" y="264227"/>
                  </a:lnTo>
                  <a:lnTo>
                    <a:pt x="1817640" y="225161"/>
                  </a:lnTo>
                  <a:lnTo>
                    <a:pt x="1783080" y="188214"/>
                  </a:lnTo>
                  <a:lnTo>
                    <a:pt x="1747727" y="154941"/>
                  </a:lnTo>
                  <a:lnTo>
                    <a:pt x="1710382" y="124943"/>
                  </a:lnTo>
                  <a:lnTo>
                    <a:pt x="1671244" y="98204"/>
                  </a:lnTo>
                  <a:lnTo>
                    <a:pt x="1630512" y="74712"/>
                  </a:lnTo>
                  <a:lnTo>
                    <a:pt x="1588263" y="54403"/>
                  </a:lnTo>
                  <a:lnTo>
                    <a:pt x="1545064" y="37410"/>
                  </a:lnTo>
                  <a:lnTo>
                    <a:pt x="1500746" y="23573"/>
                  </a:lnTo>
                  <a:lnTo>
                    <a:pt x="1455631" y="12927"/>
                  </a:lnTo>
                  <a:lnTo>
                    <a:pt x="1409919" y="5459"/>
                  </a:lnTo>
                  <a:lnTo>
                    <a:pt x="1363808" y="1154"/>
                  </a:lnTo>
                  <a:lnTo>
                    <a:pt x="1317498" y="0"/>
                  </a:lnTo>
                  <a:lnTo>
                    <a:pt x="1271187" y="1981"/>
                  </a:lnTo>
                  <a:lnTo>
                    <a:pt x="1225076" y="7085"/>
                  </a:lnTo>
                  <a:lnTo>
                    <a:pt x="1179364" y="15297"/>
                  </a:lnTo>
                  <a:lnTo>
                    <a:pt x="1134249" y="26605"/>
                  </a:lnTo>
                  <a:lnTo>
                    <a:pt x="1089931" y="40993"/>
                  </a:lnTo>
                  <a:lnTo>
                    <a:pt x="1046609" y="58450"/>
                  </a:lnTo>
                  <a:lnTo>
                    <a:pt x="1004483" y="78960"/>
                  </a:lnTo>
                  <a:lnTo>
                    <a:pt x="963751" y="102509"/>
                  </a:lnTo>
                  <a:lnTo>
                    <a:pt x="924613" y="129086"/>
                  </a:lnTo>
                  <a:lnTo>
                    <a:pt x="887268" y="158674"/>
                  </a:lnTo>
                  <a:lnTo>
                    <a:pt x="851916" y="191262"/>
                  </a:lnTo>
                  <a:lnTo>
                    <a:pt x="425196" y="617982"/>
                  </a:lnTo>
                  <a:lnTo>
                    <a:pt x="386429" y="642032"/>
                  </a:lnTo>
                  <a:lnTo>
                    <a:pt x="343662" y="650367"/>
                  </a:lnTo>
                  <a:lnTo>
                    <a:pt x="300894" y="643270"/>
                  </a:lnTo>
                  <a:lnTo>
                    <a:pt x="262128" y="621030"/>
                  </a:lnTo>
                  <a:lnTo>
                    <a:pt x="0" y="361950"/>
                  </a:lnTo>
                  <a:lnTo>
                    <a:pt x="0" y="808482"/>
                  </a:lnTo>
                  <a:lnTo>
                    <a:pt x="115824" y="922782"/>
                  </a:lnTo>
                  <a:lnTo>
                    <a:pt x="155312" y="952957"/>
                  </a:lnTo>
                  <a:lnTo>
                    <a:pt x="197461" y="976731"/>
                  </a:lnTo>
                  <a:lnTo>
                    <a:pt x="241640" y="994105"/>
                  </a:lnTo>
                  <a:lnTo>
                    <a:pt x="287219" y="1005078"/>
                  </a:lnTo>
                  <a:lnTo>
                    <a:pt x="333565" y="1009650"/>
                  </a:lnTo>
                  <a:lnTo>
                    <a:pt x="380049" y="1007821"/>
                  </a:lnTo>
                  <a:lnTo>
                    <a:pt x="426038" y="999591"/>
                  </a:lnTo>
                  <a:lnTo>
                    <a:pt x="470903" y="984961"/>
                  </a:lnTo>
                  <a:lnTo>
                    <a:pt x="514013" y="963930"/>
                  </a:lnTo>
                  <a:lnTo>
                    <a:pt x="554736" y="936498"/>
                  </a:lnTo>
                  <a:lnTo>
                    <a:pt x="1075944" y="415290"/>
                  </a:lnTo>
                  <a:lnTo>
                    <a:pt x="1110771" y="384556"/>
                  </a:lnTo>
                  <a:lnTo>
                    <a:pt x="1148566" y="359410"/>
                  </a:lnTo>
                  <a:lnTo>
                    <a:pt x="1188743" y="339852"/>
                  </a:lnTo>
                  <a:lnTo>
                    <a:pt x="1230714" y="325882"/>
                  </a:lnTo>
                  <a:lnTo>
                    <a:pt x="1273892" y="317500"/>
                  </a:lnTo>
                  <a:lnTo>
                    <a:pt x="1317688" y="314706"/>
                  </a:lnTo>
                  <a:lnTo>
                    <a:pt x="1361516" y="317500"/>
                  </a:lnTo>
                  <a:lnTo>
                    <a:pt x="1404789" y="325882"/>
                  </a:lnTo>
                  <a:lnTo>
                    <a:pt x="1446918" y="339852"/>
                  </a:lnTo>
                  <a:lnTo>
                    <a:pt x="1487318" y="359410"/>
                  </a:lnTo>
                  <a:lnTo>
                    <a:pt x="1525399" y="384556"/>
                  </a:lnTo>
                  <a:lnTo>
                    <a:pt x="1560576" y="415290"/>
                  </a:lnTo>
                  <a:lnTo>
                    <a:pt x="1590609" y="449737"/>
                  </a:lnTo>
                  <a:lnTo>
                    <a:pt x="1615171" y="487157"/>
                  </a:lnTo>
                  <a:lnTo>
                    <a:pt x="1634251" y="526970"/>
                  </a:lnTo>
                  <a:lnTo>
                    <a:pt x="1647839" y="568593"/>
                  </a:lnTo>
                  <a:lnTo>
                    <a:pt x="1655923" y="611443"/>
                  </a:lnTo>
                  <a:lnTo>
                    <a:pt x="1658493" y="654939"/>
                  </a:lnTo>
                  <a:lnTo>
                    <a:pt x="1658493" y="974598"/>
                  </a:lnTo>
                  <a:lnTo>
                    <a:pt x="1722120" y="974598"/>
                  </a:lnTo>
                  <a:lnTo>
                    <a:pt x="1763172" y="976193"/>
                  </a:lnTo>
                  <a:lnTo>
                    <a:pt x="1801368" y="980503"/>
                  </a:lnTo>
                  <a:lnTo>
                    <a:pt x="1839563" y="986813"/>
                  </a:lnTo>
                  <a:lnTo>
                    <a:pt x="1880616" y="994410"/>
                  </a:lnTo>
                  <a:lnTo>
                    <a:pt x="1903628" y="951944"/>
                  </a:lnTo>
                  <a:lnTo>
                    <a:pt x="1923380" y="908010"/>
                  </a:lnTo>
                  <a:lnTo>
                    <a:pt x="1939854" y="862830"/>
                  </a:lnTo>
                  <a:lnTo>
                    <a:pt x="1953036" y="816630"/>
                  </a:lnTo>
                  <a:lnTo>
                    <a:pt x="1962909" y="769634"/>
                  </a:lnTo>
                  <a:lnTo>
                    <a:pt x="1969459" y="722065"/>
                  </a:lnTo>
                  <a:lnTo>
                    <a:pt x="1972669" y="674148"/>
                  </a:lnTo>
                  <a:close/>
                </a:path>
                <a:path w="1972945" h="1009650">
                  <a:moveTo>
                    <a:pt x="1658493" y="974598"/>
                  </a:moveTo>
                  <a:lnTo>
                    <a:pt x="1658493" y="654939"/>
                  </a:lnTo>
                  <a:lnTo>
                    <a:pt x="1655538" y="698498"/>
                  </a:lnTo>
                  <a:lnTo>
                    <a:pt x="1647048" y="741538"/>
                  </a:lnTo>
                  <a:lnTo>
                    <a:pt x="1633013" y="783478"/>
                  </a:lnTo>
                  <a:lnTo>
                    <a:pt x="1613422" y="823736"/>
                  </a:lnTo>
                  <a:lnTo>
                    <a:pt x="1588263" y="861728"/>
                  </a:lnTo>
                  <a:lnTo>
                    <a:pt x="1557528" y="896874"/>
                  </a:lnTo>
                  <a:lnTo>
                    <a:pt x="1479804" y="974598"/>
                  </a:lnTo>
                  <a:lnTo>
                    <a:pt x="1658493" y="974598"/>
                  </a:lnTo>
                  <a:close/>
                </a:path>
              </a:pathLst>
            </a:custGeom>
            <a:solidFill>
              <a:srgbClr val="ED7C30"/>
            </a:solidFill>
          </p:spPr>
          <p:txBody>
            <a:bodyPr wrap="square" lIns="0" tIns="0" rIns="0" bIns="0" rtlCol="0"/>
            <a:lstStyle/>
            <a:p>
              <a:endParaRPr/>
            </a:p>
          </p:txBody>
        </p:sp>
        <p:sp>
          <p:nvSpPr>
            <p:cNvPr id="11" name="object 11"/>
            <p:cNvSpPr/>
            <p:nvPr/>
          </p:nvSpPr>
          <p:spPr>
            <a:xfrm>
              <a:off x="3393233" y="2355490"/>
              <a:ext cx="1010285" cy="1972945"/>
            </a:xfrm>
            <a:custGeom>
              <a:avLst/>
              <a:gdLst/>
              <a:ahLst/>
              <a:cxnLst/>
              <a:rect l="l" t="t" r="r" b="b"/>
              <a:pathLst>
                <a:path w="1010285" h="1972945">
                  <a:moveTo>
                    <a:pt x="994362" y="92053"/>
                  </a:moveTo>
                  <a:lnTo>
                    <a:pt x="951671" y="69040"/>
                  </a:lnTo>
                  <a:lnTo>
                    <a:pt x="907565" y="49289"/>
                  </a:lnTo>
                  <a:lnTo>
                    <a:pt x="862268" y="32815"/>
                  </a:lnTo>
                  <a:lnTo>
                    <a:pt x="816002" y="19633"/>
                  </a:lnTo>
                  <a:lnTo>
                    <a:pt x="768989" y="9759"/>
                  </a:lnTo>
                  <a:lnTo>
                    <a:pt x="721453" y="3210"/>
                  </a:lnTo>
                  <a:lnTo>
                    <a:pt x="673616" y="0"/>
                  </a:lnTo>
                  <a:lnTo>
                    <a:pt x="625700" y="145"/>
                  </a:lnTo>
                  <a:lnTo>
                    <a:pt x="577929" y="3661"/>
                  </a:lnTo>
                  <a:lnTo>
                    <a:pt x="530525" y="10564"/>
                  </a:lnTo>
                  <a:lnTo>
                    <a:pt x="483710" y="20869"/>
                  </a:lnTo>
                  <a:lnTo>
                    <a:pt x="437707" y="34593"/>
                  </a:lnTo>
                  <a:lnTo>
                    <a:pt x="392739" y="51750"/>
                  </a:lnTo>
                  <a:lnTo>
                    <a:pt x="349029" y="72356"/>
                  </a:lnTo>
                  <a:lnTo>
                    <a:pt x="306798" y="96428"/>
                  </a:lnTo>
                  <a:lnTo>
                    <a:pt x="266271" y="123980"/>
                  </a:lnTo>
                  <a:lnTo>
                    <a:pt x="227668" y="155028"/>
                  </a:lnTo>
                  <a:lnTo>
                    <a:pt x="191214" y="189589"/>
                  </a:lnTo>
                  <a:lnTo>
                    <a:pt x="158932" y="223180"/>
                  </a:lnTo>
                  <a:lnTo>
                    <a:pt x="129663" y="258634"/>
                  </a:lnTo>
                  <a:lnTo>
                    <a:pt x="103397" y="295774"/>
                  </a:lnTo>
                  <a:lnTo>
                    <a:pt x="80121" y="334424"/>
                  </a:lnTo>
                  <a:lnTo>
                    <a:pt x="59826" y="374407"/>
                  </a:lnTo>
                  <a:lnTo>
                    <a:pt x="42499" y="415547"/>
                  </a:lnTo>
                  <a:lnTo>
                    <a:pt x="28130" y="457667"/>
                  </a:lnTo>
                  <a:lnTo>
                    <a:pt x="16706" y="500591"/>
                  </a:lnTo>
                  <a:lnTo>
                    <a:pt x="8218" y="544141"/>
                  </a:lnTo>
                  <a:lnTo>
                    <a:pt x="2652" y="588141"/>
                  </a:lnTo>
                  <a:lnTo>
                    <a:pt x="0" y="632415"/>
                  </a:lnTo>
                  <a:lnTo>
                    <a:pt x="248" y="676786"/>
                  </a:lnTo>
                  <a:lnTo>
                    <a:pt x="3385" y="721077"/>
                  </a:lnTo>
                  <a:lnTo>
                    <a:pt x="9401" y="765112"/>
                  </a:lnTo>
                  <a:lnTo>
                    <a:pt x="18284" y="808714"/>
                  </a:lnTo>
                  <a:lnTo>
                    <a:pt x="30024" y="851707"/>
                  </a:lnTo>
                  <a:lnTo>
                    <a:pt x="44607" y="893913"/>
                  </a:lnTo>
                  <a:lnTo>
                    <a:pt x="62024" y="935157"/>
                  </a:lnTo>
                  <a:lnTo>
                    <a:pt x="82263" y="975261"/>
                  </a:lnTo>
                  <a:lnTo>
                    <a:pt x="105313" y="1014050"/>
                  </a:lnTo>
                  <a:lnTo>
                    <a:pt x="131162" y="1051346"/>
                  </a:lnTo>
                  <a:lnTo>
                    <a:pt x="159800" y="1086972"/>
                  </a:lnTo>
                  <a:lnTo>
                    <a:pt x="191214" y="1120753"/>
                  </a:lnTo>
                  <a:lnTo>
                    <a:pt x="314277" y="1243377"/>
                  </a:lnTo>
                  <a:lnTo>
                    <a:pt x="314277" y="654981"/>
                  </a:lnTo>
                  <a:lnTo>
                    <a:pt x="316854" y="611152"/>
                  </a:lnTo>
                  <a:lnTo>
                    <a:pt x="324987" y="567880"/>
                  </a:lnTo>
                  <a:lnTo>
                    <a:pt x="338709" y="525750"/>
                  </a:lnTo>
                  <a:lnTo>
                    <a:pt x="358050" y="485351"/>
                  </a:lnTo>
                  <a:lnTo>
                    <a:pt x="383042" y="447269"/>
                  </a:lnTo>
                  <a:lnTo>
                    <a:pt x="413718" y="412093"/>
                  </a:lnTo>
                  <a:lnTo>
                    <a:pt x="448219" y="382044"/>
                  </a:lnTo>
                  <a:lnTo>
                    <a:pt x="485699" y="357497"/>
                  </a:lnTo>
                  <a:lnTo>
                    <a:pt x="525637" y="338417"/>
                  </a:lnTo>
                  <a:lnTo>
                    <a:pt x="567416" y="324830"/>
                  </a:lnTo>
                  <a:lnTo>
                    <a:pt x="610445" y="316746"/>
                  </a:lnTo>
                  <a:lnTo>
                    <a:pt x="654129" y="314176"/>
                  </a:lnTo>
                  <a:lnTo>
                    <a:pt x="697877" y="317131"/>
                  </a:lnTo>
                  <a:lnTo>
                    <a:pt x="741096" y="325620"/>
                  </a:lnTo>
                  <a:lnTo>
                    <a:pt x="783193" y="339655"/>
                  </a:lnTo>
                  <a:lnTo>
                    <a:pt x="823575" y="359247"/>
                  </a:lnTo>
                  <a:lnTo>
                    <a:pt x="861651" y="384405"/>
                  </a:lnTo>
                  <a:lnTo>
                    <a:pt x="896826" y="415141"/>
                  </a:lnTo>
                  <a:lnTo>
                    <a:pt x="974550" y="492865"/>
                  </a:lnTo>
                  <a:lnTo>
                    <a:pt x="974550" y="250549"/>
                  </a:lnTo>
                  <a:lnTo>
                    <a:pt x="975931" y="209496"/>
                  </a:lnTo>
                  <a:lnTo>
                    <a:pt x="979884" y="171301"/>
                  </a:lnTo>
                  <a:lnTo>
                    <a:pt x="986123" y="133106"/>
                  </a:lnTo>
                  <a:lnTo>
                    <a:pt x="994362" y="92053"/>
                  </a:lnTo>
                  <a:close/>
                </a:path>
                <a:path w="1010285" h="1972945">
                  <a:moveTo>
                    <a:pt x="1009793" y="1638913"/>
                  </a:moveTo>
                  <a:lnTo>
                    <a:pt x="1007786" y="1592523"/>
                  </a:lnTo>
                  <a:lnTo>
                    <a:pt x="999268" y="1546589"/>
                  </a:lnTo>
                  <a:lnTo>
                    <a:pt x="984267" y="1501753"/>
                  </a:lnTo>
                  <a:lnTo>
                    <a:pt x="962811" y="1458654"/>
                  </a:lnTo>
                  <a:lnTo>
                    <a:pt x="934926" y="1417933"/>
                  </a:lnTo>
                  <a:lnTo>
                    <a:pt x="865819" y="1347981"/>
                  </a:lnTo>
                  <a:lnTo>
                    <a:pt x="448195" y="931430"/>
                  </a:lnTo>
                  <a:lnTo>
                    <a:pt x="413718" y="896725"/>
                  </a:lnTo>
                  <a:lnTo>
                    <a:pt x="383624" y="861898"/>
                  </a:lnTo>
                  <a:lnTo>
                    <a:pt x="358896" y="824102"/>
                  </a:lnTo>
                  <a:lnTo>
                    <a:pt x="339566" y="783925"/>
                  </a:lnTo>
                  <a:lnTo>
                    <a:pt x="325665" y="741954"/>
                  </a:lnTo>
                  <a:lnTo>
                    <a:pt x="317225" y="698777"/>
                  </a:lnTo>
                  <a:lnTo>
                    <a:pt x="314277" y="654981"/>
                  </a:lnTo>
                  <a:lnTo>
                    <a:pt x="314277" y="1243377"/>
                  </a:lnTo>
                  <a:lnTo>
                    <a:pt x="617934" y="1545949"/>
                  </a:lnTo>
                  <a:lnTo>
                    <a:pt x="641104" y="1585597"/>
                  </a:lnTo>
                  <a:lnTo>
                    <a:pt x="648986" y="1628817"/>
                  </a:lnTo>
                  <a:lnTo>
                    <a:pt x="648986" y="1972669"/>
                  </a:lnTo>
                  <a:lnTo>
                    <a:pt x="806910" y="1972669"/>
                  </a:lnTo>
                  <a:lnTo>
                    <a:pt x="921210" y="1855321"/>
                  </a:lnTo>
                  <a:lnTo>
                    <a:pt x="952167" y="1816246"/>
                  </a:lnTo>
                  <a:lnTo>
                    <a:pt x="976476" y="1774427"/>
                  </a:lnTo>
                  <a:lnTo>
                    <a:pt x="994166" y="1730506"/>
                  </a:lnTo>
                  <a:lnTo>
                    <a:pt x="1005262" y="1685121"/>
                  </a:lnTo>
                  <a:lnTo>
                    <a:pt x="1009793" y="1638913"/>
                  </a:lnTo>
                  <a:close/>
                </a:path>
                <a:path w="1010285" h="1972945">
                  <a:moveTo>
                    <a:pt x="648986" y="1972669"/>
                  </a:moveTo>
                  <a:lnTo>
                    <a:pt x="648986" y="1628817"/>
                  </a:lnTo>
                  <a:lnTo>
                    <a:pt x="641723" y="1671751"/>
                  </a:lnTo>
                  <a:lnTo>
                    <a:pt x="619458" y="1710541"/>
                  </a:lnTo>
                  <a:lnTo>
                    <a:pt x="360378" y="1972669"/>
                  </a:lnTo>
                  <a:lnTo>
                    <a:pt x="648986" y="1972669"/>
                  </a:lnTo>
                  <a:close/>
                </a:path>
              </a:pathLst>
            </a:custGeom>
            <a:solidFill>
              <a:srgbClr val="395B83"/>
            </a:solidFill>
          </p:spPr>
          <p:txBody>
            <a:bodyPr wrap="square" lIns="0" tIns="0" rIns="0" bIns="0" rtlCol="0"/>
            <a:lstStyle/>
            <a:p>
              <a:endParaRPr/>
            </a:p>
          </p:txBody>
        </p:sp>
        <p:sp>
          <p:nvSpPr>
            <p:cNvPr id="12" name="object 12"/>
            <p:cNvSpPr/>
            <p:nvPr/>
          </p:nvSpPr>
          <p:spPr>
            <a:xfrm>
              <a:off x="3398172" y="4606480"/>
              <a:ext cx="1972945" cy="1010919"/>
            </a:xfrm>
            <a:custGeom>
              <a:avLst/>
              <a:gdLst/>
              <a:ahLst/>
              <a:cxnLst/>
              <a:rect l="l" t="t" r="r" b="b"/>
              <a:pathLst>
                <a:path w="1972945" h="1010920">
                  <a:moveTo>
                    <a:pt x="492599" y="37147"/>
                  </a:moveTo>
                  <a:lnTo>
                    <a:pt x="250283" y="37147"/>
                  </a:lnTo>
                  <a:lnTo>
                    <a:pt x="209278" y="35718"/>
                  </a:lnTo>
                  <a:lnTo>
                    <a:pt x="171416" y="31432"/>
                  </a:lnTo>
                  <a:lnTo>
                    <a:pt x="134126" y="24288"/>
                  </a:lnTo>
                  <a:lnTo>
                    <a:pt x="94835" y="14287"/>
                  </a:lnTo>
                  <a:lnTo>
                    <a:pt x="72496" y="55151"/>
                  </a:lnTo>
                  <a:lnTo>
                    <a:pt x="53132" y="97246"/>
                  </a:lnTo>
                  <a:lnTo>
                    <a:pt x="36752" y="140387"/>
                  </a:lnTo>
                  <a:lnTo>
                    <a:pt x="23368" y="184386"/>
                  </a:lnTo>
                  <a:lnTo>
                    <a:pt x="12990" y="229057"/>
                  </a:lnTo>
                  <a:lnTo>
                    <a:pt x="5628" y="274213"/>
                  </a:lnTo>
                  <a:lnTo>
                    <a:pt x="1295" y="319668"/>
                  </a:lnTo>
                  <a:lnTo>
                    <a:pt x="0" y="365235"/>
                  </a:lnTo>
                  <a:lnTo>
                    <a:pt x="1753" y="410727"/>
                  </a:lnTo>
                  <a:lnTo>
                    <a:pt x="6566" y="455958"/>
                  </a:lnTo>
                  <a:lnTo>
                    <a:pt x="14449" y="500741"/>
                  </a:lnTo>
                  <a:lnTo>
                    <a:pt x="25414" y="544890"/>
                  </a:lnTo>
                  <a:lnTo>
                    <a:pt x="39469" y="588217"/>
                  </a:lnTo>
                  <a:lnTo>
                    <a:pt x="56627" y="630536"/>
                  </a:lnTo>
                  <a:lnTo>
                    <a:pt x="76898" y="671661"/>
                  </a:lnTo>
                  <a:lnTo>
                    <a:pt x="100292" y="711405"/>
                  </a:lnTo>
                  <a:lnTo>
                    <a:pt x="126821" y="749581"/>
                  </a:lnTo>
                  <a:lnTo>
                    <a:pt x="156494" y="786002"/>
                  </a:lnTo>
                  <a:lnTo>
                    <a:pt x="189323" y="820483"/>
                  </a:lnTo>
                  <a:lnTo>
                    <a:pt x="224676" y="853782"/>
                  </a:lnTo>
                  <a:lnTo>
                    <a:pt x="262021" y="883859"/>
                  </a:lnTo>
                  <a:lnTo>
                    <a:pt x="301159" y="910720"/>
                  </a:lnTo>
                  <a:lnTo>
                    <a:pt x="314291" y="918347"/>
                  </a:lnTo>
                  <a:lnTo>
                    <a:pt x="314291" y="355092"/>
                  </a:lnTo>
                  <a:lnTo>
                    <a:pt x="317085" y="311295"/>
                  </a:lnTo>
                  <a:lnTo>
                    <a:pt x="325467" y="268118"/>
                  </a:lnTo>
                  <a:lnTo>
                    <a:pt x="339437" y="226147"/>
                  </a:lnTo>
                  <a:lnTo>
                    <a:pt x="358995" y="185970"/>
                  </a:lnTo>
                  <a:lnTo>
                    <a:pt x="384141" y="148174"/>
                  </a:lnTo>
                  <a:lnTo>
                    <a:pt x="414875" y="113347"/>
                  </a:lnTo>
                  <a:lnTo>
                    <a:pt x="492599" y="37147"/>
                  </a:lnTo>
                  <a:close/>
                </a:path>
                <a:path w="1972945" h="1010920">
                  <a:moveTo>
                    <a:pt x="1972404" y="651319"/>
                  </a:moveTo>
                  <a:lnTo>
                    <a:pt x="1972404" y="204787"/>
                  </a:lnTo>
                  <a:lnTo>
                    <a:pt x="1856580" y="87439"/>
                  </a:lnTo>
                  <a:lnTo>
                    <a:pt x="1817832" y="57223"/>
                  </a:lnTo>
                  <a:lnTo>
                    <a:pt x="1776112" y="33343"/>
                  </a:lnTo>
                  <a:lnTo>
                    <a:pt x="1732107" y="15828"/>
                  </a:lnTo>
                  <a:lnTo>
                    <a:pt x="1686501" y="4704"/>
                  </a:lnTo>
                  <a:lnTo>
                    <a:pt x="1639981" y="0"/>
                  </a:lnTo>
                  <a:lnTo>
                    <a:pt x="1593232" y="1741"/>
                  </a:lnTo>
                  <a:lnTo>
                    <a:pt x="1546941" y="9957"/>
                  </a:lnTo>
                  <a:lnTo>
                    <a:pt x="1501792" y="24675"/>
                  </a:lnTo>
                  <a:lnTo>
                    <a:pt x="1458473" y="45921"/>
                  </a:lnTo>
                  <a:lnTo>
                    <a:pt x="1417667" y="73723"/>
                  </a:lnTo>
                  <a:lnTo>
                    <a:pt x="1008652" y="484083"/>
                  </a:lnTo>
                  <a:lnTo>
                    <a:pt x="897983" y="594931"/>
                  </a:lnTo>
                  <a:lnTo>
                    <a:pt x="862808" y="625667"/>
                  </a:lnTo>
                  <a:lnTo>
                    <a:pt x="824733" y="650825"/>
                  </a:lnTo>
                  <a:lnTo>
                    <a:pt x="784350" y="670417"/>
                  </a:lnTo>
                  <a:lnTo>
                    <a:pt x="742253" y="684452"/>
                  </a:lnTo>
                  <a:lnTo>
                    <a:pt x="699034" y="692942"/>
                  </a:lnTo>
                  <a:lnTo>
                    <a:pt x="655286" y="695896"/>
                  </a:lnTo>
                  <a:lnTo>
                    <a:pt x="611602" y="693326"/>
                  </a:lnTo>
                  <a:lnTo>
                    <a:pt x="568574" y="685242"/>
                  </a:lnTo>
                  <a:lnTo>
                    <a:pt x="526794" y="671655"/>
                  </a:lnTo>
                  <a:lnTo>
                    <a:pt x="486856" y="652575"/>
                  </a:lnTo>
                  <a:lnTo>
                    <a:pt x="449352" y="628013"/>
                  </a:lnTo>
                  <a:lnTo>
                    <a:pt x="414875" y="597979"/>
                  </a:lnTo>
                  <a:lnTo>
                    <a:pt x="384141" y="562803"/>
                  </a:lnTo>
                  <a:lnTo>
                    <a:pt x="358995" y="524721"/>
                  </a:lnTo>
                  <a:lnTo>
                    <a:pt x="339437" y="484322"/>
                  </a:lnTo>
                  <a:lnTo>
                    <a:pt x="325467" y="442192"/>
                  </a:lnTo>
                  <a:lnTo>
                    <a:pt x="317085" y="398920"/>
                  </a:lnTo>
                  <a:lnTo>
                    <a:pt x="314291" y="355092"/>
                  </a:lnTo>
                  <a:lnTo>
                    <a:pt x="314291" y="918347"/>
                  </a:lnTo>
                  <a:lnTo>
                    <a:pt x="384141" y="954878"/>
                  </a:lnTo>
                  <a:lnTo>
                    <a:pt x="427339" y="972091"/>
                  </a:lnTo>
                  <a:lnTo>
                    <a:pt x="471657" y="986169"/>
                  </a:lnTo>
                  <a:lnTo>
                    <a:pt x="516772" y="997070"/>
                  </a:lnTo>
                  <a:lnTo>
                    <a:pt x="562484" y="1004803"/>
                  </a:lnTo>
                  <a:lnTo>
                    <a:pt x="608595" y="1009374"/>
                  </a:lnTo>
                  <a:lnTo>
                    <a:pt x="654905" y="1010793"/>
                  </a:lnTo>
                  <a:lnTo>
                    <a:pt x="701216" y="1009065"/>
                  </a:lnTo>
                  <a:lnTo>
                    <a:pt x="747327" y="1004200"/>
                  </a:lnTo>
                  <a:lnTo>
                    <a:pt x="793039" y="996204"/>
                  </a:lnTo>
                  <a:lnTo>
                    <a:pt x="838154" y="985087"/>
                  </a:lnTo>
                  <a:lnTo>
                    <a:pt x="882472" y="970854"/>
                  </a:lnTo>
                  <a:lnTo>
                    <a:pt x="925794" y="953515"/>
                  </a:lnTo>
                  <a:lnTo>
                    <a:pt x="967920" y="933076"/>
                  </a:lnTo>
                  <a:lnTo>
                    <a:pt x="1008721" y="909499"/>
                  </a:lnTo>
                  <a:lnTo>
                    <a:pt x="1047790" y="882932"/>
                  </a:lnTo>
                  <a:lnTo>
                    <a:pt x="1085135" y="853241"/>
                  </a:lnTo>
                  <a:lnTo>
                    <a:pt x="1120487" y="820483"/>
                  </a:lnTo>
                  <a:lnTo>
                    <a:pt x="1548731" y="390715"/>
                  </a:lnTo>
                  <a:lnTo>
                    <a:pt x="1586617" y="367545"/>
                  </a:lnTo>
                  <a:lnTo>
                    <a:pt x="1628932" y="359664"/>
                  </a:lnTo>
                  <a:lnTo>
                    <a:pt x="1671533" y="366926"/>
                  </a:lnTo>
                  <a:lnTo>
                    <a:pt x="1710276" y="389191"/>
                  </a:lnTo>
                  <a:lnTo>
                    <a:pt x="1972404" y="651319"/>
                  </a:lnTo>
                  <a:close/>
                </a:path>
              </a:pathLst>
            </a:custGeom>
            <a:solidFill>
              <a:srgbClr val="FFBF00"/>
            </a:solidFill>
          </p:spPr>
          <p:txBody>
            <a:bodyPr wrap="square" lIns="0" tIns="0" rIns="0" bIns="0" rtlCol="0"/>
            <a:lstStyle/>
            <a:p>
              <a:endParaRPr/>
            </a:p>
          </p:txBody>
        </p:sp>
        <p:sp>
          <p:nvSpPr>
            <p:cNvPr id="13" name="object 13"/>
            <p:cNvSpPr/>
            <p:nvPr/>
          </p:nvSpPr>
          <p:spPr>
            <a:xfrm>
              <a:off x="5654992" y="3637788"/>
              <a:ext cx="1009015" cy="1972945"/>
            </a:xfrm>
            <a:custGeom>
              <a:avLst/>
              <a:gdLst/>
              <a:ahLst/>
              <a:cxnLst/>
              <a:rect l="l" t="t" r="r" b="b"/>
              <a:pathLst>
                <a:path w="1009015" h="1972945">
                  <a:moveTo>
                    <a:pt x="646747" y="1524"/>
                  </a:moveTo>
                  <a:lnTo>
                    <a:pt x="201739" y="0"/>
                  </a:lnTo>
                  <a:lnTo>
                    <a:pt x="87439" y="115824"/>
                  </a:lnTo>
                  <a:lnTo>
                    <a:pt x="57223" y="155355"/>
                  </a:lnTo>
                  <a:lnTo>
                    <a:pt x="33343" y="197620"/>
                  </a:lnTo>
                  <a:lnTo>
                    <a:pt x="15828" y="241970"/>
                  </a:lnTo>
                  <a:lnTo>
                    <a:pt x="4704" y="287755"/>
                  </a:lnTo>
                  <a:lnTo>
                    <a:pt x="0" y="334327"/>
                  </a:lnTo>
                  <a:lnTo>
                    <a:pt x="1741" y="381036"/>
                  </a:lnTo>
                  <a:lnTo>
                    <a:pt x="9957" y="427233"/>
                  </a:lnTo>
                  <a:lnTo>
                    <a:pt x="24675" y="472269"/>
                  </a:lnTo>
                  <a:lnTo>
                    <a:pt x="45921" y="515494"/>
                  </a:lnTo>
                  <a:lnTo>
                    <a:pt x="73723" y="556260"/>
                  </a:lnTo>
                  <a:lnTo>
                    <a:pt x="359473" y="841910"/>
                  </a:lnTo>
                  <a:lnTo>
                    <a:pt x="359473" y="343662"/>
                  </a:lnTo>
                  <a:lnTo>
                    <a:pt x="366283" y="300894"/>
                  </a:lnTo>
                  <a:lnTo>
                    <a:pt x="387667" y="262128"/>
                  </a:lnTo>
                  <a:lnTo>
                    <a:pt x="646747" y="1524"/>
                  </a:lnTo>
                  <a:close/>
                </a:path>
                <a:path w="1009015" h="1972945">
                  <a:moveTo>
                    <a:pt x="694372" y="1881469"/>
                  </a:moveTo>
                  <a:lnTo>
                    <a:pt x="694372" y="1317879"/>
                  </a:lnTo>
                  <a:lnTo>
                    <a:pt x="691610" y="1361627"/>
                  </a:lnTo>
                  <a:lnTo>
                    <a:pt x="683323" y="1404845"/>
                  </a:lnTo>
                  <a:lnTo>
                    <a:pt x="669512" y="1446942"/>
                  </a:lnTo>
                  <a:lnTo>
                    <a:pt x="650176" y="1487325"/>
                  </a:lnTo>
                  <a:lnTo>
                    <a:pt x="625316" y="1525400"/>
                  </a:lnTo>
                  <a:lnTo>
                    <a:pt x="594931" y="1560576"/>
                  </a:lnTo>
                  <a:lnTo>
                    <a:pt x="560454" y="1590609"/>
                  </a:lnTo>
                  <a:lnTo>
                    <a:pt x="522950" y="1615171"/>
                  </a:lnTo>
                  <a:lnTo>
                    <a:pt x="483012" y="1634251"/>
                  </a:lnTo>
                  <a:lnTo>
                    <a:pt x="441233" y="1647839"/>
                  </a:lnTo>
                  <a:lnTo>
                    <a:pt x="398204" y="1655923"/>
                  </a:lnTo>
                  <a:lnTo>
                    <a:pt x="354520" y="1658493"/>
                  </a:lnTo>
                  <a:lnTo>
                    <a:pt x="310772" y="1655538"/>
                  </a:lnTo>
                  <a:lnTo>
                    <a:pt x="267553" y="1647048"/>
                  </a:lnTo>
                  <a:lnTo>
                    <a:pt x="225456" y="1633013"/>
                  </a:lnTo>
                  <a:lnTo>
                    <a:pt x="185074" y="1613422"/>
                  </a:lnTo>
                  <a:lnTo>
                    <a:pt x="146998" y="1588263"/>
                  </a:lnTo>
                  <a:lnTo>
                    <a:pt x="111823" y="1557528"/>
                  </a:lnTo>
                  <a:lnTo>
                    <a:pt x="34099" y="1481328"/>
                  </a:lnTo>
                  <a:lnTo>
                    <a:pt x="34099" y="1722120"/>
                  </a:lnTo>
                  <a:lnTo>
                    <a:pt x="32718" y="1763172"/>
                  </a:lnTo>
                  <a:lnTo>
                    <a:pt x="28765" y="1801368"/>
                  </a:lnTo>
                  <a:lnTo>
                    <a:pt x="22526" y="1839563"/>
                  </a:lnTo>
                  <a:lnTo>
                    <a:pt x="14287" y="1880616"/>
                  </a:lnTo>
                  <a:lnTo>
                    <a:pt x="56979" y="1903628"/>
                  </a:lnTo>
                  <a:lnTo>
                    <a:pt x="101088" y="1923380"/>
                  </a:lnTo>
                  <a:lnTo>
                    <a:pt x="146395" y="1939854"/>
                  </a:lnTo>
                  <a:lnTo>
                    <a:pt x="192681" y="1953036"/>
                  </a:lnTo>
                  <a:lnTo>
                    <a:pt x="239725" y="1962909"/>
                  </a:lnTo>
                  <a:lnTo>
                    <a:pt x="287309" y="1969459"/>
                  </a:lnTo>
                  <a:lnTo>
                    <a:pt x="335212" y="1972669"/>
                  </a:lnTo>
                  <a:lnTo>
                    <a:pt x="383216" y="1972524"/>
                  </a:lnTo>
                  <a:lnTo>
                    <a:pt x="431101" y="1969008"/>
                  </a:lnTo>
                  <a:lnTo>
                    <a:pt x="478647" y="1962105"/>
                  </a:lnTo>
                  <a:lnTo>
                    <a:pt x="525635" y="1951799"/>
                  </a:lnTo>
                  <a:lnTo>
                    <a:pt x="571845" y="1938076"/>
                  </a:lnTo>
                  <a:lnTo>
                    <a:pt x="617058" y="1920919"/>
                  </a:lnTo>
                  <a:lnTo>
                    <a:pt x="661055" y="1900313"/>
                  </a:lnTo>
                  <a:lnTo>
                    <a:pt x="694372" y="1881469"/>
                  </a:lnTo>
                  <a:close/>
                </a:path>
                <a:path w="1009015" h="1972945">
                  <a:moveTo>
                    <a:pt x="1008697" y="1318641"/>
                  </a:moveTo>
                  <a:lnTo>
                    <a:pt x="1006716" y="1272424"/>
                  </a:lnTo>
                  <a:lnTo>
                    <a:pt x="1001612" y="1226382"/>
                  </a:lnTo>
                  <a:lnTo>
                    <a:pt x="993399" y="1180710"/>
                  </a:lnTo>
                  <a:lnTo>
                    <a:pt x="982092" y="1135601"/>
                  </a:lnTo>
                  <a:lnTo>
                    <a:pt x="967703" y="1091250"/>
                  </a:lnTo>
                  <a:lnTo>
                    <a:pt x="950247" y="1047850"/>
                  </a:lnTo>
                  <a:lnTo>
                    <a:pt x="929737" y="1005596"/>
                  </a:lnTo>
                  <a:lnTo>
                    <a:pt x="906187" y="964681"/>
                  </a:lnTo>
                  <a:lnTo>
                    <a:pt x="879611" y="925300"/>
                  </a:lnTo>
                  <a:lnTo>
                    <a:pt x="850022" y="887647"/>
                  </a:lnTo>
                  <a:lnTo>
                    <a:pt x="817435" y="851916"/>
                  </a:lnTo>
                  <a:lnTo>
                    <a:pt x="390715" y="425196"/>
                  </a:lnTo>
                  <a:lnTo>
                    <a:pt x="367522" y="386429"/>
                  </a:lnTo>
                  <a:lnTo>
                    <a:pt x="359473" y="343662"/>
                  </a:lnTo>
                  <a:lnTo>
                    <a:pt x="359473" y="841910"/>
                  </a:lnTo>
                  <a:lnTo>
                    <a:pt x="594931" y="1077468"/>
                  </a:lnTo>
                  <a:lnTo>
                    <a:pt x="625316" y="1111945"/>
                  </a:lnTo>
                  <a:lnTo>
                    <a:pt x="650176" y="1149448"/>
                  </a:lnTo>
                  <a:lnTo>
                    <a:pt x="669512" y="1189386"/>
                  </a:lnTo>
                  <a:lnTo>
                    <a:pt x="683323" y="1231166"/>
                  </a:lnTo>
                  <a:lnTo>
                    <a:pt x="691610" y="1274194"/>
                  </a:lnTo>
                  <a:lnTo>
                    <a:pt x="694372" y="1317879"/>
                  </a:lnTo>
                  <a:lnTo>
                    <a:pt x="694372" y="1881469"/>
                  </a:lnTo>
                  <a:lnTo>
                    <a:pt x="703615" y="1876241"/>
                  </a:lnTo>
                  <a:lnTo>
                    <a:pt x="744519" y="1848689"/>
                  </a:lnTo>
                  <a:lnTo>
                    <a:pt x="783548" y="1817640"/>
                  </a:lnTo>
                  <a:lnTo>
                    <a:pt x="820483" y="1783080"/>
                  </a:lnTo>
                  <a:lnTo>
                    <a:pt x="853755" y="1747745"/>
                  </a:lnTo>
                  <a:lnTo>
                    <a:pt x="883754" y="1710451"/>
                  </a:lnTo>
                  <a:lnTo>
                    <a:pt x="910492" y="1671391"/>
                  </a:lnTo>
                  <a:lnTo>
                    <a:pt x="933985" y="1630760"/>
                  </a:lnTo>
                  <a:lnTo>
                    <a:pt x="954245" y="1588751"/>
                  </a:lnTo>
                  <a:lnTo>
                    <a:pt x="971287" y="1545559"/>
                  </a:lnTo>
                  <a:lnTo>
                    <a:pt x="985124" y="1501377"/>
                  </a:lnTo>
                  <a:lnTo>
                    <a:pt x="995769" y="1456401"/>
                  </a:lnTo>
                  <a:lnTo>
                    <a:pt x="1003238" y="1410823"/>
                  </a:lnTo>
                  <a:lnTo>
                    <a:pt x="1007542" y="1364838"/>
                  </a:lnTo>
                  <a:lnTo>
                    <a:pt x="1008697" y="1318641"/>
                  </a:lnTo>
                  <a:close/>
                </a:path>
              </a:pathLst>
            </a:custGeom>
            <a:solidFill>
              <a:srgbClr val="4CC0EF"/>
            </a:solidFill>
          </p:spPr>
          <p:txBody>
            <a:bodyPr wrap="square" lIns="0" tIns="0" rIns="0" bIns="0" rtlCol="0"/>
            <a:lstStyle/>
            <a:p>
              <a:endParaRPr/>
            </a:p>
          </p:txBody>
        </p:sp>
        <p:sp>
          <p:nvSpPr>
            <p:cNvPr id="14" name="object 14"/>
            <p:cNvSpPr txBox="1"/>
            <p:nvPr/>
          </p:nvSpPr>
          <p:spPr>
            <a:xfrm>
              <a:off x="685471" y="4297064"/>
              <a:ext cx="1920239" cy="555125"/>
            </a:xfrm>
            <a:prstGeom prst="rect">
              <a:avLst/>
            </a:prstGeom>
          </p:spPr>
          <p:txBody>
            <a:bodyPr vert="horz" wrap="square" lIns="0" tIns="13970" rIns="0" bIns="0" rtlCol="0">
              <a:spAutoFit/>
            </a:bodyPr>
            <a:lstStyle/>
            <a:p>
              <a:pPr marL="9525">
                <a:spcBef>
                  <a:spcPts val="83"/>
                </a:spcBef>
              </a:pPr>
              <a:r>
                <a:rPr lang="en-US" sz="1400" b="1" dirty="0">
                  <a:latin typeface="Calibri"/>
                  <a:cs typeface="Calibri"/>
                </a:rPr>
                <a:t>Maintaining</a:t>
              </a:r>
              <a:endParaRPr lang="en-US" b="1" spc="-49" dirty="0">
                <a:latin typeface="Calibri"/>
                <a:cs typeface="Calibri"/>
              </a:endParaRPr>
            </a:p>
            <a:p>
              <a:pPr marL="9525">
                <a:spcBef>
                  <a:spcPts val="83"/>
                </a:spcBef>
              </a:pPr>
              <a:r>
                <a:rPr sz="1400" b="1" spc="4" dirty="0">
                  <a:latin typeface="Calibri"/>
                  <a:cs typeface="Calibri"/>
                </a:rPr>
                <a:t>CPO</a:t>
              </a:r>
              <a:r>
                <a:rPr lang="en-US" sz="1400" b="1" spc="4" dirty="0">
                  <a:latin typeface="Calibri"/>
                  <a:cs typeface="Calibri"/>
                </a:rPr>
                <a:t> price </a:t>
              </a:r>
              <a:endParaRPr sz="1400" dirty="0">
                <a:latin typeface="Calibri"/>
                <a:cs typeface="Calibri"/>
              </a:endParaRPr>
            </a:p>
          </p:txBody>
        </p:sp>
        <p:sp>
          <p:nvSpPr>
            <p:cNvPr id="15" name="object 15"/>
            <p:cNvSpPr/>
            <p:nvPr/>
          </p:nvSpPr>
          <p:spPr>
            <a:xfrm>
              <a:off x="4803647" y="5055108"/>
              <a:ext cx="496823" cy="496823"/>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4791455" y="2353055"/>
              <a:ext cx="499872" cy="496823"/>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835908" y="4706111"/>
              <a:ext cx="499872" cy="496823"/>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5751576" y="2756916"/>
              <a:ext cx="496823" cy="499872"/>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88575" y="4349546"/>
              <a:ext cx="349623" cy="350699"/>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88575" y="5201232"/>
              <a:ext cx="353785" cy="350699"/>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9797498" y="3593068"/>
              <a:ext cx="496823" cy="496823"/>
            </a:xfrm>
            <a:prstGeom prst="rect">
              <a:avLst/>
            </a:prstGeom>
            <a:blipFill>
              <a:blip r:embed="rId9" cstate="print"/>
              <a:stretch>
                <a:fillRect/>
              </a:stretch>
            </a:blipFill>
          </p:spPr>
          <p:txBody>
            <a:bodyPr wrap="square" lIns="0" tIns="0" rIns="0" bIns="0" rtlCol="0"/>
            <a:lstStyle/>
            <a:p>
              <a:endParaRPr/>
            </a:p>
          </p:txBody>
        </p:sp>
        <p:sp>
          <p:nvSpPr>
            <p:cNvPr id="22" name="object 22"/>
            <p:cNvSpPr txBox="1"/>
            <p:nvPr/>
          </p:nvSpPr>
          <p:spPr>
            <a:xfrm>
              <a:off x="6837915" y="3326620"/>
              <a:ext cx="2787015" cy="510807"/>
            </a:xfrm>
            <a:prstGeom prst="rect">
              <a:avLst/>
            </a:prstGeom>
          </p:spPr>
          <p:txBody>
            <a:bodyPr vert="horz" wrap="square" lIns="0" tIns="142875" rIns="0" bIns="0" rtlCol="0">
              <a:spAutoFit/>
            </a:bodyPr>
            <a:lstStyle/>
            <a:p>
              <a:pPr marL="9525" algn="r">
                <a:spcBef>
                  <a:spcPts val="844"/>
                </a:spcBef>
              </a:pPr>
              <a:r>
                <a:rPr lang="en-US" sz="1400" b="1" dirty="0">
                  <a:latin typeface="Calibri"/>
                  <a:cs typeface="Calibri"/>
                </a:rPr>
                <a:t>R</a:t>
              </a:r>
              <a:r>
                <a:rPr sz="1400" b="1" dirty="0">
                  <a:latin typeface="Calibri"/>
                  <a:cs typeface="Calibri"/>
                </a:rPr>
                <a:t>educ</a:t>
              </a:r>
              <a:r>
                <a:rPr lang="en-US" sz="1400" b="1" dirty="0">
                  <a:latin typeface="Calibri"/>
                  <a:cs typeface="Calibri"/>
                </a:rPr>
                <a:t>ing</a:t>
              </a:r>
              <a:r>
                <a:rPr sz="1400" b="1" dirty="0">
                  <a:latin typeface="Calibri"/>
                  <a:cs typeface="Calibri"/>
                </a:rPr>
                <a:t> </a:t>
              </a:r>
              <a:r>
                <a:rPr lang="en-US" b="1" dirty="0">
                  <a:latin typeface="Calibri"/>
                  <a:cs typeface="Calibri"/>
                </a:rPr>
                <a:t>f</a:t>
              </a:r>
              <a:r>
                <a:rPr lang="en-US" sz="1400" b="1" dirty="0">
                  <a:latin typeface="Calibri"/>
                  <a:cs typeface="Calibri"/>
                </a:rPr>
                <a:t>uel </a:t>
              </a:r>
              <a:r>
                <a:rPr lang="en-US" b="1" dirty="0">
                  <a:latin typeface="Calibri"/>
                  <a:cs typeface="Calibri"/>
                </a:rPr>
                <a:t>i</a:t>
              </a:r>
              <a:r>
                <a:rPr sz="1400" b="1" dirty="0">
                  <a:latin typeface="Calibri"/>
                  <a:cs typeface="Calibri"/>
                </a:rPr>
                <a:t>mport</a:t>
              </a:r>
              <a:endParaRPr sz="1400" dirty="0">
                <a:latin typeface="Calibri"/>
                <a:cs typeface="Calibri"/>
              </a:endParaRPr>
            </a:p>
          </p:txBody>
        </p:sp>
        <p:sp>
          <p:nvSpPr>
            <p:cNvPr id="23" name="object 24"/>
            <p:cNvSpPr txBox="1"/>
            <p:nvPr/>
          </p:nvSpPr>
          <p:spPr>
            <a:xfrm>
              <a:off x="332850" y="5223761"/>
              <a:ext cx="2439671" cy="1291402"/>
            </a:xfrm>
            <a:prstGeom prst="rect">
              <a:avLst/>
            </a:prstGeom>
          </p:spPr>
          <p:txBody>
            <a:bodyPr vert="horz" wrap="square" lIns="0" tIns="15875" rIns="0" bIns="0" rtlCol="0">
              <a:spAutoFit/>
            </a:bodyPr>
            <a:lstStyle/>
            <a:p>
              <a:pPr marL="260509">
                <a:spcBef>
                  <a:spcPts val="94"/>
                </a:spcBef>
              </a:pPr>
              <a:r>
                <a:rPr lang="en-US" sz="1300" b="1" dirty="0">
                  <a:latin typeface="Calibri"/>
                  <a:cs typeface="Calibri"/>
                </a:rPr>
                <a:t>Enhancing palm oil </a:t>
              </a:r>
              <a:r>
                <a:rPr sz="1300" b="1" dirty="0">
                  <a:latin typeface="Calibri"/>
                  <a:cs typeface="Calibri"/>
                </a:rPr>
                <a:t>downstream Industries</a:t>
              </a:r>
              <a:endParaRPr sz="1300" dirty="0">
                <a:latin typeface="Calibri"/>
                <a:cs typeface="Calibri"/>
              </a:endParaRPr>
            </a:p>
            <a:p>
              <a:pPr marL="262890" marR="5715" indent="-253841">
                <a:lnSpc>
                  <a:spcPts val="938"/>
                </a:lnSpc>
                <a:spcBef>
                  <a:spcPts val="806"/>
                </a:spcBef>
              </a:pPr>
              <a:r>
                <a:rPr lang="en-US" sz="900" b="1" spc="-4" dirty="0">
                  <a:solidFill>
                    <a:srgbClr val="7E7E7E"/>
                  </a:solidFill>
                  <a:latin typeface="Arial"/>
                  <a:cs typeface="Arial"/>
                </a:rPr>
                <a:t>	</a:t>
              </a:r>
              <a:r>
                <a:rPr sz="900" b="1" spc="-4" dirty="0">
                  <a:solidFill>
                    <a:srgbClr val="7E7E7E"/>
                  </a:solidFill>
                  <a:latin typeface="Arial"/>
                  <a:cs typeface="Arial"/>
                </a:rPr>
                <a:t>Increase the </a:t>
              </a:r>
              <a:r>
                <a:rPr lang="en-US" sz="900" b="1" spc="-4" dirty="0">
                  <a:solidFill>
                    <a:srgbClr val="7E7E7E"/>
                  </a:solidFill>
                  <a:latin typeface="Arial"/>
                  <a:cs typeface="Arial"/>
                </a:rPr>
                <a:t>palm oil </a:t>
              </a:r>
              <a:r>
                <a:rPr sz="900" b="1" spc="-4" dirty="0">
                  <a:solidFill>
                    <a:srgbClr val="7E7E7E"/>
                  </a:solidFill>
                  <a:latin typeface="Arial"/>
                  <a:cs typeface="Arial"/>
                </a:rPr>
                <a:t>value added through</a:t>
              </a:r>
              <a:r>
                <a:rPr lang="en-US" sz="900" b="1" spc="-4" dirty="0">
                  <a:solidFill>
                    <a:srgbClr val="7E7E7E"/>
                  </a:solidFill>
                  <a:latin typeface="Arial"/>
                  <a:cs typeface="Arial"/>
                </a:rPr>
                <a:t> </a:t>
              </a:r>
              <a:r>
                <a:rPr sz="900" b="1" spc="-4" dirty="0">
                  <a:solidFill>
                    <a:srgbClr val="7E7E7E"/>
                  </a:solidFill>
                  <a:latin typeface="Arial"/>
                  <a:cs typeface="Arial"/>
                </a:rPr>
                <a:t>downstream industry</a:t>
              </a:r>
              <a:endParaRPr sz="900" dirty="0">
                <a:latin typeface="Arial"/>
                <a:cs typeface="Arial"/>
              </a:endParaRPr>
            </a:p>
          </p:txBody>
        </p:sp>
        <p:sp>
          <p:nvSpPr>
            <p:cNvPr id="24" name="object 25"/>
            <p:cNvSpPr txBox="1"/>
            <p:nvPr/>
          </p:nvSpPr>
          <p:spPr>
            <a:xfrm>
              <a:off x="685275" y="3333783"/>
              <a:ext cx="2087245" cy="507696"/>
            </a:xfrm>
            <a:prstGeom prst="rect">
              <a:avLst/>
            </a:prstGeom>
          </p:spPr>
          <p:txBody>
            <a:bodyPr vert="horz" wrap="square" lIns="0" tIns="61594" rIns="0" bIns="0" rtlCol="0">
              <a:spAutoFit/>
            </a:bodyPr>
            <a:lstStyle/>
            <a:p>
              <a:pPr marL="10716">
                <a:spcBef>
                  <a:spcPts val="363"/>
                </a:spcBef>
              </a:pPr>
              <a:r>
                <a:rPr sz="1400" b="1" spc="-4" dirty="0">
                  <a:latin typeface="Calibri"/>
                  <a:cs typeface="Calibri"/>
                </a:rPr>
                <a:t>Energy</a:t>
              </a:r>
              <a:r>
                <a:rPr lang="en-US" sz="1400" b="1" spc="-4" dirty="0">
                  <a:latin typeface="Calibri"/>
                  <a:cs typeface="Calibri"/>
                </a:rPr>
                <a:t> Security</a:t>
              </a:r>
              <a:endParaRPr sz="1400" dirty="0">
                <a:latin typeface="Calibri"/>
                <a:cs typeface="Calibri"/>
              </a:endParaRPr>
            </a:p>
            <a:p>
              <a:pPr marL="9525">
                <a:lnSpc>
                  <a:spcPts val="930"/>
                </a:lnSpc>
                <a:spcBef>
                  <a:spcPts val="180"/>
                </a:spcBef>
              </a:pPr>
              <a:r>
                <a:rPr sz="900" b="1" spc="-4" dirty="0">
                  <a:solidFill>
                    <a:srgbClr val="7E7E7E"/>
                  </a:solidFill>
                  <a:latin typeface="Arial"/>
                  <a:cs typeface="Arial"/>
                </a:rPr>
                <a:t>Improving </a:t>
              </a:r>
              <a:r>
                <a:rPr lang="en-US" sz="900" b="1" spc="-4" dirty="0">
                  <a:solidFill>
                    <a:srgbClr val="7E7E7E"/>
                  </a:solidFill>
                  <a:latin typeface="Arial"/>
                  <a:cs typeface="Arial"/>
                </a:rPr>
                <a:t>Energy </a:t>
              </a:r>
              <a:r>
                <a:rPr sz="900" b="1" spc="-4" dirty="0">
                  <a:solidFill>
                    <a:srgbClr val="7E7E7E"/>
                  </a:solidFill>
                  <a:latin typeface="Arial"/>
                  <a:cs typeface="Arial"/>
                </a:rPr>
                <a:t>Security</a:t>
              </a:r>
              <a:endParaRPr sz="900" dirty="0">
                <a:latin typeface="Arial"/>
                <a:cs typeface="Arial"/>
              </a:endParaRPr>
            </a:p>
          </p:txBody>
        </p:sp>
        <p:sp>
          <p:nvSpPr>
            <p:cNvPr id="25" name="object 26"/>
            <p:cNvSpPr/>
            <p:nvPr/>
          </p:nvSpPr>
          <p:spPr>
            <a:xfrm>
              <a:off x="3436620" y="3729228"/>
              <a:ext cx="454151" cy="454151"/>
            </a:xfrm>
            <a:prstGeom prst="rect">
              <a:avLst/>
            </a:prstGeom>
            <a:blipFill>
              <a:blip r:embed="rId10" cstate="print"/>
              <a:stretch>
                <a:fillRect/>
              </a:stretch>
            </a:blipFill>
          </p:spPr>
          <p:txBody>
            <a:bodyPr wrap="square" lIns="0" tIns="0" rIns="0" bIns="0" rtlCol="0"/>
            <a:lstStyle/>
            <a:p>
              <a:endParaRPr/>
            </a:p>
          </p:txBody>
        </p:sp>
        <p:sp>
          <p:nvSpPr>
            <p:cNvPr id="26" name="object 27"/>
            <p:cNvSpPr/>
            <p:nvPr/>
          </p:nvSpPr>
          <p:spPr>
            <a:xfrm>
              <a:off x="205968" y="3243785"/>
              <a:ext cx="321106" cy="441652"/>
            </a:xfrm>
            <a:prstGeom prst="rect">
              <a:avLst/>
            </a:prstGeom>
            <a:blipFill>
              <a:blip r:embed="rId11" cstate="print"/>
              <a:stretch>
                <a:fillRect/>
              </a:stretch>
            </a:blipFill>
          </p:spPr>
          <p:txBody>
            <a:bodyPr wrap="square" lIns="0" tIns="0" rIns="0" bIns="0" rtlCol="0"/>
            <a:lstStyle/>
            <a:p>
              <a:endParaRPr/>
            </a:p>
          </p:txBody>
        </p:sp>
        <p:sp>
          <p:nvSpPr>
            <p:cNvPr id="27" name="object 28"/>
            <p:cNvSpPr/>
            <p:nvPr/>
          </p:nvSpPr>
          <p:spPr>
            <a:xfrm>
              <a:off x="6172200" y="3724655"/>
              <a:ext cx="495300" cy="496823"/>
            </a:xfrm>
            <a:prstGeom prst="rect">
              <a:avLst/>
            </a:prstGeom>
            <a:blipFill>
              <a:blip r:embed="rId12" cstate="print"/>
              <a:stretch>
                <a:fillRect/>
              </a:stretch>
            </a:blipFill>
          </p:spPr>
          <p:txBody>
            <a:bodyPr wrap="square" lIns="0" tIns="0" rIns="0" bIns="0" rtlCol="0"/>
            <a:lstStyle/>
            <a:p>
              <a:endParaRPr/>
            </a:p>
          </p:txBody>
        </p:sp>
        <p:sp>
          <p:nvSpPr>
            <p:cNvPr id="28" name="object 29"/>
            <p:cNvSpPr txBox="1"/>
            <p:nvPr/>
          </p:nvSpPr>
          <p:spPr>
            <a:xfrm>
              <a:off x="7268178" y="2167578"/>
              <a:ext cx="2356752" cy="1083813"/>
            </a:xfrm>
            <a:prstGeom prst="rect">
              <a:avLst/>
            </a:prstGeom>
          </p:spPr>
          <p:txBody>
            <a:bodyPr vert="horz" wrap="square" lIns="0" tIns="13970" rIns="0" bIns="0" rtlCol="0">
              <a:spAutoFit/>
            </a:bodyPr>
            <a:lstStyle/>
            <a:p>
              <a:pPr marL="9525" algn="r">
                <a:spcBef>
                  <a:spcPts val="83"/>
                </a:spcBef>
              </a:pPr>
              <a:r>
                <a:rPr lang="en-US" sz="1400" b="1" spc="-23" dirty="0">
                  <a:latin typeface="Calibri"/>
                  <a:cs typeface="Calibri"/>
                </a:rPr>
                <a:t>Reaching renewable energy target</a:t>
              </a:r>
              <a:endParaRPr sz="1400" dirty="0">
                <a:latin typeface="Calibri"/>
                <a:cs typeface="Calibri"/>
              </a:endParaRPr>
            </a:p>
            <a:p>
              <a:pPr marL="14764" marR="3810" algn="r">
                <a:lnSpc>
                  <a:spcPts val="938"/>
                </a:lnSpc>
                <a:spcBef>
                  <a:spcPts val="773"/>
                </a:spcBef>
              </a:pPr>
              <a:r>
                <a:rPr sz="900" b="1" spc="-4" dirty="0">
                  <a:solidFill>
                    <a:srgbClr val="7E7E7E"/>
                  </a:solidFill>
                  <a:latin typeface="Arial"/>
                  <a:cs typeface="Arial"/>
                </a:rPr>
                <a:t>meet the target </a:t>
              </a:r>
              <a:r>
                <a:rPr sz="900" b="1" dirty="0">
                  <a:solidFill>
                    <a:srgbClr val="7E7E7E"/>
                  </a:solidFill>
                  <a:latin typeface="Arial"/>
                  <a:cs typeface="Arial"/>
                </a:rPr>
                <a:t>23% </a:t>
              </a:r>
              <a:r>
                <a:rPr sz="900" b="1" spc="-4" dirty="0">
                  <a:solidFill>
                    <a:srgbClr val="7E7E7E"/>
                  </a:solidFill>
                  <a:latin typeface="Arial"/>
                  <a:cs typeface="Arial"/>
                </a:rPr>
                <a:t>contribution </a:t>
              </a:r>
              <a:r>
                <a:rPr lang="en-US" sz="900" b="1" spc="-4" dirty="0">
                  <a:solidFill>
                    <a:srgbClr val="7E7E7E"/>
                  </a:solidFill>
                  <a:latin typeface="Arial"/>
                  <a:cs typeface="Arial"/>
                </a:rPr>
                <a:t>of Renewable Energy</a:t>
              </a:r>
              <a:r>
                <a:rPr sz="900" b="1" spc="-4" dirty="0">
                  <a:solidFill>
                    <a:srgbClr val="7E7E7E"/>
                  </a:solidFill>
                  <a:latin typeface="Arial"/>
                  <a:cs typeface="Arial"/>
                </a:rPr>
                <a:t> by 2025.</a:t>
              </a:r>
              <a:endParaRPr sz="900" dirty="0">
                <a:latin typeface="Arial"/>
                <a:cs typeface="Arial"/>
              </a:endParaRPr>
            </a:p>
          </p:txBody>
        </p:sp>
        <p:sp>
          <p:nvSpPr>
            <p:cNvPr id="29" name="object 30"/>
            <p:cNvSpPr/>
            <p:nvPr/>
          </p:nvSpPr>
          <p:spPr>
            <a:xfrm>
              <a:off x="9743075" y="2200709"/>
              <a:ext cx="495300" cy="475795"/>
            </a:xfrm>
            <a:prstGeom prst="rect">
              <a:avLst/>
            </a:prstGeom>
            <a:blipFill>
              <a:blip r:embed="rId13" cstate="print"/>
              <a:srcRect/>
              <a:stretch>
                <a:fillRect b="-5060"/>
              </a:stretch>
            </a:blipFill>
          </p:spPr>
          <p:txBody>
            <a:bodyPr wrap="square" lIns="0" tIns="0" rIns="0" bIns="0" rtlCol="0"/>
            <a:lstStyle/>
            <a:p>
              <a:endParaRPr/>
            </a:p>
          </p:txBody>
        </p:sp>
        <p:sp>
          <p:nvSpPr>
            <p:cNvPr id="30" name="object 31"/>
            <p:cNvSpPr/>
            <p:nvPr/>
          </p:nvSpPr>
          <p:spPr>
            <a:xfrm>
              <a:off x="9832319" y="4406080"/>
              <a:ext cx="462002" cy="400799"/>
            </a:xfrm>
            <a:prstGeom prst="rect">
              <a:avLst/>
            </a:prstGeom>
            <a:blipFill>
              <a:blip r:embed="rId14" cstate="print"/>
              <a:stretch>
                <a:fillRect/>
              </a:stretch>
            </a:blipFill>
          </p:spPr>
          <p:txBody>
            <a:bodyPr wrap="square" lIns="0" tIns="0" rIns="0" bIns="0" rtlCol="0"/>
            <a:lstStyle/>
            <a:p>
              <a:endParaRPr/>
            </a:p>
          </p:txBody>
        </p:sp>
        <p:sp>
          <p:nvSpPr>
            <p:cNvPr id="31" name="object 32"/>
            <p:cNvSpPr txBox="1"/>
            <p:nvPr/>
          </p:nvSpPr>
          <p:spPr>
            <a:xfrm>
              <a:off x="6745205" y="4045744"/>
              <a:ext cx="2879725" cy="751050"/>
            </a:xfrm>
            <a:prstGeom prst="rect">
              <a:avLst/>
            </a:prstGeom>
          </p:spPr>
          <p:txBody>
            <a:bodyPr vert="horz" wrap="square" lIns="0" tIns="173990" rIns="0" bIns="0" rtlCol="0">
              <a:spAutoFit/>
            </a:bodyPr>
            <a:lstStyle/>
            <a:p>
              <a:pPr marL="9525" algn="r">
                <a:spcBef>
                  <a:spcPts val="53"/>
                </a:spcBef>
              </a:pPr>
              <a:r>
                <a:rPr lang="en-US" sz="1400" b="1" spc="-4" dirty="0">
                  <a:latin typeface="Calibri"/>
                  <a:cs typeface="Calibri"/>
                </a:rPr>
                <a:t>Maintaining</a:t>
              </a:r>
            </a:p>
            <a:p>
              <a:pPr marL="9525" algn="r">
                <a:spcBef>
                  <a:spcPts val="53"/>
                </a:spcBef>
              </a:pPr>
              <a:r>
                <a:rPr lang="en-US" sz="1400" b="1" spc="-4" dirty="0">
                  <a:latin typeface="Calibri"/>
                  <a:cs typeface="Calibri"/>
                </a:rPr>
                <a:t>Trade Balance</a:t>
              </a:r>
              <a:endParaRPr sz="900" dirty="0">
                <a:latin typeface="Arial"/>
                <a:cs typeface="Arial"/>
              </a:endParaRPr>
            </a:p>
          </p:txBody>
        </p:sp>
        <p:sp>
          <p:nvSpPr>
            <p:cNvPr id="32" name="object 34"/>
            <p:cNvSpPr txBox="1"/>
            <p:nvPr/>
          </p:nvSpPr>
          <p:spPr>
            <a:xfrm>
              <a:off x="7074901" y="5103587"/>
              <a:ext cx="2550031" cy="705957"/>
            </a:xfrm>
            <a:prstGeom prst="rect">
              <a:avLst/>
            </a:prstGeom>
          </p:spPr>
          <p:txBody>
            <a:bodyPr vert="horz" wrap="square" lIns="0" tIns="160020" rIns="0" bIns="0" rtlCol="0">
              <a:spAutoFit/>
            </a:bodyPr>
            <a:lstStyle/>
            <a:p>
              <a:pPr marL="9525" algn="r">
                <a:spcBef>
                  <a:spcPts val="945"/>
                </a:spcBef>
              </a:pPr>
              <a:r>
                <a:rPr sz="1400" b="1" spc="-4" dirty="0">
                  <a:latin typeface="Calibri"/>
                  <a:cs typeface="Calibri"/>
                </a:rPr>
                <a:t>Foreign exchange</a:t>
              </a:r>
              <a:r>
                <a:rPr lang="en-US" sz="1400" b="1" spc="-4" dirty="0">
                  <a:latin typeface="Calibri"/>
                  <a:cs typeface="Calibri"/>
                </a:rPr>
                <a:t> savings</a:t>
              </a:r>
              <a:endParaRPr sz="1400" dirty="0">
                <a:latin typeface="Calibri"/>
                <a:cs typeface="Calibri"/>
              </a:endParaRPr>
            </a:p>
            <a:p>
              <a:pPr marL="14764" marR="3810" algn="r">
                <a:lnSpc>
                  <a:spcPts val="938"/>
                </a:lnSpc>
                <a:spcBef>
                  <a:spcPts val="660"/>
                </a:spcBef>
                <a:tabLst>
                  <a:tab pos="827723" algn="l"/>
                  <a:tab pos="1244917" algn="l"/>
                </a:tabLst>
              </a:pPr>
              <a:r>
                <a:rPr lang="en-US" sz="900" b="1" spc="-4" dirty="0">
                  <a:solidFill>
                    <a:srgbClr val="7E7E7E"/>
                  </a:solidFill>
                  <a:latin typeface="Arial"/>
                  <a:cs typeface="Arial"/>
                </a:rPr>
                <a:t>Through fuel import r</a:t>
              </a:r>
              <a:r>
                <a:rPr sz="900" b="1" spc="-4" dirty="0">
                  <a:solidFill>
                    <a:srgbClr val="7E7E7E"/>
                  </a:solidFill>
                  <a:latin typeface="Arial"/>
                  <a:cs typeface="Arial"/>
                </a:rPr>
                <a:t>eduction</a:t>
              </a:r>
              <a:r>
                <a:rPr sz="900" spc="-4" dirty="0">
                  <a:solidFill>
                    <a:srgbClr val="7E7E7E"/>
                  </a:solidFill>
                  <a:latin typeface="Times New Roman"/>
                  <a:cs typeface="Times New Roman"/>
                </a:rPr>
                <a:t>	</a:t>
              </a:r>
              <a:endParaRPr sz="900" dirty="0">
                <a:latin typeface="Arial"/>
                <a:cs typeface="Arial"/>
              </a:endParaRPr>
            </a:p>
          </p:txBody>
        </p:sp>
        <p:sp>
          <p:nvSpPr>
            <p:cNvPr id="33" name="object 35"/>
            <p:cNvSpPr/>
            <p:nvPr/>
          </p:nvSpPr>
          <p:spPr>
            <a:xfrm>
              <a:off x="3744467" y="2677667"/>
              <a:ext cx="646176" cy="641604"/>
            </a:xfrm>
            <a:prstGeom prst="rect">
              <a:avLst/>
            </a:prstGeom>
            <a:blipFill>
              <a:blip r:embed="rId15" cstate="print"/>
              <a:stretch>
                <a:fillRect/>
              </a:stretch>
            </a:blipFill>
          </p:spPr>
          <p:txBody>
            <a:bodyPr wrap="square" lIns="0" tIns="0" rIns="0" bIns="0" rtlCol="0"/>
            <a:lstStyle/>
            <a:p>
              <a:endParaRPr/>
            </a:p>
          </p:txBody>
        </p:sp>
        <p:sp>
          <p:nvSpPr>
            <p:cNvPr id="34" name="object 36"/>
            <p:cNvSpPr/>
            <p:nvPr/>
          </p:nvSpPr>
          <p:spPr>
            <a:xfrm>
              <a:off x="47726" y="2125478"/>
              <a:ext cx="641604" cy="591313"/>
            </a:xfrm>
            <a:prstGeom prst="rect">
              <a:avLst/>
            </a:prstGeom>
            <a:blipFill>
              <a:blip r:embed="rId16" cstate="print"/>
              <a:srcRect/>
              <a:stretch>
                <a:fillRect t="-1" b="-8504"/>
              </a:stretch>
            </a:blipFill>
          </p:spPr>
          <p:txBody>
            <a:bodyPr wrap="square" lIns="0" tIns="0" rIns="0" bIns="0" rtlCol="0"/>
            <a:lstStyle/>
            <a:p>
              <a:endParaRPr/>
            </a:p>
          </p:txBody>
        </p:sp>
        <p:sp>
          <p:nvSpPr>
            <p:cNvPr id="35" name="object 37"/>
            <p:cNvSpPr txBox="1"/>
            <p:nvPr/>
          </p:nvSpPr>
          <p:spPr>
            <a:xfrm>
              <a:off x="438633" y="2056891"/>
              <a:ext cx="2379980" cy="1023947"/>
            </a:xfrm>
            <a:prstGeom prst="rect">
              <a:avLst/>
            </a:prstGeom>
          </p:spPr>
          <p:txBody>
            <a:bodyPr vert="horz" wrap="square" lIns="0" tIns="15875" rIns="0" bIns="0" rtlCol="0">
              <a:spAutoFit/>
            </a:bodyPr>
            <a:lstStyle/>
            <a:p>
              <a:pPr marL="220504">
                <a:spcBef>
                  <a:spcPts val="94"/>
                </a:spcBef>
              </a:pPr>
              <a:r>
                <a:rPr sz="1300" b="1" spc="4" dirty="0">
                  <a:latin typeface="Calibri"/>
                  <a:cs typeface="Calibri"/>
                </a:rPr>
                <a:t>Reducing </a:t>
              </a:r>
              <a:r>
                <a:rPr lang="en-US" sz="1300" b="1" spc="4" dirty="0">
                  <a:latin typeface="Calibri"/>
                  <a:cs typeface="Calibri"/>
                </a:rPr>
                <a:t>GHG </a:t>
              </a:r>
              <a:r>
                <a:rPr sz="1300" b="1" spc="4" dirty="0">
                  <a:latin typeface="Calibri"/>
                  <a:cs typeface="Calibri"/>
                </a:rPr>
                <a:t>emissions</a:t>
              </a:r>
              <a:r>
                <a:rPr sz="1300" b="1" spc="15" dirty="0">
                  <a:latin typeface="Calibri"/>
                  <a:cs typeface="Calibri"/>
                </a:rPr>
                <a:t> </a:t>
              </a:r>
              <a:endParaRPr lang="en-US" sz="1300" b="1" spc="15" dirty="0">
                <a:latin typeface="Calibri"/>
                <a:cs typeface="Calibri"/>
              </a:endParaRPr>
            </a:p>
            <a:p>
              <a:pPr marL="220504">
                <a:spcBef>
                  <a:spcPts val="94"/>
                </a:spcBef>
              </a:pPr>
              <a:r>
                <a:rPr sz="900" b="1" spc="-4" dirty="0">
                  <a:solidFill>
                    <a:srgbClr val="7E7E7E"/>
                  </a:solidFill>
                  <a:latin typeface="Arial"/>
                  <a:cs typeface="Arial"/>
                </a:rPr>
                <a:t>Meet</a:t>
              </a:r>
              <a:r>
                <a:rPr sz="900" b="1" dirty="0">
                  <a:solidFill>
                    <a:srgbClr val="7E7E7E"/>
                  </a:solidFill>
                  <a:latin typeface="Arial"/>
                  <a:cs typeface="Arial"/>
                </a:rPr>
                <a:t> </a:t>
              </a:r>
              <a:r>
                <a:rPr sz="900" b="1" spc="-4" dirty="0">
                  <a:solidFill>
                    <a:srgbClr val="7E7E7E"/>
                  </a:solidFill>
                  <a:latin typeface="Arial"/>
                  <a:cs typeface="Arial"/>
                </a:rPr>
                <a:t>commitment</a:t>
              </a:r>
              <a:r>
                <a:rPr sz="900" b="1" dirty="0">
                  <a:solidFill>
                    <a:srgbClr val="7E7E7E"/>
                  </a:solidFill>
                  <a:latin typeface="Arial"/>
                  <a:cs typeface="Arial"/>
                </a:rPr>
                <a:t> </a:t>
              </a:r>
              <a:r>
                <a:rPr lang="en-US" sz="900" b="1" spc="-4" dirty="0">
                  <a:solidFill>
                    <a:srgbClr val="7E7E7E"/>
                  </a:solidFill>
                  <a:latin typeface="Arial"/>
                  <a:cs typeface="Arial"/>
                </a:rPr>
                <a:t>to</a:t>
              </a:r>
              <a:r>
                <a:rPr sz="900" b="1" dirty="0">
                  <a:solidFill>
                    <a:srgbClr val="7E7E7E"/>
                  </a:solidFill>
                  <a:latin typeface="Arial"/>
                  <a:cs typeface="Arial"/>
                </a:rPr>
                <a:t> </a:t>
              </a:r>
              <a:r>
                <a:rPr sz="900" b="1" spc="-4" dirty="0">
                  <a:solidFill>
                    <a:srgbClr val="7E7E7E"/>
                  </a:solidFill>
                  <a:latin typeface="Arial"/>
                  <a:cs typeface="Arial"/>
                </a:rPr>
                <a:t>decrease</a:t>
              </a:r>
              <a:r>
                <a:rPr sz="900" b="1" spc="-38" dirty="0">
                  <a:solidFill>
                    <a:srgbClr val="7E7E7E"/>
                  </a:solidFill>
                  <a:latin typeface="Arial"/>
                  <a:cs typeface="Arial"/>
                </a:rPr>
                <a:t> </a:t>
              </a:r>
              <a:r>
                <a:rPr lang="en-US" sz="900" b="1" spc="-38" dirty="0">
                  <a:solidFill>
                    <a:srgbClr val="7E7E7E"/>
                  </a:solidFill>
                  <a:latin typeface="Arial"/>
                  <a:cs typeface="Arial"/>
                </a:rPr>
                <a:t>GHG </a:t>
              </a:r>
              <a:r>
                <a:rPr sz="900" b="1" spc="-4" dirty="0">
                  <a:solidFill>
                    <a:srgbClr val="7E7E7E"/>
                  </a:solidFill>
                  <a:latin typeface="Arial"/>
                  <a:cs typeface="Arial"/>
                </a:rPr>
                <a:t>emission</a:t>
              </a:r>
              <a:r>
                <a:rPr sz="900" dirty="0">
                  <a:solidFill>
                    <a:srgbClr val="7E7E7E"/>
                  </a:solidFill>
                  <a:latin typeface="Times New Roman"/>
                  <a:cs typeface="Times New Roman"/>
                </a:rPr>
                <a:t> </a:t>
              </a:r>
              <a:r>
                <a:rPr sz="900" b="1" spc="-4" dirty="0">
                  <a:solidFill>
                    <a:srgbClr val="7E7E7E"/>
                  </a:solidFill>
                  <a:latin typeface="Arial"/>
                  <a:cs typeface="Arial"/>
                </a:rPr>
                <a:t>29% </a:t>
              </a:r>
              <a:r>
                <a:rPr lang="en-US" sz="900" b="1" spc="-4" dirty="0">
                  <a:solidFill>
                    <a:srgbClr val="7E7E7E"/>
                  </a:solidFill>
                  <a:latin typeface="Arial"/>
                  <a:cs typeface="Arial"/>
                </a:rPr>
                <a:t>by</a:t>
              </a:r>
              <a:r>
                <a:rPr sz="900" b="1" spc="49" dirty="0">
                  <a:solidFill>
                    <a:srgbClr val="7E7E7E"/>
                  </a:solidFill>
                  <a:latin typeface="Arial"/>
                  <a:cs typeface="Arial"/>
                </a:rPr>
                <a:t> </a:t>
              </a:r>
              <a:r>
                <a:rPr sz="900" b="1" spc="-4" dirty="0">
                  <a:solidFill>
                    <a:srgbClr val="7E7E7E"/>
                  </a:solidFill>
                  <a:latin typeface="Arial"/>
                  <a:cs typeface="Arial"/>
                </a:rPr>
                <a:t>2030.</a:t>
              </a:r>
              <a:endParaRPr sz="900" dirty="0">
                <a:latin typeface="Arial"/>
                <a:cs typeface="Arial"/>
              </a:endParaRPr>
            </a:p>
          </p:txBody>
        </p:sp>
      </p:grpSp>
      <p:sp>
        <p:nvSpPr>
          <p:cNvPr id="36" name="Rectangle 35"/>
          <p:cNvSpPr/>
          <p:nvPr/>
        </p:nvSpPr>
        <p:spPr>
          <a:xfrm>
            <a:off x="251519" y="691991"/>
            <a:ext cx="8549071" cy="1015663"/>
          </a:xfrm>
          <a:prstGeom prst="rect">
            <a:avLst/>
          </a:prstGeom>
        </p:spPr>
        <p:txBody>
          <a:bodyPr wrap="square">
            <a:spAutoFit/>
          </a:bodyPr>
          <a:lstStyle/>
          <a:p>
            <a:pPr algn="just"/>
            <a:r>
              <a:rPr lang="fr-FR" sz="1200" dirty="0" err="1"/>
              <a:t>Indonesia</a:t>
            </a:r>
            <a:r>
              <a:rPr lang="fr-FR" sz="1200" dirty="0"/>
              <a:t> places a </a:t>
            </a:r>
            <a:r>
              <a:rPr lang="fr-FR" sz="1200" dirty="0" err="1"/>
              <a:t>strong</a:t>
            </a:r>
            <a:r>
              <a:rPr lang="fr-FR" sz="1200" dirty="0"/>
              <a:t> focus on </a:t>
            </a:r>
            <a:r>
              <a:rPr lang="fr-FR" sz="1200" dirty="0" err="1"/>
              <a:t>development</a:t>
            </a:r>
            <a:r>
              <a:rPr lang="fr-FR" sz="1200" dirty="0"/>
              <a:t> of </a:t>
            </a:r>
            <a:r>
              <a:rPr lang="fr-FR" sz="1200" dirty="0" err="1"/>
              <a:t>biofuels</a:t>
            </a:r>
            <a:r>
              <a:rPr lang="fr-FR" sz="1200" dirty="0"/>
              <a:t>. </a:t>
            </a:r>
            <a:r>
              <a:rPr lang="fr-FR" sz="1200" dirty="0" err="1"/>
              <a:t>These</a:t>
            </a:r>
            <a:r>
              <a:rPr lang="fr-FR" sz="1200" dirty="0"/>
              <a:t> are </a:t>
            </a:r>
            <a:r>
              <a:rPr lang="fr-FR" sz="1200" dirty="0" err="1"/>
              <a:t>expected</a:t>
            </a:r>
            <a:r>
              <a:rPr lang="fr-FR" sz="1200" dirty="0"/>
              <a:t> to </a:t>
            </a:r>
            <a:r>
              <a:rPr lang="fr-FR" sz="1200" dirty="0" err="1"/>
              <a:t>account</a:t>
            </a:r>
            <a:r>
              <a:rPr lang="fr-FR" sz="1200" dirty="0"/>
              <a:t> for a quarter of </a:t>
            </a:r>
            <a:r>
              <a:rPr lang="fr-FR" sz="1200" dirty="0" err="1"/>
              <a:t>renewables</a:t>
            </a:r>
            <a:r>
              <a:rPr lang="fr-FR" sz="1200" dirty="0"/>
              <a:t> by 2025 </a:t>
            </a:r>
            <a:r>
              <a:rPr lang="fr-FR" sz="1200" dirty="0" err="1"/>
              <a:t>under</a:t>
            </a:r>
            <a:r>
              <a:rPr lang="fr-FR" sz="1200" dirty="0"/>
              <a:t> the 23% </a:t>
            </a:r>
            <a:r>
              <a:rPr lang="fr-FR" sz="1200" dirty="0" err="1"/>
              <a:t>target</a:t>
            </a:r>
            <a:r>
              <a:rPr lang="fr-FR" sz="1200" dirty="0" smtClean="0"/>
              <a:t>. </a:t>
            </a:r>
            <a:r>
              <a:rPr lang="en-GB" sz="1200" dirty="0"/>
              <a:t>The biodiesel targets are particularly ambitious, with a 30% blending mandate in </a:t>
            </a:r>
            <a:r>
              <a:rPr lang="en-GB" sz="1200" dirty="0" smtClean="0"/>
              <a:t>2025. </a:t>
            </a:r>
            <a:r>
              <a:rPr lang="en-GB" sz="1200" dirty="0"/>
              <a:t>In September 2018, the government began requiring all vehicles to use fuel with 20% biodiesel content (previously the blending mandate applied to subsidised transport fuels only). The intent was to reduce petroleum imports, which were increasing the current account deficit, and to cut GHG emissions</a:t>
            </a:r>
            <a:r>
              <a:rPr lang="en-GB" sz="1200" dirty="0" smtClean="0"/>
              <a:t>.</a:t>
            </a:r>
            <a:endParaRPr lang="en-US" sz="1200" dirty="0"/>
          </a:p>
        </p:txBody>
      </p:sp>
      <p:sp>
        <p:nvSpPr>
          <p:cNvPr id="37" name="TextBox 36">
            <a:extLst>
              <a:ext uri="{FF2B5EF4-FFF2-40B4-BE49-F238E27FC236}">
                <a16:creationId xmlns:a16="http://schemas.microsoft.com/office/drawing/2014/main" id="{322546CD-2F1A-483F-8431-5106492B0176}"/>
              </a:ext>
            </a:extLst>
          </p:cNvPr>
          <p:cNvSpPr txBox="1"/>
          <p:nvPr/>
        </p:nvSpPr>
        <p:spPr>
          <a:xfrm>
            <a:off x="874017" y="3955"/>
            <a:ext cx="7951301" cy="276997"/>
          </a:xfrm>
          <a:prstGeom prst="rect">
            <a:avLst/>
          </a:prstGeom>
          <a:noFill/>
        </p:spPr>
        <p:txBody>
          <a:bodyPr wrap="square" lIns="91438" tIns="45719" rIns="91438" bIns="45719" rtlCol="0">
            <a:spAutoFit/>
          </a:bodyPr>
          <a:lstStyle/>
          <a:p>
            <a:r>
              <a:rPr lang="en-US" sz="1200" b="1" dirty="0" smtClean="0">
                <a:latin typeface="Arial" panose="020B0604020202020204" pitchFamily="34" charset="0"/>
                <a:cs typeface="Arial" panose="020B0604020202020204" pitchFamily="34" charset="0"/>
              </a:rPr>
              <a:t>BIODIESEL IMPLEMENTATION</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89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53154" y="1363868"/>
            <a:ext cx="8290431" cy="3127211"/>
            <a:chOff x="316992" y="1863852"/>
            <a:chExt cx="9307195" cy="3778250"/>
          </a:xfrm>
        </p:grpSpPr>
        <p:sp>
          <p:nvSpPr>
            <p:cNvPr id="48" name="object 5"/>
            <p:cNvSpPr/>
            <p:nvPr/>
          </p:nvSpPr>
          <p:spPr>
            <a:xfrm>
              <a:off x="672083" y="2109216"/>
              <a:ext cx="8767571" cy="3293364"/>
            </a:xfrm>
            <a:prstGeom prst="rect">
              <a:avLst/>
            </a:prstGeom>
            <a:blipFill>
              <a:blip r:embed="rId2" cstate="print"/>
              <a:stretch>
                <a:fillRect/>
              </a:stretch>
            </a:blipFill>
          </p:spPr>
          <p:txBody>
            <a:bodyPr wrap="square" lIns="0" tIns="0" rIns="0" bIns="0" rtlCol="0"/>
            <a:lstStyle/>
            <a:p>
              <a:endParaRPr/>
            </a:p>
          </p:txBody>
        </p:sp>
        <p:sp>
          <p:nvSpPr>
            <p:cNvPr id="49" name="object 6"/>
            <p:cNvSpPr txBox="1"/>
            <p:nvPr/>
          </p:nvSpPr>
          <p:spPr>
            <a:xfrm>
              <a:off x="433831" y="2919617"/>
              <a:ext cx="172085" cy="1346835"/>
            </a:xfrm>
            <a:prstGeom prst="rect">
              <a:avLst/>
            </a:prstGeom>
          </p:spPr>
          <p:txBody>
            <a:bodyPr vert="vert270" wrap="square" lIns="0" tIns="0" rIns="0" bIns="0" rtlCol="0">
              <a:spAutoFit/>
            </a:bodyPr>
            <a:lstStyle/>
            <a:p>
              <a:pPr marL="12700">
                <a:lnSpc>
                  <a:spcPts val="1195"/>
                </a:lnSpc>
              </a:pPr>
              <a:r>
                <a:rPr sz="1150" b="1" spc="-10" dirty="0">
                  <a:latin typeface="Calibri"/>
                  <a:cs typeface="Calibri"/>
                </a:rPr>
                <a:t>Harga </a:t>
              </a:r>
              <a:r>
                <a:rPr sz="1150" b="1" spc="-5" dirty="0">
                  <a:latin typeface="Calibri"/>
                  <a:cs typeface="Calibri"/>
                </a:rPr>
                <a:t>CPO</a:t>
              </a:r>
              <a:r>
                <a:rPr sz="1150" b="1" dirty="0">
                  <a:latin typeface="Calibri"/>
                  <a:cs typeface="Calibri"/>
                </a:rPr>
                <a:t> </a:t>
              </a:r>
              <a:r>
                <a:rPr sz="1150" b="1" spc="-15" dirty="0">
                  <a:latin typeface="Calibri"/>
                  <a:cs typeface="Calibri"/>
                </a:rPr>
                <a:t>(US$/Ton)</a:t>
              </a:r>
              <a:endParaRPr sz="1150">
                <a:latin typeface="Calibri"/>
                <a:cs typeface="Calibri"/>
              </a:endParaRPr>
            </a:p>
          </p:txBody>
        </p:sp>
        <p:sp>
          <p:nvSpPr>
            <p:cNvPr id="50" name="object 7"/>
            <p:cNvSpPr txBox="1"/>
            <p:nvPr/>
          </p:nvSpPr>
          <p:spPr>
            <a:xfrm>
              <a:off x="3040080" y="2187955"/>
              <a:ext cx="1516174" cy="240450"/>
            </a:xfrm>
            <a:prstGeom prst="rect">
              <a:avLst/>
            </a:prstGeom>
          </p:spPr>
          <p:txBody>
            <a:bodyPr vert="horz" wrap="square" lIns="0" tIns="17145" rIns="0" bIns="0" rtlCol="0">
              <a:spAutoFit/>
            </a:bodyPr>
            <a:lstStyle/>
            <a:p>
              <a:pPr marL="12700">
                <a:lnSpc>
                  <a:spcPct val="100000"/>
                </a:lnSpc>
                <a:spcBef>
                  <a:spcPts val="135"/>
                </a:spcBef>
              </a:pPr>
              <a:r>
                <a:rPr lang="en-US" sz="1450" b="1" i="1" spc="15" dirty="0" smtClean="0">
                  <a:latin typeface="Calibri"/>
                  <a:cs typeface="Calibri"/>
                </a:rPr>
                <a:t>CPO </a:t>
              </a:r>
              <a:r>
                <a:rPr sz="1450" b="1" i="1" spc="15" dirty="0" smtClean="0">
                  <a:latin typeface="Calibri"/>
                  <a:cs typeface="Calibri"/>
                </a:rPr>
                <a:t>Over</a:t>
              </a:r>
              <a:r>
                <a:rPr sz="1450" b="1" i="1" spc="-50" dirty="0" smtClean="0">
                  <a:latin typeface="Calibri"/>
                  <a:cs typeface="Calibri"/>
                </a:rPr>
                <a:t> </a:t>
              </a:r>
              <a:r>
                <a:rPr sz="1450" b="1" i="1" spc="10" dirty="0">
                  <a:latin typeface="Calibri"/>
                  <a:cs typeface="Calibri"/>
                </a:rPr>
                <a:t>Supply</a:t>
              </a:r>
              <a:endParaRPr sz="1450" dirty="0">
                <a:latin typeface="Calibri"/>
                <a:cs typeface="Calibri"/>
              </a:endParaRPr>
            </a:p>
          </p:txBody>
        </p:sp>
        <p:sp>
          <p:nvSpPr>
            <p:cNvPr id="51" name="object 8"/>
            <p:cNvSpPr txBox="1"/>
            <p:nvPr/>
          </p:nvSpPr>
          <p:spPr>
            <a:xfrm>
              <a:off x="4868669" y="2187955"/>
              <a:ext cx="1771650" cy="375009"/>
            </a:xfrm>
            <a:prstGeom prst="rect">
              <a:avLst/>
            </a:prstGeom>
          </p:spPr>
          <p:txBody>
            <a:bodyPr vert="horz" wrap="square" lIns="0" tIns="55880" rIns="0" bIns="0" rtlCol="0">
              <a:spAutoFit/>
            </a:bodyPr>
            <a:lstStyle/>
            <a:p>
              <a:pPr marL="12700" marR="5080">
                <a:lnSpc>
                  <a:spcPts val="1430"/>
                </a:lnSpc>
                <a:spcBef>
                  <a:spcPts val="440"/>
                </a:spcBef>
              </a:pPr>
              <a:r>
                <a:rPr lang="en-US" sz="1450" b="1" spc="15" dirty="0" smtClean="0">
                  <a:latin typeface="Calibri"/>
                  <a:cs typeface="Calibri"/>
                </a:rPr>
                <a:t>Palm oil funding             starts from</a:t>
              </a:r>
              <a:r>
                <a:rPr sz="1450" b="1" spc="20" dirty="0" smtClean="0">
                  <a:latin typeface="Calibri"/>
                  <a:cs typeface="Calibri"/>
                </a:rPr>
                <a:t> </a:t>
              </a:r>
              <a:r>
                <a:rPr sz="1450" b="1" spc="10" dirty="0" smtClean="0">
                  <a:latin typeface="Calibri"/>
                  <a:cs typeface="Calibri"/>
                </a:rPr>
                <a:t>Jul</a:t>
              </a:r>
              <a:r>
                <a:rPr lang="en-US" sz="1450" b="1" spc="10" dirty="0" smtClean="0">
                  <a:latin typeface="Calibri"/>
                  <a:cs typeface="Calibri"/>
                </a:rPr>
                <a:t>y</a:t>
              </a:r>
              <a:r>
                <a:rPr sz="1450" b="1" spc="-40" dirty="0" smtClean="0">
                  <a:latin typeface="Calibri"/>
                  <a:cs typeface="Calibri"/>
                </a:rPr>
                <a:t> </a:t>
              </a:r>
              <a:r>
                <a:rPr sz="1450" b="1" spc="15" dirty="0">
                  <a:latin typeface="Calibri"/>
                  <a:cs typeface="Calibri"/>
                </a:rPr>
                <a:t>2015</a:t>
              </a:r>
              <a:endParaRPr sz="1450" dirty="0">
                <a:latin typeface="Calibri"/>
                <a:cs typeface="Calibri"/>
              </a:endParaRPr>
            </a:p>
          </p:txBody>
        </p:sp>
        <p:sp>
          <p:nvSpPr>
            <p:cNvPr id="52" name="object 11"/>
            <p:cNvSpPr/>
            <p:nvPr/>
          </p:nvSpPr>
          <p:spPr>
            <a:xfrm>
              <a:off x="7569708"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3" name="object 12"/>
            <p:cNvSpPr/>
            <p:nvPr/>
          </p:nvSpPr>
          <p:spPr>
            <a:xfrm>
              <a:off x="7716011"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4" name="object 13"/>
            <p:cNvSpPr/>
            <p:nvPr/>
          </p:nvSpPr>
          <p:spPr>
            <a:xfrm>
              <a:off x="7862316"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5" name="object 14"/>
            <p:cNvSpPr/>
            <p:nvPr/>
          </p:nvSpPr>
          <p:spPr>
            <a:xfrm>
              <a:off x="8008620" y="4271772"/>
              <a:ext cx="111760" cy="0"/>
            </a:xfrm>
            <a:custGeom>
              <a:avLst/>
              <a:gdLst/>
              <a:ahLst/>
              <a:cxnLst/>
              <a:rect l="l" t="t" r="r" b="b"/>
              <a:pathLst>
                <a:path w="111759">
                  <a:moveTo>
                    <a:pt x="0" y="0"/>
                  </a:moveTo>
                  <a:lnTo>
                    <a:pt x="111252" y="0"/>
                  </a:lnTo>
                </a:path>
              </a:pathLst>
            </a:custGeom>
            <a:ln w="36576">
              <a:solidFill>
                <a:srgbClr val="5A9AD5"/>
              </a:solidFill>
            </a:ln>
          </p:spPr>
          <p:txBody>
            <a:bodyPr wrap="square" lIns="0" tIns="0" rIns="0" bIns="0" rtlCol="0"/>
            <a:lstStyle/>
            <a:p>
              <a:endParaRPr/>
            </a:p>
          </p:txBody>
        </p:sp>
        <p:sp>
          <p:nvSpPr>
            <p:cNvPr id="56" name="object 15"/>
            <p:cNvSpPr/>
            <p:nvPr/>
          </p:nvSpPr>
          <p:spPr>
            <a:xfrm>
              <a:off x="8156447"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7" name="object 16"/>
            <p:cNvSpPr/>
            <p:nvPr/>
          </p:nvSpPr>
          <p:spPr>
            <a:xfrm>
              <a:off x="8302752"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8" name="object 17"/>
            <p:cNvSpPr/>
            <p:nvPr/>
          </p:nvSpPr>
          <p:spPr>
            <a:xfrm>
              <a:off x="8449056"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59" name="object 18"/>
            <p:cNvSpPr/>
            <p:nvPr/>
          </p:nvSpPr>
          <p:spPr>
            <a:xfrm>
              <a:off x="8595360" y="4271772"/>
              <a:ext cx="111760" cy="0"/>
            </a:xfrm>
            <a:custGeom>
              <a:avLst/>
              <a:gdLst/>
              <a:ahLst/>
              <a:cxnLst/>
              <a:rect l="l" t="t" r="r" b="b"/>
              <a:pathLst>
                <a:path w="111759">
                  <a:moveTo>
                    <a:pt x="0" y="0"/>
                  </a:moveTo>
                  <a:lnTo>
                    <a:pt x="111252" y="0"/>
                  </a:lnTo>
                </a:path>
              </a:pathLst>
            </a:custGeom>
            <a:ln w="36576">
              <a:solidFill>
                <a:srgbClr val="5A9AD5"/>
              </a:solidFill>
            </a:ln>
          </p:spPr>
          <p:txBody>
            <a:bodyPr wrap="square" lIns="0" tIns="0" rIns="0" bIns="0" rtlCol="0"/>
            <a:lstStyle/>
            <a:p>
              <a:endParaRPr/>
            </a:p>
          </p:txBody>
        </p:sp>
        <p:sp>
          <p:nvSpPr>
            <p:cNvPr id="60" name="object 19"/>
            <p:cNvSpPr/>
            <p:nvPr/>
          </p:nvSpPr>
          <p:spPr>
            <a:xfrm>
              <a:off x="8743188"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61" name="object 20"/>
            <p:cNvSpPr/>
            <p:nvPr/>
          </p:nvSpPr>
          <p:spPr>
            <a:xfrm>
              <a:off x="8889492" y="4271772"/>
              <a:ext cx="109855" cy="0"/>
            </a:xfrm>
            <a:custGeom>
              <a:avLst/>
              <a:gdLst/>
              <a:ahLst/>
              <a:cxnLst/>
              <a:rect l="l" t="t" r="r" b="b"/>
              <a:pathLst>
                <a:path w="109854">
                  <a:moveTo>
                    <a:pt x="0" y="0"/>
                  </a:moveTo>
                  <a:lnTo>
                    <a:pt x="109728" y="0"/>
                  </a:lnTo>
                </a:path>
              </a:pathLst>
            </a:custGeom>
            <a:ln w="36576">
              <a:solidFill>
                <a:srgbClr val="5A9AD5"/>
              </a:solidFill>
            </a:ln>
          </p:spPr>
          <p:txBody>
            <a:bodyPr wrap="square" lIns="0" tIns="0" rIns="0" bIns="0" rtlCol="0"/>
            <a:lstStyle/>
            <a:p>
              <a:endParaRPr/>
            </a:p>
          </p:txBody>
        </p:sp>
        <p:sp>
          <p:nvSpPr>
            <p:cNvPr id="62" name="object 21"/>
            <p:cNvSpPr/>
            <p:nvPr/>
          </p:nvSpPr>
          <p:spPr>
            <a:xfrm>
              <a:off x="9035796" y="4253484"/>
              <a:ext cx="6350" cy="36830"/>
            </a:xfrm>
            <a:custGeom>
              <a:avLst/>
              <a:gdLst/>
              <a:ahLst/>
              <a:cxnLst/>
              <a:rect l="l" t="t" r="r" b="b"/>
              <a:pathLst>
                <a:path w="6350" h="36829">
                  <a:moveTo>
                    <a:pt x="6096" y="36576"/>
                  </a:moveTo>
                  <a:lnTo>
                    <a:pt x="6096" y="0"/>
                  </a:lnTo>
                  <a:lnTo>
                    <a:pt x="0" y="0"/>
                  </a:lnTo>
                  <a:lnTo>
                    <a:pt x="0" y="36576"/>
                  </a:lnTo>
                  <a:lnTo>
                    <a:pt x="6096" y="36576"/>
                  </a:lnTo>
                  <a:close/>
                </a:path>
              </a:pathLst>
            </a:custGeom>
            <a:solidFill>
              <a:srgbClr val="5A9AD5"/>
            </a:solidFill>
          </p:spPr>
          <p:txBody>
            <a:bodyPr wrap="square" lIns="0" tIns="0" rIns="0" bIns="0" rtlCol="0"/>
            <a:lstStyle/>
            <a:p>
              <a:endParaRPr/>
            </a:p>
          </p:txBody>
        </p:sp>
        <p:sp>
          <p:nvSpPr>
            <p:cNvPr id="63" name="object 22"/>
            <p:cNvSpPr txBox="1"/>
            <p:nvPr/>
          </p:nvSpPr>
          <p:spPr>
            <a:xfrm>
              <a:off x="7147406" y="4319812"/>
              <a:ext cx="2125803" cy="182296"/>
            </a:xfrm>
            <a:prstGeom prst="rect">
              <a:avLst/>
            </a:prstGeom>
          </p:spPr>
          <p:txBody>
            <a:bodyPr vert="horz" wrap="square" lIns="0" tIns="17145" rIns="0" bIns="0" rtlCol="0">
              <a:spAutoFit/>
            </a:bodyPr>
            <a:lstStyle/>
            <a:p>
              <a:pPr marL="12700">
                <a:lnSpc>
                  <a:spcPct val="100000"/>
                </a:lnSpc>
                <a:spcBef>
                  <a:spcPts val="135"/>
                </a:spcBef>
              </a:pPr>
              <a:r>
                <a:rPr lang="en-US" sz="1200" b="1" spc="5" dirty="0" smtClean="0">
                  <a:latin typeface="Calibri"/>
                  <a:cs typeface="Calibri"/>
                </a:rPr>
                <a:t>CPO price remains relatively stable</a:t>
              </a:r>
              <a:endParaRPr sz="1200" dirty="0">
                <a:latin typeface="Calibri"/>
                <a:cs typeface="Calibri"/>
              </a:endParaRPr>
            </a:p>
          </p:txBody>
        </p:sp>
        <p:sp>
          <p:nvSpPr>
            <p:cNvPr id="64" name="object 23"/>
            <p:cNvSpPr/>
            <p:nvPr/>
          </p:nvSpPr>
          <p:spPr>
            <a:xfrm>
              <a:off x="316992" y="1863852"/>
              <a:ext cx="9307195" cy="3778250"/>
            </a:xfrm>
            <a:custGeom>
              <a:avLst/>
              <a:gdLst/>
              <a:ahLst/>
              <a:cxnLst/>
              <a:rect l="l" t="t" r="r" b="b"/>
              <a:pathLst>
                <a:path w="9307195" h="3778250">
                  <a:moveTo>
                    <a:pt x="9307068" y="3777996"/>
                  </a:moveTo>
                  <a:lnTo>
                    <a:pt x="9307068" y="0"/>
                  </a:lnTo>
                  <a:lnTo>
                    <a:pt x="0" y="0"/>
                  </a:lnTo>
                  <a:lnTo>
                    <a:pt x="0" y="3777996"/>
                  </a:lnTo>
                  <a:lnTo>
                    <a:pt x="15240" y="3777996"/>
                  </a:lnTo>
                  <a:lnTo>
                    <a:pt x="15240" y="32004"/>
                  </a:lnTo>
                  <a:lnTo>
                    <a:pt x="32004" y="16764"/>
                  </a:lnTo>
                  <a:lnTo>
                    <a:pt x="32004" y="32004"/>
                  </a:lnTo>
                  <a:lnTo>
                    <a:pt x="9275064" y="32004"/>
                  </a:lnTo>
                  <a:lnTo>
                    <a:pt x="9275064" y="16764"/>
                  </a:lnTo>
                  <a:lnTo>
                    <a:pt x="9291828" y="32004"/>
                  </a:lnTo>
                  <a:lnTo>
                    <a:pt x="9291828" y="3777996"/>
                  </a:lnTo>
                  <a:lnTo>
                    <a:pt x="9307068" y="3777996"/>
                  </a:lnTo>
                  <a:close/>
                </a:path>
                <a:path w="9307195" h="3778250">
                  <a:moveTo>
                    <a:pt x="32004" y="32004"/>
                  </a:moveTo>
                  <a:lnTo>
                    <a:pt x="32004" y="16764"/>
                  </a:lnTo>
                  <a:lnTo>
                    <a:pt x="15240" y="32004"/>
                  </a:lnTo>
                  <a:lnTo>
                    <a:pt x="32004" y="32004"/>
                  </a:lnTo>
                  <a:close/>
                </a:path>
                <a:path w="9307195" h="3778250">
                  <a:moveTo>
                    <a:pt x="32004" y="3745992"/>
                  </a:moveTo>
                  <a:lnTo>
                    <a:pt x="32004" y="32004"/>
                  </a:lnTo>
                  <a:lnTo>
                    <a:pt x="15240" y="32004"/>
                  </a:lnTo>
                  <a:lnTo>
                    <a:pt x="15240" y="3745992"/>
                  </a:lnTo>
                  <a:lnTo>
                    <a:pt x="32004" y="3745992"/>
                  </a:lnTo>
                  <a:close/>
                </a:path>
                <a:path w="9307195" h="3778250">
                  <a:moveTo>
                    <a:pt x="9291828" y="3745992"/>
                  </a:moveTo>
                  <a:lnTo>
                    <a:pt x="15240" y="3745992"/>
                  </a:lnTo>
                  <a:lnTo>
                    <a:pt x="32004" y="3762756"/>
                  </a:lnTo>
                  <a:lnTo>
                    <a:pt x="32004" y="3777996"/>
                  </a:lnTo>
                  <a:lnTo>
                    <a:pt x="9275064" y="3777996"/>
                  </a:lnTo>
                  <a:lnTo>
                    <a:pt x="9275064" y="3762756"/>
                  </a:lnTo>
                  <a:lnTo>
                    <a:pt x="9291828" y="3745992"/>
                  </a:lnTo>
                  <a:close/>
                </a:path>
                <a:path w="9307195" h="3778250">
                  <a:moveTo>
                    <a:pt x="32004" y="3777996"/>
                  </a:moveTo>
                  <a:lnTo>
                    <a:pt x="32004" y="3762756"/>
                  </a:lnTo>
                  <a:lnTo>
                    <a:pt x="15240" y="3745992"/>
                  </a:lnTo>
                  <a:lnTo>
                    <a:pt x="15240" y="3777996"/>
                  </a:lnTo>
                  <a:lnTo>
                    <a:pt x="32004" y="3777996"/>
                  </a:lnTo>
                  <a:close/>
                </a:path>
                <a:path w="9307195" h="3778250">
                  <a:moveTo>
                    <a:pt x="9291828" y="32004"/>
                  </a:moveTo>
                  <a:lnTo>
                    <a:pt x="9275064" y="16764"/>
                  </a:lnTo>
                  <a:lnTo>
                    <a:pt x="9275064" y="32004"/>
                  </a:lnTo>
                  <a:lnTo>
                    <a:pt x="9291828" y="32004"/>
                  </a:lnTo>
                  <a:close/>
                </a:path>
                <a:path w="9307195" h="3778250">
                  <a:moveTo>
                    <a:pt x="9291828" y="3745992"/>
                  </a:moveTo>
                  <a:lnTo>
                    <a:pt x="9291828" y="32004"/>
                  </a:lnTo>
                  <a:lnTo>
                    <a:pt x="9275064" y="32004"/>
                  </a:lnTo>
                  <a:lnTo>
                    <a:pt x="9275064" y="3745992"/>
                  </a:lnTo>
                  <a:lnTo>
                    <a:pt x="9291828" y="3745992"/>
                  </a:lnTo>
                  <a:close/>
                </a:path>
                <a:path w="9307195" h="3778250">
                  <a:moveTo>
                    <a:pt x="9291828" y="3777996"/>
                  </a:moveTo>
                  <a:lnTo>
                    <a:pt x="9291828" y="3745992"/>
                  </a:lnTo>
                  <a:lnTo>
                    <a:pt x="9275064" y="3762756"/>
                  </a:lnTo>
                  <a:lnTo>
                    <a:pt x="9275064" y="3777996"/>
                  </a:lnTo>
                  <a:lnTo>
                    <a:pt x="9291828" y="3777996"/>
                  </a:lnTo>
                  <a:close/>
                </a:path>
              </a:pathLst>
            </a:custGeom>
            <a:solidFill>
              <a:srgbClr val="000000"/>
            </a:solidFill>
          </p:spPr>
          <p:txBody>
            <a:bodyPr wrap="square" lIns="0" tIns="0" rIns="0" bIns="0" rtlCol="0"/>
            <a:lstStyle/>
            <a:p>
              <a:endParaRPr/>
            </a:p>
          </p:txBody>
        </p:sp>
        <p:sp>
          <p:nvSpPr>
            <p:cNvPr id="65" name="object 26"/>
            <p:cNvSpPr/>
            <p:nvPr/>
          </p:nvSpPr>
          <p:spPr>
            <a:xfrm>
              <a:off x="8912352" y="2103120"/>
              <a:ext cx="528827" cy="656844"/>
            </a:xfrm>
            <a:prstGeom prst="rect">
              <a:avLst/>
            </a:prstGeom>
            <a:blipFill>
              <a:blip r:embed="rId3" cstate="print"/>
              <a:stretch>
                <a:fillRect/>
              </a:stretch>
            </a:blipFill>
          </p:spPr>
          <p:txBody>
            <a:bodyPr wrap="square" lIns="0" tIns="0" rIns="0" bIns="0" rtlCol="0"/>
            <a:lstStyle/>
            <a:p>
              <a:endParaRPr/>
            </a:p>
          </p:txBody>
        </p:sp>
        <p:sp>
          <p:nvSpPr>
            <p:cNvPr id="66" name="object 27"/>
            <p:cNvSpPr txBox="1"/>
            <p:nvPr/>
          </p:nvSpPr>
          <p:spPr>
            <a:xfrm>
              <a:off x="4825998" y="2966718"/>
              <a:ext cx="1597660" cy="329869"/>
            </a:xfrm>
            <a:prstGeom prst="rect">
              <a:avLst/>
            </a:prstGeom>
          </p:spPr>
          <p:txBody>
            <a:bodyPr vert="horz" wrap="square" lIns="0" tIns="31750" rIns="0" bIns="0" rtlCol="0">
              <a:spAutoFit/>
            </a:bodyPr>
            <a:lstStyle/>
            <a:p>
              <a:pPr marL="12700" marR="5080">
                <a:lnSpc>
                  <a:spcPts val="1250"/>
                </a:lnSpc>
                <a:spcBef>
                  <a:spcPts val="250"/>
                </a:spcBef>
              </a:pPr>
              <a:r>
                <a:rPr sz="1150" spc="-5" dirty="0">
                  <a:latin typeface="Arial"/>
                  <a:cs typeface="Arial"/>
                </a:rPr>
                <a:t>BPDPKS </a:t>
              </a:r>
              <a:r>
                <a:rPr lang="en-US" sz="1150" spc="-5" dirty="0" smtClean="0">
                  <a:latin typeface="Arial"/>
                  <a:cs typeface="Arial"/>
                </a:rPr>
                <a:t>founded on</a:t>
              </a:r>
              <a:r>
                <a:rPr sz="1150" spc="-5" dirty="0" smtClean="0">
                  <a:latin typeface="Arial"/>
                  <a:cs typeface="Arial"/>
                </a:rPr>
                <a:t> Jun</a:t>
              </a:r>
              <a:r>
                <a:rPr lang="en-US" sz="1150" spc="-5" dirty="0" smtClean="0">
                  <a:latin typeface="Arial"/>
                  <a:cs typeface="Arial"/>
                </a:rPr>
                <a:t>e</a:t>
              </a:r>
              <a:r>
                <a:rPr sz="1150" spc="-5" dirty="0" smtClean="0">
                  <a:latin typeface="Arial"/>
                  <a:cs typeface="Arial"/>
                </a:rPr>
                <a:t> </a:t>
              </a:r>
              <a:r>
                <a:rPr sz="1150" spc="-5" dirty="0">
                  <a:latin typeface="Arial"/>
                  <a:cs typeface="Arial"/>
                </a:rPr>
                <a:t>2015</a:t>
              </a:r>
              <a:endParaRPr sz="1150" dirty="0">
                <a:latin typeface="Arial"/>
                <a:cs typeface="Arial"/>
              </a:endParaRPr>
            </a:p>
          </p:txBody>
        </p:sp>
        <p:sp>
          <p:nvSpPr>
            <p:cNvPr id="67" name="object 22"/>
            <p:cNvSpPr txBox="1"/>
            <p:nvPr/>
          </p:nvSpPr>
          <p:spPr>
            <a:xfrm rot="19840745">
              <a:off x="5877377" y="3931777"/>
              <a:ext cx="1415341" cy="599352"/>
            </a:xfrm>
            <a:prstGeom prst="rect">
              <a:avLst/>
            </a:prstGeom>
          </p:spPr>
          <p:txBody>
            <a:bodyPr vert="horz" wrap="square" lIns="0" tIns="17145" rIns="0" bIns="0" rtlCol="0">
              <a:spAutoFit/>
            </a:bodyPr>
            <a:lstStyle/>
            <a:p>
              <a:pPr marL="12700">
                <a:lnSpc>
                  <a:spcPct val="100000"/>
                </a:lnSpc>
                <a:spcBef>
                  <a:spcPts val="135"/>
                </a:spcBef>
              </a:pPr>
              <a:r>
                <a:rPr lang="en-US" sz="1400" b="1" spc="5" dirty="0" smtClean="0">
                  <a:latin typeface="Calibri"/>
                  <a:cs typeface="Calibri"/>
                </a:rPr>
                <a:t>CPO price increase</a:t>
              </a:r>
              <a:endParaRPr sz="1400" dirty="0">
                <a:latin typeface="Calibri"/>
                <a:cs typeface="Calibri"/>
              </a:endParaRPr>
            </a:p>
          </p:txBody>
        </p:sp>
      </p:grpSp>
      <p:sp>
        <p:nvSpPr>
          <p:cNvPr id="68" name="Content Placeholder 2"/>
          <p:cNvSpPr txBox="1">
            <a:spLocks/>
          </p:cNvSpPr>
          <p:nvPr/>
        </p:nvSpPr>
        <p:spPr>
          <a:xfrm>
            <a:off x="391847" y="682567"/>
            <a:ext cx="8304338" cy="280786"/>
          </a:xfrm>
          <a:prstGeom prst="rect">
            <a:avLst/>
          </a:prstGeom>
        </p:spPr>
        <p:txBody>
          <a:bodyPr>
            <a:no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200" dirty="0" smtClean="0">
                <a:latin typeface="Arial" pitchFamily="34" charset="0"/>
                <a:cs typeface="Arial" pitchFamily="34" charset="0"/>
              </a:rPr>
              <a:t>Indonesia founded Palm oil Fund Agency (BPDPKS) in 2015 as a solution to finance the gap between biodiesel price and diesel fuel price. This agency manages the oil palm fund collected from the palm oil products exporters and distribute the fund to abate biodiesel price disparity, palm oil research and development, etc. </a:t>
            </a:r>
          </a:p>
        </p:txBody>
      </p:sp>
      <p:sp>
        <p:nvSpPr>
          <p:cNvPr id="70" name="TextBox 69">
            <a:extLst>
              <a:ext uri="{FF2B5EF4-FFF2-40B4-BE49-F238E27FC236}">
                <a16:creationId xmlns:a16="http://schemas.microsoft.com/office/drawing/2014/main" id="{322546CD-2F1A-483F-8431-5106492B0176}"/>
              </a:ext>
            </a:extLst>
          </p:cNvPr>
          <p:cNvSpPr txBox="1"/>
          <p:nvPr/>
        </p:nvSpPr>
        <p:spPr>
          <a:xfrm>
            <a:off x="874017" y="3955"/>
            <a:ext cx="7951301" cy="276997"/>
          </a:xfrm>
          <a:prstGeom prst="rect">
            <a:avLst/>
          </a:prstGeom>
          <a:noFill/>
        </p:spPr>
        <p:txBody>
          <a:bodyPr wrap="square" lIns="91438" tIns="45719" rIns="91438" bIns="45719" rtlCol="0">
            <a:spAutoFit/>
          </a:bodyPr>
          <a:lstStyle/>
          <a:p>
            <a:r>
              <a:rPr lang="en-US" sz="1200" b="1" dirty="0" smtClean="0">
                <a:latin typeface="Arial" panose="020B0604020202020204" pitchFamily="34" charset="0"/>
                <a:cs typeface="Arial" panose="020B0604020202020204" pitchFamily="34" charset="0"/>
              </a:rPr>
              <a:t>FINANCING BIODIESEL PRICE GAP</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36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169289" y="623916"/>
            <a:ext cx="8888606" cy="4373822"/>
            <a:chOff x="629323" y="820877"/>
            <a:chExt cx="11851474" cy="5831763"/>
          </a:xfrm>
        </p:grpSpPr>
        <p:sp>
          <p:nvSpPr>
            <p:cNvPr id="131" name="object 3"/>
            <p:cNvSpPr/>
            <p:nvPr/>
          </p:nvSpPr>
          <p:spPr>
            <a:xfrm>
              <a:off x="11871197" y="6203352"/>
              <a:ext cx="609600" cy="387349"/>
            </a:xfrm>
            <a:custGeom>
              <a:avLst/>
              <a:gdLst/>
              <a:ahLst/>
              <a:cxnLst/>
              <a:rect l="l" t="t" r="r" b="b"/>
              <a:pathLst>
                <a:path w="609600" h="387350">
                  <a:moveTo>
                    <a:pt x="0" y="387095"/>
                  </a:moveTo>
                  <a:lnTo>
                    <a:pt x="609600" y="387095"/>
                  </a:lnTo>
                  <a:lnTo>
                    <a:pt x="609600" y="0"/>
                  </a:lnTo>
                  <a:lnTo>
                    <a:pt x="0" y="0"/>
                  </a:lnTo>
                  <a:lnTo>
                    <a:pt x="0" y="387095"/>
                  </a:lnTo>
                  <a:close/>
                </a:path>
              </a:pathLst>
            </a:custGeom>
            <a:ln w="25908">
              <a:solidFill>
                <a:srgbClr val="FFC000"/>
              </a:solidFill>
            </a:ln>
          </p:spPr>
          <p:txBody>
            <a:bodyPr wrap="square" lIns="0" tIns="0" rIns="0" bIns="0" rtlCol="0"/>
            <a:lstStyle/>
            <a:p>
              <a:endParaRPr/>
            </a:p>
          </p:txBody>
        </p:sp>
        <p:sp>
          <p:nvSpPr>
            <p:cNvPr id="132" name="object 7"/>
            <p:cNvSpPr/>
            <p:nvPr/>
          </p:nvSpPr>
          <p:spPr>
            <a:xfrm>
              <a:off x="9391650" y="3292602"/>
              <a:ext cx="425450" cy="451484"/>
            </a:xfrm>
            <a:custGeom>
              <a:avLst/>
              <a:gdLst/>
              <a:ahLst/>
              <a:cxnLst/>
              <a:rect l="l" t="t" r="r" b="b"/>
              <a:pathLst>
                <a:path w="425450" h="451485">
                  <a:moveTo>
                    <a:pt x="194564" y="0"/>
                  </a:moveTo>
                  <a:lnTo>
                    <a:pt x="194564" y="149733"/>
                  </a:lnTo>
                  <a:lnTo>
                    <a:pt x="0" y="149733"/>
                  </a:lnTo>
                  <a:lnTo>
                    <a:pt x="0" y="301371"/>
                  </a:lnTo>
                  <a:lnTo>
                    <a:pt x="194564" y="301371"/>
                  </a:lnTo>
                  <a:lnTo>
                    <a:pt x="194564" y="451104"/>
                  </a:lnTo>
                  <a:lnTo>
                    <a:pt x="425196" y="225551"/>
                  </a:lnTo>
                  <a:lnTo>
                    <a:pt x="194564" y="0"/>
                  </a:lnTo>
                  <a:close/>
                </a:path>
              </a:pathLst>
            </a:custGeom>
            <a:solidFill>
              <a:srgbClr val="A6A6A6"/>
            </a:solidFill>
          </p:spPr>
          <p:txBody>
            <a:bodyPr wrap="square" lIns="0" tIns="0" rIns="0" bIns="0" rtlCol="0"/>
            <a:lstStyle/>
            <a:p>
              <a:endParaRPr/>
            </a:p>
          </p:txBody>
        </p:sp>
        <p:sp>
          <p:nvSpPr>
            <p:cNvPr id="133" name="object 8"/>
            <p:cNvSpPr/>
            <p:nvPr/>
          </p:nvSpPr>
          <p:spPr>
            <a:xfrm>
              <a:off x="9391650" y="3292602"/>
              <a:ext cx="425450" cy="451484"/>
            </a:xfrm>
            <a:custGeom>
              <a:avLst/>
              <a:gdLst/>
              <a:ahLst/>
              <a:cxnLst/>
              <a:rect l="l" t="t" r="r" b="b"/>
              <a:pathLst>
                <a:path w="425450" h="451485">
                  <a:moveTo>
                    <a:pt x="0" y="149733"/>
                  </a:moveTo>
                  <a:lnTo>
                    <a:pt x="194564" y="149733"/>
                  </a:lnTo>
                  <a:lnTo>
                    <a:pt x="194564" y="0"/>
                  </a:lnTo>
                  <a:lnTo>
                    <a:pt x="425196" y="225551"/>
                  </a:lnTo>
                  <a:lnTo>
                    <a:pt x="194564" y="451104"/>
                  </a:lnTo>
                  <a:lnTo>
                    <a:pt x="194564" y="301371"/>
                  </a:lnTo>
                  <a:lnTo>
                    <a:pt x="0" y="301371"/>
                  </a:lnTo>
                  <a:lnTo>
                    <a:pt x="0" y="149733"/>
                  </a:lnTo>
                  <a:close/>
                </a:path>
              </a:pathLst>
            </a:custGeom>
            <a:ln w="25908">
              <a:solidFill>
                <a:srgbClr val="000000"/>
              </a:solidFill>
            </a:ln>
          </p:spPr>
          <p:txBody>
            <a:bodyPr wrap="square" lIns="0" tIns="0" rIns="0" bIns="0" rtlCol="0"/>
            <a:lstStyle/>
            <a:p>
              <a:endParaRPr/>
            </a:p>
          </p:txBody>
        </p:sp>
        <p:sp>
          <p:nvSpPr>
            <p:cNvPr id="134" name="object 9"/>
            <p:cNvSpPr/>
            <p:nvPr/>
          </p:nvSpPr>
          <p:spPr>
            <a:xfrm>
              <a:off x="2764535" y="1277111"/>
              <a:ext cx="1853564" cy="5283835"/>
            </a:xfrm>
            <a:custGeom>
              <a:avLst/>
              <a:gdLst/>
              <a:ahLst/>
              <a:cxnLst/>
              <a:rect l="l" t="t" r="r" b="b"/>
              <a:pathLst>
                <a:path w="1853564" h="5283834">
                  <a:moveTo>
                    <a:pt x="0" y="5283708"/>
                  </a:moveTo>
                  <a:lnTo>
                    <a:pt x="1853184" y="5283708"/>
                  </a:lnTo>
                  <a:lnTo>
                    <a:pt x="1853184"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35" name="object 10"/>
            <p:cNvSpPr/>
            <p:nvPr/>
          </p:nvSpPr>
          <p:spPr>
            <a:xfrm>
              <a:off x="716280" y="1277111"/>
              <a:ext cx="1978660" cy="5283835"/>
            </a:xfrm>
            <a:custGeom>
              <a:avLst/>
              <a:gdLst/>
              <a:ahLst/>
              <a:cxnLst/>
              <a:rect l="l" t="t" r="r" b="b"/>
              <a:pathLst>
                <a:path w="1978660" h="5283834">
                  <a:moveTo>
                    <a:pt x="0" y="5283708"/>
                  </a:moveTo>
                  <a:lnTo>
                    <a:pt x="1978152" y="5283708"/>
                  </a:lnTo>
                  <a:lnTo>
                    <a:pt x="1978152"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36" name="object 11"/>
            <p:cNvSpPr/>
            <p:nvPr/>
          </p:nvSpPr>
          <p:spPr>
            <a:xfrm>
              <a:off x="1682495" y="4504182"/>
              <a:ext cx="2014855" cy="793750"/>
            </a:xfrm>
            <a:custGeom>
              <a:avLst/>
              <a:gdLst/>
              <a:ahLst/>
              <a:cxnLst/>
              <a:rect l="l" t="t" r="r" b="b"/>
              <a:pathLst>
                <a:path w="2014854" h="793750">
                  <a:moveTo>
                    <a:pt x="1966849" y="386715"/>
                  </a:moveTo>
                  <a:lnTo>
                    <a:pt x="4445" y="386715"/>
                  </a:lnTo>
                  <a:lnTo>
                    <a:pt x="0" y="391160"/>
                  </a:lnTo>
                  <a:lnTo>
                    <a:pt x="0" y="793369"/>
                  </a:lnTo>
                  <a:lnTo>
                    <a:pt x="19812" y="793369"/>
                  </a:lnTo>
                  <a:lnTo>
                    <a:pt x="19812" y="406527"/>
                  </a:lnTo>
                  <a:lnTo>
                    <a:pt x="9906" y="406527"/>
                  </a:lnTo>
                  <a:lnTo>
                    <a:pt x="19812" y="396621"/>
                  </a:lnTo>
                  <a:lnTo>
                    <a:pt x="1966849" y="396621"/>
                  </a:lnTo>
                  <a:lnTo>
                    <a:pt x="1966849" y="386715"/>
                  </a:lnTo>
                  <a:close/>
                </a:path>
                <a:path w="2014854" h="793750">
                  <a:moveTo>
                    <a:pt x="19812" y="396621"/>
                  </a:moveTo>
                  <a:lnTo>
                    <a:pt x="9906" y="406527"/>
                  </a:lnTo>
                  <a:lnTo>
                    <a:pt x="19812" y="406527"/>
                  </a:lnTo>
                  <a:lnTo>
                    <a:pt x="19812" y="396621"/>
                  </a:lnTo>
                  <a:close/>
                </a:path>
                <a:path w="2014854" h="793750">
                  <a:moveTo>
                    <a:pt x="1986661" y="386715"/>
                  </a:moveTo>
                  <a:lnTo>
                    <a:pt x="1976755" y="386715"/>
                  </a:lnTo>
                  <a:lnTo>
                    <a:pt x="1966849" y="396621"/>
                  </a:lnTo>
                  <a:lnTo>
                    <a:pt x="19812" y="396621"/>
                  </a:lnTo>
                  <a:lnTo>
                    <a:pt x="19812" y="406527"/>
                  </a:lnTo>
                  <a:lnTo>
                    <a:pt x="1982216" y="406527"/>
                  </a:lnTo>
                  <a:lnTo>
                    <a:pt x="1986661" y="402209"/>
                  </a:lnTo>
                  <a:lnTo>
                    <a:pt x="1986661" y="386715"/>
                  </a:lnTo>
                  <a:close/>
                </a:path>
                <a:path w="2014854" h="793750">
                  <a:moveTo>
                    <a:pt x="1986661" y="63500"/>
                  </a:moveTo>
                  <a:lnTo>
                    <a:pt x="1966849" y="63500"/>
                  </a:lnTo>
                  <a:lnTo>
                    <a:pt x="1966849" y="396621"/>
                  </a:lnTo>
                  <a:lnTo>
                    <a:pt x="1976755" y="386715"/>
                  </a:lnTo>
                  <a:lnTo>
                    <a:pt x="1986661" y="386715"/>
                  </a:lnTo>
                  <a:lnTo>
                    <a:pt x="1986661" y="63500"/>
                  </a:lnTo>
                  <a:close/>
                </a:path>
                <a:path w="2014854" h="793750">
                  <a:moveTo>
                    <a:pt x="1976755" y="0"/>
                  </a:moveTo>
                  <a:lnTo>
                    <a:pt x="1938655" y="76200"/>
                  </a:lnTo>
                  <a:lnTo>
                    <a:pt x="1966849" y="76200"/>
                  </a:lnTo>
                  <a:lnTo>
                    <a:pt x="1966849" y="63500"/>
                  </a:lnTo>
                  <a:lnTo>
                    <a:pt x="2008505" y="63500"/>
                  </a:lnTo>
                  <a:lnTo>
                    <a:pt x="1976755" y="0"/>
                  </a:lnTo>
                  <a:close/>
                </a:path>
                <a:path w="2014854" h="793750">
                  <a:moveTo>
                    <a:pt x="2008505" y="63500"/>
                  </a:moveTo>
                  <a:lnTo>
                    <a:pt x="1986661" y="63500"/>
                  </a:lnTo>
                  <a:lnTo>
                    <a:pt x="1986661" y="76200"/>
                  </a:lnTo>
                  <a:lnTo>
                    <a:pt x="2014855" y="76200"/>
                  </a:lnTo>
                  <a:lnTo>
                    <a:pt x="2008505" y="63500"/>
                  </a:lnTo>
                  <a:close/>
                </a:path>
              </a:pathLst>
            </a:custGeom>
            <a:solidFill>
              <a:srgbClr val="183873"/>
            </a:solidFill>
          </p:spPr>
          <p:txBody>
            <a:bodyPr wrap="square" lIns="0" tIns="0" rIns="0" bIns="0" rtlCol="0"/>
            <a:lstStyle/>
            <a:p>
              <a:endParaRPr/>
            </a:p>
          </p:txBody>
        </p:sp>
        <p:sp>
          <p:nvSpPr>
            <p:cNvPr id="137" name="object 13"/>
            <p:cNvSpPr/>
            <p:nvPr/>
          </p:nvSpPr>
          <p:spPr>
            <a:xfrm>
              <a:off x="4664964" y="1277111"/>
              <a:ext cx="890269" cy="5283835"/>
            </a:xfrm>
            <a:custGeom>
              <a:avLst/>
              <a:gdLst/>
              <a:ahLst/>
              <a:cxnLst/>
              <a:rect l="l" t="t" r="r" b="b"/>
              <a:pathLst>
                <a:path w="890270" h="5283834">
                  <a:moveTo>
                    <a:pt x="0" y="5283708"/>
                  </a:moveTo>
                  <a:lnTo>
                    <a:pt x="890015" y="5283708"/>
                  </a:lnTo>
                  <a:lnTo>
                    <a:pt x="890015"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38" name="object 14"/>
            <p:cNvSpPr/>
            <p:nvPr/>
          </p:nvSpPr>
          <p:spPr>
            <a:xfrm>
              <a:off x="5611367" y="1277111"/>
              <a:ext cx="1426845" cy="5283835"/>
            </a:xfrm>
            <a:custGeom>
              <a:avLst/>
              <a:gdLst/>
              <a:ahLst/>
              <a:cxnLst/>
              <a:rect l="l" t="t" r="r" b="b"/>
              <a:pathLst>
                <a:path w="1426845" h="5283834">
                  <a:moveTo>
                    <a:pt x="0" y="5283708"/>
                  </a:moveTo>
                  <a:lnTo>
                    <a:pt x="1426464" y="5283708"/>
                  </a:lnTo>
                  <a:lnTo>
                    <a:pt x="1426464"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39" name="object 15"/>
            <p:cNvSpPr/>
            <p:nvPr/>
          </p:nvSpPr>
          <p:spPr>
            <a:xfrm>
              <a:off x="7263383" y="1277111"/>
              <a:ext cx="2127885" cy="5283835"/>
            </a:xfrm>
            <a:custGeom>
              <a:avLst/>
              <a:gdLst/>
              <a:ahLst/>
              <a:cxnLst/>
              <a:rect l="l" t="t" r="r" b="b"/>
              <a:pathLst>
                <a:path w="2127884" h="5283834">
                  <a:moveTo>
                    <a:pt x="0" y="5283708"/>
                  </a:moveTo>
                  <a:lnTo>
                    <a:pt x="2127504" y="5283708"/>
                  </a:lnTo>
                  <a:lnTo>
                    <a:pt x="2127504"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40" name="object 16"/>
            <p:cNvSpPr/>
            <p:nvPr/>
          </p:nvSpPr>
          <p:spPr>
            <a:xfrm>
              <a:off x="9852659" y="1277111"/>
              <a:ext cx="1807845" cy="5283835"/>
            </a:xfrm>
            <a:custGeom>
              <a:avLst/>
              <a:gdLst/>
              <a:ahLst/>
              <a:cxnLst/>
              <a:rect l="l" t="t" r="r" b="b"/>
              <a:pathLst>
                <a:path w="1807845" h="5283834">
                  <a:moveTo>
                    <a:pt x="0" y="5283708"/>
                  </a:moveTo>
                  <a:lnTo>
                    <a:pt x="1807463" y="5283708"/>
                  </a:lnTo>
                  <a:lnTo>
                    <a:pt x="1807463" y="0"/>
                  </a:lnTo>
                  <a:lnTo>
                    <a:pt x="0" y="0"/>
                  </a:lnTo>
                  <a:lnTo>
                    <a:pt x="0" y="5283708"/>
                  </a:lnTo>
                  <a:close/>
                </a:path>
              </a:pathLst>
            </a:custGeom>
            <a:solidFill>
              <a:srgbClr val="BEBEBE">
                <a:alpha val="50195"/>
              </a:srgbClr>
            </a:solidFill>
          </p:spPr>
          <p:txBody>
            <a:bodyPr wrap="square" lIns="0" tIns="0" rIns="0" bIns="0" rtlCol="0"/>
            <a:lstStyle/>
            <a:p>
              <a:endParaRPr/>
            </a:p>
          </p:txBody>
        </p:sp>
        <p:sp>
          <p:nvSpPr>
            <p:cNvPr id="141" name="object 17"/>
            <p:cNvSpPr/>
            <p:nvPr/>
          </p:nvSpPr>
          <p:spPr>
            <a:xfrm>
              <a:off x="4322826" y="1646682"/>
              <a:ext cx="470534" cy="2601595"/>
            </a:xfrm>
            <a:custGeom>
              <a:avLst/>
              <a:gdLst/>
              <a:ahLst/>
              <a:cxnLst/>
              <a:rect l="l" t="t" r="r" b="b"/>
              <a:pathLst>
                <a:path w="470535" h="2601595">
                  <a:moveTo>
                    <a:pt x="225171" y="2581529"/>
                  </a:moveTo>
                  <a:lnTo>
                    <a:pt x="0" y="2581529"/>
                  </a:lnTo>
                  <a:lnTo>
                    <a:pt x="0" y="2601341"/>
                  </a:lnTo>
                  <a:lnTo>
                    <a:pt x="240537" y="2601341"/>
                  </a:lnTo>
                  <a:lnTo>
                    <a:pt x="244983" y="2596895"/>
                  </a:lnTo>
                  <a:lnTo>
                    <a:pt x="244983" y="2591435"/>
                  </a:lnTo>
                  <a:lnTo>
                    <a:pt x="225171" y="2591435"/>
                  </a:lnTo>
                  <a:lnTo>
                    <a:pt x="225171" y="2581529"/>
                  </a:lnTo>
                  <a:close/>
                </a:path>
                <a:path w="470535" h="2601595">
                  <a:moveTo>
                    <a:pt x="393953" y="28193"/>
                  </a:moveTo>
                  <a:lnTo>
                    <a:pt x="229615" y="28193"/>
                  </a:lnTo>
                  <a:lnTo>
                    <a:pt x="225171" y="32638"/>
                  </a:lnTo>
                  <a:lnTo>
                    <a:pt x="225171" y="2591435"/>
                  </a:lnTo>
                  <a:lnTo>
                    <a:pt x="235076" y="2581529"/>
                  </a:lnTo>
                  <a:lnTo>
                    <a:pt x="244983" y="2581529"/>
                  </a:lnTo>
                  <a:lnTo>
                    <a:pt x="244983" y="48005"/>
                  </a:lnTo>
                  <a:lnTo>
                    <a:pt x="235076" y="48005"/>
                  </a:lnTo>
                  <a:lnTo>
                    <a:pt x="244983" y="38100"/>
                  </a:lnTo>
                  <a:lnTo>
                    <a:pt x="393953" y="38100"/>
                  </a:lnTo>
                  <a:lnTo>
                    <a:pt x="393953" y="28193"/>
                  </a:lnTo>
                  <a:close/>
                </a:path>
                <a:path w="470535" h="2601595">
                  <a:moveTo>
                    <a:pt x="244983" y="2581529"/>
                  </a:moveTo>
                  <a:lnTo>
                    <a:pt x="235076" y="2581529"/>
                  </a:lnTo>
                  <a:lnTo>
                    <a:pt x="225171" y="2591435"/>
                  </a:lnTo>
                  <a:lnTo>
                    <a:pt x="244983" y="2591435"/>
                  </a:lnTo>
                  <a:lnTo>
                    <a:pt x="244983" y="2581529"/>
                  </a:lnTo>
                  <a:close/>
                </a:path>
                <a:path w="470535" h="2601595">
                  <a:moveTo>
                    <a:pt x="393953" y="0"/>
                  </a:moveTo>
                  <a:lnTo>
                    <a:pt x="393953" y="76200"/>
                  </a:lnTo>
                  <a:lnTo>
                    <a:pt x="450342" y="48005"/>
                  </a:lnTo>
                  <a:lnTo>
                    <a:pt x="406653" y="48005"/>
                  </a:lnTo>
                  <a:lnTo>
                    <a:pt x="406653" y="28193"/>
                  </a:lnTo>
                  <a:lnTo>
                    <a:pt x="450341" y="28193"/>
                  </a:lnTo>
                  <a:lnTo>
                    <a:pt x="393953" y="0"/>
                  </a:lnTo>
                  <a:close/>
                </a:path>
                <a:path w="470535" h="2601595">
                  <a:moveTo>
                    <a:pt x="244983" y="38100"/>
                  </a:moveTo>
                  <a:lnTo>
                    <a:pt x="235076" y="48005"/>
                  </a:lnTo>
                  <a:lnTo>
                    <a:pt x="244983" y="48005"/>
                  </a:lnTo>
                  <a:lnTo>
                    <a:pt x="244983" y="38100"/>
                  </a:lnTo>
                  <a:close/>
                </a:path>
                <a:path w="470535" h="2601595">
                  <a:moveTo>
                    <a:pt x="393953" y="38100"/>
                  </a:moveTo>
                  <a:lnTo>
                    <a:pt x="244983" y="38100"/>
                  </a:lnTo>
                  <a:lnTo>
                    <a:pt x="244983" y="48005"/>
                  </a:lnTo>
                  <a:lnTo>
                    <a:pt x="393953" y="48005"/>
                  </a:lnTo>
                  <a:lnTo>
                    <a:pt x="393953" y="38100"/>
                  </a:lnTo>
                  <a:close/>
                </a:path>
                <a:path w="470535" h="2601595">
                  <a:moveTo>
                    <a:pt x="450341" y="28193"/>
                  </a:moveTo>
                  <a:lnTo>
                    <a:pt x="406653" y="28193"/>
                  </a:lnTo>
                  <a:lnTo>
                    <a:pt x="406653" y="48005"/>
                  </a:lnTo>
                  <a:lnTo>
                    <a:pt x="450342" y="48005"/>
                  </a:lnTo>
                  <a:lnTo>
                    <a:pt x="470153" y="38100"/>
                  </a:lnTo>
                  <a:lnTo>
                    <a:pt x="450341" y="28193"/>
                  </a:lnTo>
                  <a:close/>
                </a:path>
              </a:pathLst>
            </a:custGeom>
            <a:solidFill>
              <a:srgbClr val="183873"/>
            </a:solidFill>
          </p:spPr>
          <p:txBody>
            <a:bodyPr wrap="square" lIns="0" tIns="0" rIns="0" bIns="0" rtlCol="0"/>
            <a:lstStyle/>
            <a:p>
              <a:endParaRPr/>
            </a:p>
          </p:txBody>
        </p:sp>
        <p:sp>
          <p:nvSpPr>
            <p:cNvPr id="142" name="object 18"/>
            <p:cNvSpPr txBox="1"/>
            <p:nvPr/>
          </p:nvSpPr>
          <p:spPr>
            <a:xfrm>
              <a:off x="3711701" y="3750249"/>
              <a:ext cx="668655" cy="180391"/>
            </a:xfrm>
            <a:prstGeom prst="rect">
              <a:avLst/>
            </a:prstGeom>
          </p:spPr>
          <p:txBody>
            <a:bodyPr vert="horz" wrap="square" lIns="0" tIns="12065" rIns="0" bIns="0" rtlCol="0">
              <a:spAutoFit/>
            </a:bodyPr>
            <a:lstStyle/>
            <a:p>
              <a:pPr marL="9525" marR="3810">
                <a:spcBef>
                  <a:spcPts val="71"/>
                </a:spcBef>
              </a:pPr>
              <a:r>
                <a:rPr lang="en-US" sz="800" spc="34" dirty="0" smtClean="0">
                  <a:latin typeface="Times New Roman"/>
                  <a:cs typeface="Times New Roman"/>
                </a:rPr>
                <a:t>Order</a:t>
              </a:r>
              <a:endParaRPr sz="800" dirty="0">
                <a:latin typeface="Times New Roman"/>
                <a:cs typeface="Times New Roman"/>
              </a:endParaRPr>
            </a:p>
          </p:txBody>
        </p:sp>
        <p:sp>
          <p:nvSpPr>
            <p:cNvPr id="143" name="object 19"/>
            <p:cNvSpPr/>
            <p:nvPr/>
          </p:nvSpPr>
          <p:spPr>
            <a:xfrm>
              <a:off x="3623183" y="3345815"/>
              <a:ext cx="76200" cy="790575"/>
            </a:xfrm>
            <a:custGeom>
              <a:avLst/>
              <a:gdLst/>
              <a:ahLst/>
              <a:cxnLst/>
              <a:rect l="l" t="t" r="r" b="b"/>
              <a:pathLst>
                <a:path w="76200" h="790575">
                  <a:moveTo>
                    <a:pt x="0" y="713613"/>
                  </a:moveTo>
                  <a:lnTo>
                    <a:pt x="36702" y="790448"/>
                  </a:lnTo>
                  <a:lnTo>
                    <a:pt x="69827" y="727075"/>
                  </a:lnTo>
                  <a:lnTo>
                    <a:pt x="47751" y="727075"/>
                  </a:lnTo>
                  <a:lnTo>
                    <a:pt x="27939" y="726821"/>
                  </a:lnTo>
                  <a:lnTo>
                    <a:pt x="28167" y="714082"/>
                  </a:lnTo>
                  <a:lnTo>
                    <a:pt x="0" y="713613"/>
                  </a:lnTo>
                  <a:close/>
                </a:path>
                <a:path w="76200" h="790575">
                  <a:moveTo>
                    <a:pt x="28167" y="714082"/>
                  </a:moveTo>
                  <a:lnTo>
                    <a:pt x="27939" y="726821"/>
                  </a:lnTo>
                  <a:lnTo>
                    <a:pt x="47751" y="727075"/>
                  </a:lnTo>
                  <a:lnTo>
                    <a:pt x="47977" y="714412"/>
                  </a:lnTo>
                  <a:lnTo>
                    <a:pt x="28167" y="714082"/>
                  </a:lnTo>
                  <a:close/>
                </a:path>
                <a:path w="76200" h="790575">
                  <a:moveTo>
                    <a:pt x="47977" y="714412"/>
                  </a:moveTo>
                  <a:lnTo>
                    <a:pt x="47751" y="727075"/>
                  </a:lnTo>
                  <a:lnTo>
                    <a:pt x="69827" y="727075"/>
                  </a:lnTo>
                  <a:lnTo>
                    <a:pt x="76200" y="714883"/>
                  </a:lnTo>
                  <a:lnTo>
                    <a:pt x="47977" y="714412"/>
                  </a:lnTo>
                  <a:close/>
                </a:path>
                <a:path w="76200" h="790575">
                  <a:moveTo>
                    <a:pt x="40893" y="0"/>
                  </a:moveTo>
                  <a:lnTo>
                    <a:pt x="28167" y="714082"/>
                  </a:lnTo>
                  <a:lnTo>
                    <a:pt x="47977" y="714412"/>
                  </a:lnTo>
                  <a:lnTo>
                    <a:pt x="60705" y="254"/>
                  </a:lnTo>
                  <a:lnTo>
                    <a:pt x="40893" y="0"/>
                  </a:lnTo>
                  <a:close/>
                </a:path>
              </a:pathLst>
            </a:custGeom>
            <a:solidFill>
              <a:srgbClr val="183873"/>
            </a:solidFill>
          </p:spPr>
          <p:txBody>
            <a:bodyPr wrap="square" lIns="0" tIns="0" rIns="0" bIns="0" rtlCol="0"/>
            <a:lstStyle/>
            <a:p>
              <a:endParaRPr/>
            </a:p>
          </p:txBody>
        </p:sp>
        <p:sp>
          <p:nvSpPr>
            <p:cNvPr id="144" name="object 20"/>
            <p:cNvSpPr txBox="1"/>
            <p:nvPr/>
          </p:nvSpPr>
          <p:spPr>
            <a:xfrm>
              <a:off x="3668267" y="3448810"/>
              <a:ext cx="338455" cy="162437"/>
            </a:xfrm>
            <a:prstGeom prst="rect">
              <a:avLst/>
            </a:prstGeom>
            <a:solidFill>
              <a:srgbClr val="FFFFFF"/>
            </a:solidFill>
            <a:ln w="9144">
              <a:solidFill>
                <a:srgbClr val="183873"/>
              </a:solidFill>
            </a:ln>
          </p:spPr>
          <p:txBody>
            <a:bodyPr vert="horz" wrap="square" lIns="0" tIns="13970" rIns="0" bIns="0" rtlCol="0">
              <a:spAutoFit/>
            </a:bodyPr>
            <a:lstStyle/>
            <a:p>
              <a:pPr algn="ctr">
                <a:spcBef>
                  <a:spcPts val="83"/>
                </a:spcBef>
              </a:pPr>
              <a:r>
                <a:rPr sz="700" dirty="0">
                  <a:latin typeface="Times New Roman"/>
                  <a:cs typeface="Times New Roman"/>
                </a:rPr>
                <a:t>3</a:t>
              </a:r>
              <a:endParaRPr sz="700">
                <a:latin typeface="Times New Roman"/>
                <a:cs typeface="Times New Roman"/>
              </a:endParaRPr>
            </a:p>
          </p:txBody>
        </p:sp>
        <p:sp>
          <p:nvSpPr>
            <p:cNvPr id="145" name="object 21"/>
            <p:cNvSpPr txBox="1"/>
            <p:nvPr/>
          </p:nvSpPr>
          <p:spPr>
            <a:xfrm>
              <a:off x="3227070" y="2975610"/>
              <a:ext cx="893444" cy="288113"/>
            </a:xfrm>
            <a:prstGeom prst="rect">
              <a:avLst/>
            </a:prstGeom>
            <a:solidFill>
              <a:srgbClr val="FFFFFF"/>
            </a:solidFill>
            <a:ln w="32003">
              <a:solidFill>
                <a:srgbClr val="183873"/>
              </a:solidFill>
            </a:ln>
          </p:spPr>
          <p:txBody>
            <a:bodyPr vert="horz" wrap="square" lIns="0" tIns="92075" rIns="0" bIns="0" rtlCol="0">
              <a:spAutoFit/>
            </a:bodyPr>
            <a:lstStyle/>
            <a:p>
              <a:pPr marL="147638">
                <a:spcBef>
                  <a:spcPts val="544"/>
                </a:spcBef>
              </a:pPr>
              <a:r>
                <a:rPr sz="800" b="1" spc="15" dirty="0">
                  <a:solidFill>
                    <a:srgbClr val="001F5F"/>
                  </a:solidFill>
                  <a:latin typeface="Times New Roman"/>
                  <a:cs typeface="Times New Roman"/>
                </a:rPr>
                <a:t>BPDLH</a:t>
              </a:r>
              <a:endParaRPr sz="800">
                <a:latin typeface="Times New Roman"/>
                <a:cs typeface="Times New Roman"/>
              </a:endParaRPr>
            </a:p>
          </p:txBody>
        </p:sp>
        <p:sp>
          <p:nvSpPr>
            <p:cNvPr id="146" name="object 22"/>
            <p:cNvSpPr/>
            <p:nvPr/>
          </p:nvSpPr>
          <p:spPr>
            <a:xfrm>
              <a:off x="3004566" y="4135373"/>
              <a:ext cx="1309370" cy="368935"/>
            </a:xfrm>
            <a:custGeom>
              <a:avLst/>
              <a:gdLst/>
              <a:ahLst/>
              <a:cxnLst/>
              <a:rect l="l" t="t" r="r" b="b"/>
              <a:pathLst>
                <a:path w="1309370" h="368935">
                  <a:moveTo>
                    <a:pt x="0" y="368807"/>
                  </a:moveTo>
                  <a:lnTo>
                    <a:pt x="1309116" y="368807"/>
                  </a:lnTo>
                  <a:lnTo>
                    <a:pt x="1309116" y="0"/>
                  </a:lnTo>
                  <a:lnTo>
                    <a:pt x="0" y="0"/>
                  </a:lnTo>
                  <a:lnTo>
                    <a:pt x="0" y="368807"/>
                  </a:lnTo>
                  <a:close/>
                </a:path>
              </a:pathLst>
            </a:custGeom>
            <a:solidFill>
              <a:srgbClr val="FFFFFF"/>
            </a:solidFill>
          </p:spPr>
          <p:txBody>
            <a:bodyPr wrap="square" lIns="0" tIns="0" rIns="0" bIns="0" rtlCol="0"/>
            <a:lstStyle/>
            <a:p>
              <a:endParaRPr/>
            </a:p>
          </p:txBody>
        </p:sp>
        <p:sp>
          <p:nvSpPr>
            <p:cNvPr id="147" name="object 23"/>
            <p:cNvSpPr/>
            <p:nvPr/>
          </p:nvSpPr>
          <p:spPr>
            <a:xfrm>
              <a:off x="3004566" y="4135373"/>
              <a:ext cx="1309370" cy="368935"/>
            </a:xfrm>
            <a:custGeom>
              <a:avLst/>
              <a:gdLst/>
              <a:ahLst/>
              <a:cxnLst/>
              <a:rect l="l" t="t" r="r" b="b"/>
              <a:pathLst>
                <a:path w="1309370" h="368935">
                  <a:moveTo>
                    <a:pt x="0" y="368807"/>
                  </a:moveTo>
                  <a:lnTo>
                    <a:pt x="1309116" y="368807"/>
                  </a:lnTo>
                  <a:lnTo>
                    <a:pt x="1309116" y="0"/>
                  </a:lnTo>
                  <a:lnTo>
                    <a:pt x="0" y="0"/>
                  </a:lnTo>
                  <a:lnTo>
                    <a:pt x="0" y="368807"/>
                  </a:lnTo>
                  <a:close/>
                </a:path>
              </a:pathLst>
            </a:custGeom>
            <a:ln w="32004">
              <a:solidFill>
                <a:srgbClr val="183873"/>
              </a:solidFill>
            </a:ln>
          </p:spPr>
          <p:txBody>
            <a:bodyPr wrap="square" lIns="0" tIns="0" rIns="0" bIns="0" rtlCol="0"/>
            <a:lstStyle/>
            <a:p>
              <a:endParaRPr/>
            </a:p>
          </p:txBody>
        </p:sp>
        <p:sp>
          <p:nvSpPr>
            <p:cNvPr id="148" name="object 24"/>
            <p:cNvSpPr txBox="1"/>
            <p:nvPr/>
          </p:nvSpPr>
          <p:spPr>
            <a:xfrm>
              <a:off x="3020567" y="4214621"/>
              <a:ext cx="1277620" cy="181247"/>
            </a:xfrm>
            <a:prstGeom prst="rect">
              <a:avLst/>
            </a:prstGeom>
          </p:spPr>
          <p:txBody>
            <a:bodyPr vert="horz" wrap="square" lIns="0" tIns="12700" rIns="0" bIns="0" rtlCol="0">
              <a:spAutoFit/>
            </a:bodyPr>
            <a:lstStyle/>
            <a:p>
              <a:pPr marL="90011">
                <a:spcBef>
                  <a:spcPts val="75"/>
                </a:spcBef>
              </a:pPr>
              <a:r>
                <a:rPr lang="en-US" sz="800" b="1" spc="23" dirty="0" smtClean="0">
                  <a:solidFill>
                    <a:srgbClr val="001F5F"/>
                  </a:solidFill>
                  <a:latin typeface="Times New Roman"/>
                  <a:cs typeface="Times New Roman"/>
                </a:rPr>
                <a:t>Custodian Bank</a:t>
              </a:r>
              <a:endParaRPr sz="800" dirty="0">
                <a:latin typeface="Times New Roman"/>
                <a:cs typeface="Times New Roman"/>
              </a:endParaRPr>
            </a:p>
          </p:txBody>
        </p:sp>
        <p:sp>
          <p:nvSpPr>
            <p:cNvPr id="149" name="object 25"/>
            <p:cNvSpPr/>
            <p:nvPr/>
          </p:nvSpPr>
          <p:spPr>
            <a:xfrm>
              <a:off x="2691383" y="3156966"/>
              <a:ext cx="525145" cy="1207770"/>
            </a:xfrm>
            <a:custGeom>
              <a:avLst/>
              <a:gdLst/>
              <a:ahLst/>
              <a:cxnLst/>
              <a:rect l="l" t="t" r="r" b="b"/>
              <a:pathLst>
                <a:path w="525144" h="1207770">
                  <a:moveTo>
                    <a:pt x="448818" y="28194"/>
                  </a:moveTo>
                  <a:lnTo>
                    <a:pt x="4445" y="28194"/>
                  </a:lnTo>
                  <a:lnTo>
                    <a:pt x="0" y="32638"/>
                  </a:lnTo>
                  <a:lnTo>
                    <a:pt x="0" y="1203198"/>
                  </a:lnTo>
                  <a:lnTo>
                    <a:pt x="4445" y="1207643"/>
                  </a:lnTo>
                  <a:lnTo>
                    <a:pt x="302514" y="1207643"/>
                  </a:lnTo>
                  <a:lnTo>
                    <a:pt x="302514" y="1197737"/>
                  </a:lnTo>
                  <a:lnTo>
                    <a:pt x="19812" y="1197737"/>
                  </a:lnTo>
                  <a:lnTo>
                    <a:pt x="9906" y="1187831"/>
                  </a:lnTo>
                  <a:lnTo>
                    <a:pt x="19812" y="1187831"/>
                  </a:lnTo>
                  <a:lnTo>
                    <a:pt x="19812" y="48006"/>
                  </a:lnTo>
                  <a:lnTo>
                    <a:pt x="9906" y="48006"/>
                  </a:lnTo>
                  <a:lnTo>
                    <a:pt x="19812" y="38100"/>
                  </a:lnTo>
                  <a:lnTo>
                    <a:pt x="448818" y="38100"/>
                  </a:lnTo>
                  <a:lnTo>
                    <a:pt x="448818" y="28194"/>
                  </a:lnTo>
                  <a:close/>
                </a:path>
                <a:path w="525144" h="1207770">
                  <a:moveTo>
                    <a:pt x="19812" y="1187831"/>
                  </a:moveTo>
                  <a:lnTo>
                    <a:pt x="9906" y="1187831"/>
                  </a:lnTo>
                  <a:lnTo>
                    <a:pt x="19812" y="1197737"/>
                  </a:lnTo>
                  <a:lnTo>
                    <a:pt x="19812" y="1187831"/>
                  </a:lnTo>
                  <a:close/>
                </a:path>
                <a:path w="525144" h="1207770">
                  <a:moveTo>
                    <a:pt x="302514" y="1187831"/>
                  </a:moveTo>
                  <a:lnTo>
                    <a:pt x="19812" y="1187831"/>
                  </a:lnTo>
                  <a:lnTo>
                    <a:pt x="19812" y="1197737"/>
                  </a:lnTo>
                  <a:lnTo>
                    <a:pt x="302514" y="1197737"/>
                  </a:lnTo>
                  <a:lnTo>
                    <a:pt x="302514" y="1187831"/>
                  </a:lnTo>
                  <a:close/>
                </a:path>
                <a:path w="525144" h="1207770">
                  <a:moveTo>
                    <a:pt x="448818" y="0"/>
                  </a:moveTo>
                  <a:lnTo>
                    <a:pt x="448818" y="76200"/>
                  </a:lnTo>
                  <a:lnTo>
                    <a:pt x="505205" y="48006"/>
                  </a:lnTo>
                  <a:lnTo>
                    <a:pt x="461518" y="48006"/>
                  </a:lnTo>
                  <a:lnTo>
                    <a:pt x="461518" y="28194"/>
                  </a:lnTo>
                  <a:lnTo>
                    <a:pt x="505206" y="28194"/>
                  </a:lnTo>
                  <a:lnTo>
                    <a:pt x="448818" y="0"/>
                  </a:lnTo>
                  <a:close/>
                </a:path>
                <a:path w="525144" h="1207770">
                  <a:moveTo>
                    <a:pt x="19812" y="38100"/>
                  </a:moveTo>
                  <a:lnTo>
                    <a:pt x="9906" y="48006"/>
                  </a:lnTo>
                  <a:lnTo>
                    <a:pt x="19812" y="48006"/>
                  </a:lnTo>
                  <a:lnTo>
                    <a:pt x="19812" y="38100"/>
                  </a:lnTo>
                  <a:close/>
                </a:path>
                <a:path w="525144" h="1207770">
                  <a:moveTo>
                    <a:pt x="448818" y="38100"/>
                  </a:moveTo>
                  <a:lnTo>
                    <a:pt x="19812" y="38100"/>
                  </a:lnTo>
                  <a:lnTo>
                    <a:pt x="19812" y="48006"/>
                  </a:lnTo>
                  <a:lnTo>
                    <a:pt x="448818" y="48006"/>
                  </a:lnTo>
                  <a:lnTo>
                    <a:pt x="448818" y="38100"/>
                  </a:lnTo>
                  <a:close/>
                </a:path>
                <a:path w="525144" h="1207770">
                  <a:moveTo>
                    <a:pt x="505206" y="28194"/>
                  </a:moveTo>
                  <a:lnTo>
                    <a:pt x="461518" y="28194"/>
                  </a:lnTo>
                  <a:lnTo>
                    <a:pt x="461518" y="48006"/>
                  </a:lnTo>
                  <a:lnTo>
                    <a:pt x="505205" y="48006"/>
                  </a:lnTo>
                  <a:lnTo>
                    <a:pt x="525018" y="38100"/>
                  </a:lnTo>
                  <a:lnTo>
                    <a:pt x="505206" y="28194"/>
                  </a:lnTo>
                  <a:close/>
                </a:path>
              </a:pathLst>
            </a:custGeom>
            <a:solidFill>
              <a:srgbClr val="183873"/>
            </a:solidFill>
          </p:spPr>
          <p:txBody>
            <a:bodyPr wrap="square" lIns="0" tIns="0" rIns="0" bIns="0" rtlCol="0"/>
            <a:lstStyle/>
            <a:p>
              <a:endParaRPr/>
            </a:p>
          </p:txBody>
        </p:sp>
        <p:sp>
          <p:nvSpPr>
            <p:cNvPr id="150" name="object 26"/>
            <p:cNvSpPr txBox="1"/>
            <p:nvPr/>
          </p:nvSpPr>
          <p:spPr>
            <a:xfrm>
              <a:off x="2782951" y="3651884"/>
              <a:ext cx="829309" cy="160728"/>
            </a:xfrm>
            <a:prstGeom prst="rect">
              <a:avLst/>
            </a:prstGeom>
          </p:spPr>
          <p:txBody>
            <a:bodyPr vert="horz" wrap="square" lIns="0" tIns="12700" rIns="0" bIns="0" rtlCol="0">
              <a:spAutoFit/>
            </a:bodyPr>
            <a:lstStyle/>
            <a:p>
              <a:pPr marL="9525">
                <a:spcBef>
                  <a:spcPts val="75"/>
                </a:spcBef>
              </a:pPr>
              <a:r>
                <a:rPr sz="700" spc="49" dirty="0" smtClean="0">
                  <a:latin typeface="Times New Roman"/>
                  <a:cs typeface="Times New Roman"/>
                </a:rPr>
                <a:t>M</a:t>
              </a:r>
              <a:r>
                <a:rPr sz="700" spc="26" dirty="0" smtClean="0">
                  <a:latin typeface="Times New Roman"/>
                  <a:cs typeface="Times New Roman"/>
                </a:rPr>
                <a:t>a</a:t>
              </a:r>
              <a:r>
                <a:rPr sz="700" spc="53" dirty="0" smtClean="0">
                  <a:latin typeface="Times New Roman"/>
                  <a:cs typeface="Times New Roman"/>
                </a:rPr>
                <a:t>n</a:t>
              </a:r>
              <a:r>
                <a:rPr sz="700" spc="41" dirty="0" smtClean="0">
                  <a:latin typeface="Times New Roman"/>
                  <a:cs typeface="Times New Roman"/>
                </a:rPr>
                <a:t>a</a:t>
              </a:r>
              <a:r>
                <a:rPr sz="700" spc="38" dirty="0" smtClean="0">
                  <a:latin typeface="Times New Roman"/>
                  <a:cs typeface="Times New Roman"/>
                </a:rPr>
                <a:t>g</a:t>
              </a:r>
              <a:r>
                <a:rPr sz="700" spc="41" dirty="0" smtClean="0">
                  <a:latin typeface="Times New Roman"/>
                  <a:cs typeface="Times New Roman"/>
                </a:rPr>
                <a:t>emen</a:t>
              </a:r>
              <a:r>
                <a:rPr lang="en-US" sz="700" spc="41" dirty="0" smtClean="0">
                  <a:latin typeface="Times New Roman"/>
                  <a:cs typeface="Times New Roman"/>
                </a:rPr>
                <a:t>t</a:t>
              </a:r>
              <a:endParaRPr sz="700" dirty="0">
                <a:latin typeface="Times New Roman"/>
                <a:cs typeface="Times New Roman"/>
              </a:endParaRPr>
            </a:p>
          </p:txBody>
        </p:sp>
        <p:sp>
          <p:nvSpPr>
            <p:cNvPr id="151" name="object 27"/>
            <p:cNvSpPr txBox="1"/>
            <p:nvPr/>
          </p:nvSpPr>
          <p:spPr>
            <a:xfrm>
              <a:off x="2782951" y="3789045"/>
              <a:ext cx="199390" cy="162560"/>
            </a:xfrm>
            <a:prstGeom prst="rect">
              <a:avLst/>
            </a:prstGeom>
          </p:spPr>
          <p:txBody>
            <a:bodyPr vert="horz" wrap="square" lIns="0" tIns="12700" rIns="0" bIns="0" rtlCol="0">
              <a:spAutoFit/>
            </a:bodyPr>
            <a:lstStyle/>
            <a:p>
              <a:pPr marL="9525">
                <a:spcBef>
                  <a:spcPts val="75"/>
                </a:spcBef>
              </a:pPr>
              <a:r>
                <a:rPr sz="700" dirty="0">
                  <a:latin typeface="Times New Roman"/>
                  <a:cs typeface="Times New Roman"/>
                </a:rPr>
                <a:t>F</a:t>
              </a:r>
              <a:r>
                <a:rPr sz="700" spc="23" dirty="0">
                  <a:latin typeface="Times New Roman"/>
                  <a:cs typeface="Times New Roman"/>
                </a:rPr>
                <a:t>ee</a:t>
              </a:r>
              <a:endParaRPr sz="700">
                <a:latin typeface="Times New Roman"/>
                <a:cs typeface="Times New Roman"/>
              </a:endParaRPr>
            </a:p>
          </p:txBody>
        </p:sp>
        <p:sp>
          <p:nvSpPr>
            <p:cNvPr id="152" name="object 28"/>
            <p:cNvSpPr/>
            <p:nvPr/>
          </p:nvSpPr>
          <p:spPr>
            <a:xfrm>
              <a:off x="2703576" y="3447288"/>
              <a:ext cx="338455" cy="177165"/>
            </a:xfrm>
            <a:custGeom>
              <a:avLst/>
              <a:gdLst/>
              <a:ahLst/>
              <a:cxnLst/>
              <a:rect l="l" t="t" r="r" b="b"/>
              <a:pathLst>
                <a:path w="338455" h="177164">
                  <a:moveTo>
                    <a:pt x="0" y="176784"/>
                  </a:moveTo>
                  <a:lnTo>
                    <a:pt x="338327" y="176784"/>
                  </a:lnTo>
                  <a:lnTo>
                    <a:pt x="338327" y="0"/>
                  </a:lnTo>
                  <a:lnTo>
                    <a:pt x="0" y="0"/>
                  </a:lnTo>
                  <a:lnTo>
                    <a:pt x="0" y="176784"/>
                  </a:lnTo>
                  <a:close/>
                </a:path>
              </a:pathLst>
            </a:custGeom>
            <a:solidFill>
              <a:srgbClr val="FFFFFF"/>
            </a:solidFill>
          </p:spPr>
          <p:txBody>
            <a:bodyPr wrap="square" lIns="0" tIns="0" rIns="0" bIns="0" rtlCol="0"/>
            <a:lstStyle/>
            <a:p>
              <a:endParaRPr/>
            </a:p>
          </p:txBody>
        </p:sp>
        <p:sp>
          <p:nvSpPr>
            <p:cNvPr id="153" name="object 29"/>
            <p:cNvSpPr/>
            <p:nvPr/>
          </p:nvSpPr>
          <p:spPr>
            <a:xfrm>
              <a:off x="2703576" y="3447288"/>
              <a:ext cx="338455" cy="177165"/>
            </a:xfrm>
            <a:custGeom>
              <a:avLst/>
              <a:gdLst/>
              <a:ahLst/>
              <a:cxnLst/>
              <a:rect l="l" t="t" r="r" b="b"/>
              <a:pathLst>
                <a:path w="338455" h="177164">
                  <a:moveTo>
                    <a:pt x="0" y="176784"/>
                  </a:moveTo>
                  <a:lnTo>
                    <a:pt x="338327" y="176784"/>
                  </a:lnTo>
                  <a:lnTo>
                    <a:pt x="338327" y="0"/>
                  </a:lnTo>
                  <a:lnTo>
                    <a:pt x="0" y="0"/>
                  </a:lnTo>
                  <a:lnTo>
                    <a:pt x="0" y="176784"/>
                  </a:lnTo>
                  <a:close/>
                </a:path>
              </a:pathLst>
            </a:custGeom>
            <a:ln w="9144">
              <a:solidFill>
                <a:srgbClr val="183873"/>
              </a:solidFill>
            </a:ln>
          </p:spPr>
          <p:txBody>
            <a:bodyPr wrap="square" lIns="0" tIns="0" rIns="0" bIns="0" rtlCol="0"/>
            <a:lstStyle/>
            <a:p>
              <a:endParaRPr/>
            </a:p>
          </p:txBody>
        </p:sp>
        <p:sp>
          <p:nvSpPr>
            <p:cNvPr id="154" name="object 30"/>
            <p:cNvSpPr txBox="1"/>
            <p:nvPr/>
          </p:nvSpPr>
          <p:spPr>
            <a:xfrm>
              <a:off x="2764535" y="3447034"/>
              <a:ext cx="277495" cy="162560"/>
            </a:xfrm>
            <a:prstGeom prst="rect">
              <a:avLst/>
            </a:prstGeom>
          </p:spPr>
          <p:txBody>
            <a:bodyPr vert="horz" wrap="square" lIns="0" tIns="12700" rIns="0" bIns="0" rtlCol="0">
              <a:spAutoFit/>
            </a:bodyPr>
            <a:lstStyle/>
            <a:p>
              <a:pPr marL="59055">
                <a:spcBef>
                  <a:spcPts val="75"/>
                </a:spcBef>
              </a:pPr>
              <a:r>
                <a:rPr sz="700" dirty="0">
                  <a:latin typeface="Times New Roman"/>
                  <a:cs typeface="Times New Roman"/>
                </a:rPr>
                <a:t>2</a:t>
              </a:r>
              <a:endParaRPr sz="700">
                <a:latin typeface="Times New Roman"/>
                <a:cs typeface="Times New Roman"/>
              </a:endParaRPr>
            </a:p>
          </p:txBody>
        </p:sp>
        <p:sp>
          <p:nvSpPr>
            <p:cNvPr id="155" name="object 31"/>
            <p:cNvSpPr/>
            <p:nvPr/>
          </p:nvSpPr>
          <p:spPr>
            <a:xfrm>
              <a:off x="1042416" y="5298947"/>
              <a:ext cx="1341120" cy="723900"/>
            </a:xfrm>
            <a:prstGeom prst="rect">
              <a:avLst/>
            </a:prstGeom>
            <a:blipFill>
              <a:blip r:embed="rId2" cstate="print"/>
              <a:stretch>
                <a:fillRect/>
              </a:stretch>
            </a:blipFill>
          </p:spPr>
          <p:txBody>
            <a:bodyPr wrap="square" lIns="0" tIns="0" rIns="0" bIns="0" rtlCol="0"/>
            <a:lstStyle/>
            <a:p>
              <a:endParaRPr/>
            </a:p>
          </p:txBody>
        </p:sp>
        <p:sp>
          <p:nvSpPr>
            <p:cNvPr id="156" name="object 32"/>
            <p:cNvSpPr/>
            <p:nvPr/>
          </p:nvSpPr>
          <p:spPr>
            <a:xfrm>
              <a:off x="3635502" y="2431542"/>
              <a:ext cx="76200" cy="545465"/>
            </a:xfrm>
            <a:custGeom>
              <a:avLst/>
              <a:gdLst/>
              <a:ahLst/>
              <a:cxnLst/>
              <a:rect l="l" t="t" r="r" b="b"/>
              <a:pathLst>
                <a:path w="76200" h="545464">
                  <a:moveTo>
                    <a:pt x="28194" y="468884"/>
                  </a:moveTo>
                  <a:lnTo>
                    <a:pt x="0" y="468884"/>
                  </a:lnTo>
                  <a:lnTo>
                    <a:pt x="38100" y="545084"/>
                  </a:lnTo>
                  <a:lnTo>
                    <a:pt x="69850" y="481584"/>
                  </a:lnTo>
                  <a:lnTo>
                    <a:pt x="28194" y="481584"/>
                  </a:lnTo>
                  <a:lnTo>
                    <a:pt x="28194" y="468884"/>
                  </a:lnTo>
                  <a:close/>
                </a:path>
                <a:path w="76200" h="545464">
                  <a:moveTo>
                    <a:pt x="48006" y="0"/>
                  </a:moveTo>
                  <a:lnTo>
                    <a:pt x="28194" y="0"/>
                  </a:lnTo>
                  <a:lnTo>
                    <a:pt x="28194" y="481584"/>
                  </a:lnTo>
                  <a:lnTo>
                    <a:pt x="48006" y="481584"/>
                  </a:lnTo>
                  <a:lnTo>
                    <a:pt x="48006" y="0"/>
                  </a:lnTo>
                  <a:close/>
                </a:path>
                <a:path w="76200" h="545464">
                  <a:moveTo>
                    <a:pt x="76200" y="468884"/>
                  </a:moveTo>
                  <a:lnTo>
                    <a:pt x="48006" y="468884"/>
                  </a:lnTo>
                  <a:lnTo>
                    <a:pt x="48006" y="481584"/>
                  </a:lnTo>
                  <a:lnTo>
                    <a:pt x="69850" y="481584"/>
                  </a:lnTo>
                  <a:lnTo>
                    <a:pt x="76200" y="468884"/>
                  </a:lnTo>
                  <a:close/>
                </a:path>
              </a:pathLst>
            </a:custGeom>
            <a:solidFill>
              <a:srgbClr val="183873"/>
            </a:solidFill>
          </p:spPr>
          <p:txBody>
            <a:bodyPr wrap="square" lIns="0" tIns="0" rIns="0" bIns="0" rtlCol="0"/>
            <a:lstStyle/>
            <a:p>
              <a:endParaRPr/>
            </a:p>
          </p:txBody>
        </p:sp>
        <p:sp>
          <p:nvSpPr>
            <p:cNvPr id="157" name="object 33"/>
            <p:cNvSpPr txBox="1"/>
            <p:nvPr/>
          </p:nvSpPr>
          <p:spPr>
            <a:xfrm>
              <a:off x="3289172" y="1716150"/>
              <a:ext cx="765809" cy="182101"/>
            </a:xfrm>
            <a:prstGeom prst="rect">
              <a:avLst/>
            </a:prstGeom>
          </p:spPr>
          <p:txBody>
            <a:bodyPr vert="horz" wrap="square" lIns="0" tIns="13335" rIns="0" bIns="0" rtlCol="0">
              <a:spAutoFit/>
            </a:bodyPr>
            <a:lstStyle/>
            <a:p>
              <a:pPr marL="9525">
                <a:spcBef>
                  <a:spcPts val="79"/>
                </a:spcBef>
              </a:pPr>
              <a:r>
                <a:rPr sz="800" b="1" spc="15" dirty="0">
                  <a:latin typeface="Times New Roman"/>
                  <a:cs typeface="Times New Roman"/>
                </a:rPr>
                <a:t>Pemer</a:t>
              </a:r>
              <a:r>
                <a:rPr sz="800" b="1" spc="45" dirty="0">
                  <a:latin typeface="Times New Roman"/>
                  <a:cs typeface="Times New Roman"/>
                </a:rPr>
                <a:t>i</a:t>
              </a:r>
              <a:r>
                <a:rPr sz="800" b="1" spc="23" dirty="0">
                  <a:latin typeface="Times New Roman"/>
                  <a:cs typeface="Times New Roman"/>
                </a:rPr>
                <a:t>ntah</a:t>
              </a:r>
              <a:endParaRPr sz="800">
                <a:latin typeface="Times New Roman"/>
                <a:cs typeface="Times New Roman"/>
              </a:endParaRPr>
            </a:p>
          </p:txBody>
        </p:sp>
        <p:sp>
          <p:nvSpPr>
            <p:cNvPr id="158" name="object 34"/>
            <p:cNvSpPr/>
            <p:nvPr/>
          </p:nvSpPr>
          <p:spPr>
            <a:xfrm>
              <a:off x="3432809" y="1969770"/>
              <a:ext cx="481965" cy="462280"/>
            </a:xfrm>
            <a:custGeom>
              <a:avLst/>
              <a:gdLst/>
              <a:ahLst/>
              <a:cxnLst/>
              <a:rect l="l" t="t" r="r" b="b"/>
              <a:pathLst>
                <a:path w="481964" h="462280">
                  <a:moveTo>
                    <a:pt x="240791" y="0"/>
                  </a:moveTo>
                  <a:lnTo>
                    <a:pt x="192268" y="4691"/>
                  </a:lnTo>
                  <a:lnTo>
                    <a:pt x="147071" y="18145"/>
                  </a:lnTo>
                  <a:lnTo>
                    <a:pt x="106170" y="39433"/>
                  </a:lnTo>
                  <a:lnTo>
                    <a:pt x="70532" y="67627"/>
                  </a:lnTo>
                  <a:lnTo>
                    <a:pt x="41127" y="101798"/>
                  </a:lnTo>
                  <a:lnTo>
                    <a:pt x="18924" y="141017"/>
                  </a:lnTo>
                  <a:lnTo>
                    <a:pt x="4892" y="184356"/>
                  </a:lnTo>
                  <a:lnTo>
                    <a:pt x="0" y="230885"/>
                  </a:lnTo>
                  <a:lnTo>
                    <a:pt x="4892" y="277415"/>
                  </a:lnTo>
                  <a:lnTo>
                    <a:pt x="18924" y="320754"/>
                  </a:lnTo>
                  <a:lnTo>
                    <a:pt x="41127" y="359973"/>
                  </a:lnTo>
                  <a:lnTo>
                    <a:pt x="70532" y="394144"/>
                  </a:lnTo>
                  <a:lnTo>
                    <a:pt x="106170" y="422338"/>
                  </a:lnTo>
                  <a:lnTo>
                    <a:pt x="147071" y="443626"/>
                  </a:lnTo>
                  <a:lnTo>
                    <a:pt x="192268" y="457080"/>
                  </a:lnTo>
                  <a:lnTo>
                    <a:pt x="240791" y="461771"/>
                  </a:lnTo>
                  <a:lnTo>
                    <a:pt x="289315" y="457080"/>
                  </a:lnTo>
                  <a:lnTo>
                    <a:pt x="334512" y="443626"/>
                  </a:lnTo>
                  <a:lnTo>
                    <a:pt x="375413" y="422338"/>
                  </a:lnTo>
                  <a:lnTo>
                    <a:pt x="411051" y="394144"/>
                  </a:lnTo>
                  <a:lnTo>
                    <a:pt x="440456" y="359973"/>
                  </a:lnTo>
                  <a:lnTo>
                    <a:pt x="462659" y="320754"/>
                  </a:lnTo>
                  <a:lnTo>
                    <a:pt x="476691" y="277415"/>
                  </a:lnTo>
                  <a:lnTo>
                    <a:pt x="481584" y="230885"/>
                  </a:lnTo>
                  <a:lnTo>
                    <a:pt x="476691" y="184356"/>
                  </a:lnTo>
                  <a:lnTo>
                    <a:pt x="462659" y="141017"/>
                  </a:lnTo>
                  <a:lnTo>
                    <a:pt x="440456" y="101798"/>
                  </a:lnTo>
                  <a:lnTo>
                    <a:pt x="411051" y="67627"/>
                  </a:lnTo>
                  <a:lnTo>
                    <a:pt x="375413" y="39433"/>
                  </a:lnTo>
                  <a:lnTo>
                    <a:pt x="334512" y="18145"/>
                  </a:lnTo>
                  <a:lnTo>
                    <a:pt x="289315" y="4691"/>
                  </a:lnTo>
                  <a:lnTo>
                    <a:pt x="240791" y="0"/>
                  </a:lnTo>
                  <a:close/>
                </a:path>
              </a:pathLst>
            </a:custGeom>
            <a:solidFill>
              <a:srgbClr val="1A3773"/>
            </a:solidFill>
          </p:spPr>
          <p:txBody>
            <a:bodyPr wrap="square" lIns="0" tIns="0" rIns="0" bIns="0" rtlCol="0"/>
            <a:lstStyle/>
            <a:p>
              <a:endParaRPr/>
            </a:p>
          </p:txBody>
        </p:sp>
        <p:sp>
          <p:nvSpPr>
            <p:cNvPr id="159" name="object 35"/>
            <p:cNvSpPr/>
            <p:nvPr/>
          </p:nvSpPr>
          <p:spPr>
            <a:xfrm>
              <a:off x="3432809" y="1969770"/>
              <a:ext cx="481965" cy="462280"/>
            </a:xfrm>
            <a:custGeom>
              <a:avLst/>
              <a:gdLst/>
              <a:ahLst/>
              <a:cxnLst/>
              <a:rect l="l" t="t" r="r" b="b"/>
              <a:pathLst>
                <a:path w="481964" h="462280">
                  <a:moveTo>
                    <a:pt x="0" y="230885"/>
                  </a:moveTo>
                  <a:lnTo>
                    <a:pt x="4892" y="184356"/>
                  </a:lnTo>
                  <a:lnTo>
                    <a:pt x="18924" y="141017"/>
                  </a:lnTo>
                  <a:lnTo>
                    <a:pt x="41127" y="101798"/>
                  </a:lnTo>
                  <a:lnTo>
                    <a:pt x="70532" y="67627"/>
                  </a:lnTo>
                  <a:lnTo>
                    <a:pt x="106170" y="39433"/>
                  </a:lnTo>
                  <a:lnTo>
                    <a:pt x="147071" y="18145"/>
                  </a:lnTo>
                  <a:lnTo>
                    <a:pt x="192268" y="4691"/>
                  </a:lnTo>
                  <a:lnTo>
                    <a:pt x="240791" y="0"/>
                  </a:lnTo>
                  <a:lnTo>
                    <a:pt x="289315" y="4691"/>
                  </a:lnTo>
                  <a:lnTo>
                    <a:pt x="334512" y="18145"/>
                  </a:lnTo>
                  <a:lnTo>
                    <a:pt x="375413" y="39433"/>
                  </a:lnTo>
                  <a:lnTo>
                    <a:pt x="411051" y="67627"/>
                  </a:lnTo>
                  <a:lnTo>
                    <a:pt x="440456" y="101798"/>
                  </a:lnTo>
                  <a:lnTo>
                    <a:pt x="462659" y="141017"/>
                  </a:lnTo>
                  <a:lnTo>
                    <a:pt x="476691" y="184356"/>
                  </a:lnTo>
                  <a:lnTo>
                    <a:pt x="481584" y="230885"/>
                  </a:lnTo>
                  <a:lnTo>
                    <a:pt x="476691" y="277415"/>
                  </a:lnTo>
                  <a:lnTo>
                    <a:pt x="462659" y="320754"/>
                  </a:lnTo>
                  <a:lnTo>
                    <a:pt x="440456" y="359973"/>
                  </a:lnTo>
                  <a:lnTo>
                    <a:pt x="411051" y="394144"/>
                  </a:lnTo>
                  <a:lnTo>
                    <a:pt x="375413" y="422338"/>
                  </a:lnTo>
                  <a:lnTo>
                    <a:pt x="334512" y="443626"/>
                  </a:lnTo>
                  <a:lnTo>
                    <a:pt x="289315" y="457080"/>
                  </a:lnTo>
                  <a:lnTo>
                    <a:pt x="240791" y="461771"/>
                  </a:lnTo>
                  <a:lnTo>
                    <a:pt x="192268" y="457080"/>
                  </a:lnTo>
                  <a:lnTo>
                    <a:pt x="147071" y="443626"/>
                  </a:lnTo>
                  <a:lnTo>
                    <a:pt x="106170" y="422338"/>
                  </a:lnTo>
                  <a:lnTo>
                    <a:pt x="70532" y="394144"/>
                  </a:lnTo>
                  <a:lnTo>
                    <a:pt x="41127" y="359973"/>
                  </a:lnTo>
                  <a:lnTo>
                    <a:pt x="18924" y="320754"/>
                  </a:lnTo>
                  <a:lnTo>
                    <a:pt x="4892" y="277415"/>
                  </a:lnTo>
                  <a:lnTo>
                    <a:pt x="0" y="230885"/>
                  </a:lnTo>
                  <a:close/>
                </a:path>
              </a:pathLst>
            </a:custGeom>
            <a:ln w="25908">
              <a:solidFill>
                <a:srgbClr val="1A3773"/>
              </a:solidFill>
            </a:ln>
          </p:spPr>
          <p:txBody>
            <a:bodyPr wrap="square" lIns="0" tIns="0" rIns="0" bIns="0" rtlCol="0"/>
            <a:lstStyle/>
            <a:p>
              <a:endParaRPr/>
            </a:p>
          </p:txBody>
        </p:sp>
        <p:sp>
          <p:nvSpPr>
            <p:cNvPr id="160" name="object 36"/>
            <p:cNvSpPr/>
            <p:nvPr/>
          </p:nvSpPr>
          <p:spPr>
            <a:xfrm>
              <a:off x="3546347" y="2060448"/>
              <a:ext cx="251460" cy="76200"/>
            </a:xfrm>
            <a:prstGeom prst="rect">
              <a:avLst/>
            </a:prstGeom>
            <a:blipFill>
              <a:blip r:embed="rId3" cstate="print"/>
              <a:stretch>
                <a:fillRect/>
              </a:stretch>
            </a:blipFill>
          </p:spPr>
          <p:txBody>
            <a:bodyPr wrap="square" lIns="0" tIns="0" rIns="0" bIns="0" rtlCol="0"/>
            <a:lstStyle/>
            <a:p>
              <a:endParaRPr/>
            </a:p>
          </p:txBody>
        </p:sp>
        <p:sp>
          <p:nvSpPr>
            <p:cNvPr id="161" name="object 37"/>
            <p:cNvSpPr/>
            <p:nvPr/>
          </p:nvSpPr>
          <p:spPr>
            <a:xfrm>
              <a:off x="3558540" y="2266188"/>
              <a:ext cx="231775" cy="29209"/>
            </a:xfrm>
            <a:custGeom>
              <a:avLst/>
              <a:gdLst/>
              <a:ahLst/>
              <a:cxnLst/>
              <a:rect l="l" t="t" r="r" b="b"/>
              <a:pathLst>
                <a:path w="231775" h="29210">
                  <a:moveTo>
                    <a:pt x="225044" y="0"/>
                  </a:moveTo>
                  <a:lnTo>
                    <a:pt x="7112" y="0"/>
                  </a:lnTo>
                  <a:lnTo>
                    <a:pt x="5080" y="1015"/>
                  </a:lnTo>
                  <a:lnTo>
                    <a:pt x="3048" y="1524"/>
                  </a:lnTo>
                  <a:lnTo>
                    <a:pt x="1524" y="3048"/>
                  </a:lnTo>
                  <a:lnTo>
                    <a:pt x="508" y="5207"/>
                  </a:lnTo>
                  <a:lnTo>
                    <a:pt x="0" y="7747"/>
                  </a:lnTo>
                  <a:lnTo>
                    <a:pt x="0" y="21716"/>
                  </a:lnTo>
                  <a:lnTo>
                    <a:pt x="508" y="23749"/>
                  </a:lnTo>
                  <a:lnTo>
                    <a:pt x="1524" y="26415"/>
                  </a:lnTo>
                  <a:lnTo>
                    <a:pt x="3048" y="27939"/>
                  </a:lnTo>
                  <a:lnTo>
                    <a:pt x="5080" y="28956"/>
                  </a:lnTo>
                  <a:lnTo>
                    <a:pt x="227075" y="28956"/>
                  </a:lnTo>
                  <a:lnTo>
                    <a:pt x="228600" y="27939"/>
                  </a:lnTo>
                  <a:lnTo>
                    <a:pt x="230124" y="26415"/>
                  </a:lnTo>
                  <a:lnTo>
                    <a:pt x="231648" y="23749"/>
                  </a:lnTo>
                  <a:lnTo>
                    <a:pt x="231648" y="5207"/>
                  </a:lnTo>
                  <a:lnTo>
                    <a:pt x="230124" y="3048"/>
                  </a:lnTo>
                  <a:lnTo>
                    <a:pt x="228600" y="1524"/>
                  </a:lnTo>
                  <a:lnTo>
                    <a:pt x="227075" y="1015"/>
                  </a:lnTo>
                  <a:lnTo>
                    <a:pt x="225044" y="0"/>
                  </a:lnTo>
                  <a:close/>
                </a:path>
              </a:pathLst>
            </a:custGeom>
            <a:solidFill>
              <a:srgbClr val="FFFFFF"/>
            </a:solidFill>
          </p:spPr>
          <p:txBody>
            <a:bodyPr wrap="square" lIns="0" tIns="0" rIns="0" bIns="0" rtlCol="0"/>
            <a:lstStyle/>
            <a:p>
              <a:endParaRPr/>
            </a:p>
          </p:txBody>
        </p:sp>
        <p:sp>
          <p:nvSpPr>
            <p:cNvPr id="162" name="object 38"/>
            <p:cNvSpPr/>
            <p:nvPr/>
          </p:nvSpPr>
          <p:spPr>
            <a:xfrm>
              <a:off x="3535679" y="2302764"/>
              <a:ext cx="274320" cy="27940"/>
            </a:xfrm>
            <a:custGeom>
              <a:avLst/>
              <a:gdLst/>
              <a:ahLst/>
              <a:cxnLst/>
              <a:rect l="l" t="t" r="r" b="b"/>
              <a:pathLst>
                <a:path w="274320" h="27939">
                  <a:moveTo>
                    <a:pt x="267335" y="0"/>
                  </a:moveTo>
                  <a:lnTo>
                    <a:pt x="6604" y="0"/>
                  </a:lnTo>
                  <a:lnTo>
                    <a:pt x="4572" y="508"/>
                  </a:lnTo>
                  <a:lnTo>
                    <a:pt x="3048" y="1524"/>
                  </a:lnTo>
                  <a:lnTo>
                    <a:pt x="1524" y="2921"/>
                  </a:lnTo>
                  <a:lnTo>
                    <a:pt x="0" y="4952"/>
                  </a:lnTo>
                  <a:lnTo>
                    <a:pt x="0" y="22478"/>
                  </a:lnTo>
                  <a:lnTo>
                    <a:pt x="1524" y="24511"/>
                  </a:lnTo>
                  <a:lnTo>
                    <a:pt x="3048" y="25908"/>
                  </a:lnTo>
                  <a:lnTo>
                    <a:pt x="4572" y="27432"/>
                  </a:lnTo>
                  <a:lnTo>
                    <a:pt x="269240" y="27432"/>
                  </a:lnTo>
                  <a:lnTo>
                    <a:pt x="271272" y="25908"/>
                  </a:lnTo>
                  <a:lnTo>
                    <a:pt x="272796" y="24511"/>
                  </a:lnTo>
                  <a:lnTo>
                    <a:pt x="273812" y="22478"/>
                  </a:lnTo>
                  <a:lnTo>
                    <a:pt x="274320" y="20574"/>
                  </a:lnTo>
                  <a:lnTo>
                    <a:pt x="274320" y="6858"/>
                  </a:lnTo>
                  <a:lnTo>
                    <a:pt x="273812" y="4952"/>
                  </a:lnTo>
                  <a:lnTo>
                    <a:pt x="272796" y="2921"/>
                  </a:lnTo>
                  <a:lnTo>
                    <a:pt x="271272" y="1524"/>
                  </a:lnTo>
                  <a:lnTo>
                    <a:pt x="269240" y="508"/>
                  </a:lnTo>
                  <a:lnTo>
                    <a:pt x="267335" y="0"/>
                  </a:lnTo>
                  <a:close/>
                </a:path>
              </a:pathLst>
            </a:custGeom>
            <a:solidFill>
              <a:srgbClr val="FFFFFF"/>
            </a:solidFill>
          </p:spPr>
          <p:txBody>
            <a:bodyPr wrap="square" lIns="0" tIns="0" rIns="0" bIns="0" rtlCol="0"/>
            <a:lstStyle/>
            <a:p>
              <a:endParaRPr/>
            </a:p>
          </p:txBody>
        </p:sp>
        <p:sp>
          <p:nvSpPr>
            <p:cNvPr id="163" name="object 39"/>
            <p:cNvSpPr/>
            <p:nvPr/>
          </p:nvSpPr>
          <p:spPr>
            <a:xfrm>
              <a:off x="3579876" y="2145792"/>
              <a:ext cx="32384" cy="109855"/>
            </a:xfrm>
            <a:custGeom>
              <a:avLst/>
              <a:gdLst/>
              <a:ahLst/>
              <a:cxnLst/>
              <a:rect l="l" t="t" r="r" b="b"/>
              <a:pathLst>
                <a:path w="32385" h="109855">
                  <a:moveTo>
                    <a:pt x="24891" y="0"/>
                  </a:moveTo>
                  <a:lnTo>
                    <a:pt x="6603" y="0"/>
                  </a:lnTo>
                  <a:lnTo>
                    <a:pt x="4572" y="508"/>
                  </a:lnTo>
                  <a:lnTo>
                    <a:pt x="3048" y="1524"/>
                  </a:lnTo>
                  <a:lnTo>
                    <a:pt x="508" y="3048"/>
                  </a:lnTo>
                  <a:lnTo>
                    <a:pt x="0" y="5080"/>
                  </a:lnTo>
                  <a:lnTo>
                    <a:pt x="0" y="104648"/>
                  </a:lnTo>
                  <a:lnTo>
                    <a:pt x="508" y="107187"/>
                  </a:lnTo>
                  <a:lnTo>
                    <a:pt x="3048" y="108712"/>
                  </a:lnTo>
                  <a:lnTo>
                    <a:pt x="4572" y="109220"/>
                  </a:lnTo>
                  <a:lnTo>
                    <a:pt x="6603" y="109728"/>
                  </a:lnTo>
                  <a:lnTo>
                    <a:pt x="24891" y="109728"/>
                  </a:lnTo>
                  <a:lnTo>
                    <a:pt x="26924" y="109220"/>
                  </a:lnTo>
                  <a:lnTo>
                    <a:pt x="29463" y="108712"/>
                  </a:lnTo>
                  <a:lnTo>
                    <a:pt x="30479" y="107187"/>
                  </a:lnTo>
                  <a:lnTo>
                    <a:pt x="31496" y="104648"/>
                  </a:lnTo>
                  <a:lnTo>
                    <a:pt x="32003" y="102743"/>
                  </a:lnTo>
                  <a:lnTo>
                    <a:pt x="32003" y="6985"/>
                  </a:lnTo>
                  <a:lnTo>
                    <a:pt x="31496" y="5080"/>
                  </a:lnTo>
                  <a:lnTo>
                    <a:pt x="30479" y="3048"/>
                  </a:lnTo>
                  <a:lnTo>
                    <a:pt x="29463" y="1524"/>
                  </a:lnTo>
                  <a:lnTo>
                    <a:pt x="26924" y="508"/>
                  </a:lnTo>
                  <a:lnTo>
                    <a:pt x="24891" y="0"/>
                  </a:lnTo>
                  <a:close/>
                </a:path>
              </a:pathLst>
            </a:custGeom>
            <a:solidFill>
              <a:srgbClr val="FFFFFF"/>
            </a:solidFill>
          </p:spPr>
          <p:txBody>
            <a:bodyPr wrap="square" lIns="0" tIns="0" rIns="0" bIns="0" rtlCol="0"/>
            <a:lstStyle/>
            <a:p>
              <a:endParaRPr/>
            </a:p>
          </p:txBody>
        </p:sp>
        <p:sp>
          <p:nvSpPr>
            <p:cNvPr id="164" name="object 40"/>
            <p:cNvSpPr/>
            <p:nvPr/>
          </p:nvSpPr>
          <p:spPr>
            <a:xfrm>
              <a:off x="3654552" y="2145792"/>
              <a:ext cx="32384" cy="109855"/>
            </a:xfrm>
            <a:custGeom>
              <a:avLst/>
              <a:gdLst/>
              <a:ahLst/>
              <a:cxnLst/>
              <a:rect l="l" t="t" r="r" b="b"/>
              <a:pathLst>
                <a:path w="32385" h="109855">
                  <a:moveTo>
                    <a:pt x="25400" y="0"/>
                  </a:moveTo>
                  <a:lnTo>
                    <a:pt x="7112" y="0"/>
                  </a:lnTo>
                  <a:lnTo>
                    <a:pt x="5080" y="508"/>
                  </a:lnTo>
                  <a:lnTo>
                    <a:pt x="3048" y="1524"/>
                  </a:lnTo>
                  <a:lnTo>
                    <a:pt x="1524" y="3048"/>
                  </a:lnTo>
                  <a:lnTo>
                    <a:pt x="508" y="5080"/>
                  </a:lnTo>
                  <a:lnTo>
                    <a:pt x="0" y="6985"/>
                  </a:lnTo>
                  <a:lnTo>
                    <a:pt x="0" y="102743"/>
                  </a:lnTo>
                  <a:lnTo>
                    <a:pt x="508" y="104648"/>
                  </a:lnTo>
                  <a:lnTo>
                    <a:pt x="1524" y="107187"/>
                  </a:lnTo>
                  <a:lnTo>
                    <a:pt x="3048" y="108712"/>
                  </a:lnTo>
                  <a:lnTo>
                    <a:pt x="7112" y="109728"/>
                  </a:lnTo>
                  <a:lnTo>
                    <a:pt x="25400" y="109728"/>
                  </a:lnTo>
                  <a:lnTo>
                    <a:pt x="27939" y="109220"/>
                  </a:lnTo>
                  <a:lnTo>
                    <a:pt x="29972" y="108712"/>
                  </a:lnTo>
                  <a:lnTo>
                    <a:pt x="31496" y="107187"/>
                  </a:lnTo>
                  <a:lnTo>
                    <a:pt x="32003" y="104648"/>
                  </a:lnTo>
                  <a:lnTo>
                    <a:pt x="32003" y="5080"/>
                  </a:lnTo>
                  <a:lnTo>
                    <a:pt x="31496" y="3048"/>
                  </a:lnTo>
                  <a:lnTo>
                    <a:pt x="29972" y="1524"/>
                  </a:lnTo>
                  <a:lnTo>
                    <a:pt x="27939" y="508"/>
                  </a:lnTo>
                  <a:lnTo>
                    <a:pt x="25400" y="0"/>
                  </a:lnTo>
                  <a:close/>
                </a:path>
              </a:pathLst>
            </a:custGeom>
            <a:solidFill>
              <a:srgbClr val="FFFFFF"/>
            </a:solidFill>
          </p:spPr>
          <p:txBody>
            <a:bodyPr wrap="square" lIns="0" tIns="0" rIns="0" bIns="0" rtlCol="0"/>
            <a:lstStyle/>
            <a:p>
              <a:endParaRPr/>
            </a:p>
          </p:txBody>
        </p:sp>
        <p:sp>
          <p:nvSpPr>
            <p:cNvPr id="165" name="object 41"/>
            <p:cNvSpPr/>
            <p:nvPr/>
          </p:nvSpPr>
          <p:spPr>
            <a:xfrm>
              <a:off x="3733800" y="2145792"/>
              <a:ext cx="32384" cy="109855"/>
            </a:xfrm>
            <a:custGeom>
              <a:avLst/>
              <a:gdLst/>
              <a:ahLst/>
              <a:cxnLst/>
              <a:rect l="l" t="t" r="r" b="b"/>
              <a:pathLst>
                <a:path w="32385" h="109855">
                  <a:moveTo>
                    <a:pt x="25019" y="0"/>
                  </a:moveTo>
                  <a:lnTo>
                    <a:pt x="6985" y="0"/>
                  </a:lnTo>
                  <a:lnTo>
                    <a:pt x="4952" y="508"/>
                  </a:lnTo>
                  <a:lnTo>
                    <a:pt x="2539" y="1524"/>
                  </a:lnTo>
                  <a:lnTo>
                    <a:pt x="1524" y="3048"/>
                  </a:lnTo>
                  <a:lnTo>
                    <a:pt x="508" y="5080"/>
                  </a:lnTo>
                  <a:lnTo>
                    <a:pt x="0" y="6985"/>
                  </a:lnTo>
                  <a:lnTo>
                    <a:pt x="0" y="102743"/>
                  </a:lnTo>
                  <a:lnTo>
                    <a:pt x="508" y="104648"/>
                  </a:lnTo>
                  <a:lnTo>
                    <a:pt x="1524" y="107187"/>
                  </a:lnTo>
                  <a:lnTo>
                    <a:pt x="2539" y="108712"/>
                  </a:lnTo>
                  <a:lnTo>
                    <a:pt x="4952" y="109220"/>
                  </a:lnTo>
                  <a:lnTo>
                    <a:pt x="6985" y="109728"/>
                  </a:lnTo>
                  <a:lnTo>
                    <a:pt x="25019" y="109728"/>
                  </a:lnTo>
                  <a:lnTo>
                    <a:pt x="27050" y="109220"/>
                  </a:lnTo>
                  <a:lnTo>
                    <a:pt x="29463" y="108712"/>
                  </a:lnTo>
                  <a:lnTo>
                    <a:pt x="30987" y="107187"/>
                  </a:lnTo>
                  <a:lnTo>
                    <a:pt x="31496" y="104648"/>
                  </a:lnTo>
                  <a:lnTo>
                    <a:pt x="32003" y="102743"/>
                  </a:lnTo>
                  <a:lnTo>
                    <a:pt x="32003" y="6985"/>
                  </a:lnTo>
                  <a:lnTo>
                    <a:pt x="31496" y="5080"/>
                  </a:lnTo>
                  <a:lnTo>
                    <a:pt x="30987" y="3048"/>
                  </a:lnTo>
                  <a:lnTo>
                    <a:pt x="29463" y="1524"/>
                  </a:lnTo>
                  <a:lnTo>
                    <a:pt x="27050" y="508"/>
                  </a:lnTo>
                  <a:lnTo>
                    <a:pt x="25019" y="0"/>
                  </a:lnTo>
                  <a:close/>
                </a:path>
              </a:pathLst>
            </a:custGeom>
            <a:solidFill>
              <a:srgbClr val="FFFFFF"/>
            </a:solidFill>
          </p:spPr>
          <p:txBody>
            <a:bodyPr wrap="square" lIns="0" tIns="0" rIns="0" bIns="0" rtlCol="0"/>
            <a:lstStyle/>
            <a:p>
              <a:endParaRPr/>
            </a:p>
          </p:txBody>
        </p:sp>
        <p:sp>
          <p:nvSpPr>
            <p:cNvPr id="166" name="object 42"/>
            <p:cNvSpPr txBox="1"/>
            <p:nvPr/>
          </p:nvSpPr>
          <p:spPr>
            <a:xfrm>
              <a:off x="1070254" y="6025692"/>
              <a:ext cx="362585" cy="162560"/>
            </a:xfrm>
            <a:prstGeom prst="rect">
              <a:avLst/>
            </a:prstGeom>
          </p:spPr>
          <p:txBody>
            <a:bodyPr vert="horz" wrap="square" lIns="0" tIns="12700" rIns="0" bIns="0" rtlCol="0">
              <a:spAutoFit/>
            </a:bodyPr>
            <a:lstStyle/>
            <a:p>
              <a:pPr marL="9525">
                <a:spcBef>
                  <a:spcPts val="75"/>
                </a:spcBef>
              </a:pPr>
              <a:r>
                <a:rPr sz="700" b="1" spc="68" dirty="0">
                  <a:latin typeface="Times New Roman"/>
                  <a:cs typeface="Times New Roman"/>
                </a:rPr>
                <a:t>D</a:t>
              </a:r>
              <a:r>
                <a:rPr sz="700" b="1" spc="38" dirty="0">
                  <a:latin typeface="Times New Roman"/>
                  <a:cs typeface="Times New Roman"/>
                </a:rPr>
                <a:t>o</a:t>
              </a:r>
              <a:r>
                <a:rPr sz="700" b="1" spc="34" dirty="0">
                  <a:latin typeface="Times New Roman"/>
                  <a:cs typeface="Times New Roman"/>
                </a:rPr>
                <a:t>no</a:t>
              </a:r>
              <a:r>
                <a:rPr sz="700" b="1" spc="-38" dirty="0">
                  <a:latin typeface="Times New Roman"/>
                  <a:cs typeface="Times New Roman"/>
                </a:rPr>
                <a:t>r</a:t>
              </a:r>
              <a:endParaRPr sz="700">
                <a:latin typeface="Times New Roman"/>
                <a:cs typeface="Times New Roman"/>
              </a:endParaRPr>
            </a:p>
          </p:txBody>
        </p:sp>
        <p:sp>
          <p:nvSpPr>
            <p:cNvPr id="167" name="object 43"/>
            <p:cNvSpPr txBox="1"/>
            <p:nvPr/>
          </p:nvSpPr>
          <p:spPr>
            <a:xfrm>
              <a:off x="2416554" y="5636348"/>
              <a:ext cx="973455" cy="304357"/>
            </a:xfrm>
            <a:prstGeom prst="rect">
              <a:avLst/>
            </a:prstGeom>
          </p:spPr>
          <p:txBody>
            <a:bodyPr vert="horz" wrap="square" lIns="0" tIns="12700" rIns="0" bIns="0" rtlCol="0">
              <a:spAutoFit/>
            </a:bodyPr>
            <a:lstStyle/>
            <a:p>
              <a:pPr marL="9525">
                <a:spcBef>
                  <a:spcPts val="75"/>
                </a:spcBef>
              </a:pPr>
              <a:r>
                <a:rPr sz="700" spc="26" dirty="0">
                  <a:latin typeface="Times New Roman"/>
                  <a:cs typeface="Times New Roman"/>
                </a:rPr>
                <a:t>Investor/</a:t>
              </a:r>
              <a:r>
                <a:rPr sz="700" spc="-34" dirty="0">
                  <a:latin typeface="Times New Roman"/>
                  <a:cs typeface="Times New Roman"/>
                </a:rPr>
                <a:t> </a:t>
              </a:r>
              <a:r>
                <a:rPr lang="en-US" sz="700" spc="34" dirty="0" smtClean="0">
                  <a:latin typeface="Times New Roman"/>
                  <a:cs typeface="Times New Roman"/>
                </a:rPr>
                <a:t>Agencies</a:t>
              </a:r>
              <a:endParaRPr sz="700" dirty="0">
                <a:latin typeface="Times New Roman"/>
                <a:cs typeface="Times New Roman"/>
              </a:endParaRPr>
            </a:p>
          </p:txBody>
        </p:sp>
        <p:sp>
          <p:nvSpPr>
            <p:cNvPr id="168" name="object 44"/>
            <p:cNvSpPr txBox="1"/>
            <p:nvPr/>
          </p:nvSpPr>
          <p:spPr>
            <a:xfrm>
              <a:off x="709591" y="6239255"/>
              <a:ext cx="1934845" cy="290677"/>
            </a:xfrm>
            <a:prstGeom prst="rect">
              <a:avLst/>
            </a:prstGeom>
          </p:spPr>
          <p:txBody>
            <a:bodyPr vert="horz" wrap="square" lIns="0" tIns="38100" rIns="0" bIns="0" rtlCol="0">
              <a:spAutoFit/>
            </a:bodyPr>
            <a:lstStyle/>
            <a:p>
              <a:pPr marL="9525" marR="3810" indent="112871">
                <a:lnSpc>
                  <a:spcPts val="652"/>
                </a:lnSpc>
                <a:spcBef>
                  <a:spcPts val="225"/>
                </a:spcBef>
              </a:pPr>
              <a:r>
                <a:rPr sz="1000" spc="23" baseline="12345" dirty="0">
                  <a:latin typeface="Times New Roman"/>
                  <a:cs typeface="Times New Roman"/>
                </a:rPr>
                <a:t>Bilateral </a:t>
              </a:r>
              <a:r>
                <a:rPr sz="1000" spc="84" baseline="12345" dirty="0">
                  <a:latin typeface="Times New Roman"/>
                  <a:cs typeface="Times New Roman"/>
                </a:rPr>
                <a:t>dan </a:t>
              </a:r>
              <a:r>
                <a:rPr sz="700" spc="34" dirty="0">
                  <a:latin typeface="Times New Roman"/>
                  <a:cs typeface="Times New Roman"/>
                </a:rPr>
                <a:t>Pembiayaan/ </a:t>
              </a:r>
              <a:r>
                <a:rPr sz="700" spc="30" dirty="0">
                  <a:latin typeface="Times New Roman"/>
                  <a:cs typeface="Times New Roman"/>
                </a:rPr>
                <a:t>Swasta  </a:t>
              </a:r>
              <a:r>
                <a:rPr sz="700" spc="26" dirty="0">
                  <a:latin typeface="Times New Roman"/>
                  <a:cs typeface="Times New Roman"/>
                </a:rPr>
                <a:t>Multilateral</a:t>
              </a:r>
              <a:r>
                <a:rPr sz="700" spc="-38" dirty="0">
                  <a:latin typeface="Times New Roman"/>
                  <a:cs typeface="Times New Roman"/>
                </a:rPr>
                <a:t> </a:t>
              </a:r>
              <a:r>
                <a:rPr sz="700" spc="34" dirty="0">
                  <a:latin typeface="Times New Roman"/>
                  <a:cs typeface="Times New Roman"/>
                </a:rPr>
                <a:t>Donor</a:t>
              </a:r>
              <a:endParaRPr sz="700" dirty="0">
                <a:latin typeface="Times New Roman"/>
                <a:cs typeface="Times New Roman"/>
              </a:endParaRPr>
            </a:p>
          </p:txBody>
        </p:sp>
        <p:sp>
          <p:nvSpPr>
            <p:cNvPr id="169" name="object 45"/>
            <p:cNvSpPr txBox="1"/>
            <p:nvPr/>
          </p:nvSpPr>
          <p:spPr>
            <a:xfrm>
              <a:off x="3169156" y="4703445"/>
              <a:ext cx="528193" cy="180391"/>
            </a:xfrm>
            <a:prstGeom prst="rect">
              <a:avLst/>
            </a:prstGeom>
          </p:spPr>
          <p:txBody>
            <a:bodyPr vert="horz" wrap="square" lIns="0" tIns="12065" rIns="0" bIns="0" rtlCol="0">
              <a:spAutoFit/>
            </a:bodyPr>
            <a:lstStyle/>
            <a:p>
              <a:pPr marL="9525">
                <a:spcBef>
                  <a:spcPts val="71"/>
                </a:spcBef>
              </a:pPr>
              <a:r>
                <a:rPr lang="en-US" sz="800" spc="45" dirty="0" smtClean="0">
                  <a:latin typeface="Times New Roman"/>
                  <a:cs typeface="Times New Roman"/>
                </a:rPr>
                <a:t>Fund</a:t>
              </a:r>
              <a:endParaRPr sz="800" dirty="0">
                <a:latin typeface="Times New Roman"/>
                <a:cs typeface="Times New Roman"/>
              </a:endParaRPr>
            </a:p>
          </p:txBody>
        </p:sp>
        <p:sp>
          <p:nvSpPr>
            <p:cNvPr id="170" name="object 46"/>
            <p:cNvSpPr/>
            <p:nvPr/>
          </p:nvSpPr>
          <p:spPr>
            <a:xfrm>
              <a:off x="2796539" y="4693920"/>
              <a:ext cx="337185" cy="196850"/>
            </a:xfrm>
            <a:custGeom>
              <a:avLst/>
              <a:gdLst/>
              <a:ahLst/>
              <a:cxnLst/>
              <a:rect l="l" t="t" r="r" b="b"/>
              <a:pathLst>
                <a:path w="337185" h="196850">
                  <a:moveTo>
                    <a:pt x="0" y="196595"/>
                  </a:moveTo>
                  <a:lnTo>
                    <a:pt x="336804" y="196595"/>
                  </a:lnTo>
                  <a:lnTo>
                    <a:pt x="336804" y="0"/>
                  </a:lnTo>
                  <a:lnTo>
                    <a:pt x="0" y="0"/>
                  </a:lnTo>
                  <a:lnTo>
                    <a:pt x="0" y="196595"/>
                  </a:lnTo>
                  <a:close/>
                </a:path>
              </a:pathLst>
            </a:custGeom>
            <a:solidFill>
              <a:srgbClr val="FFFFFF"/>
            </a:solidFill>
          </p:spPr>
          <p:txBody>
            <a:bodyPr wrap="square" lIns="0" tIns="0" rIns="0" bIns="0" rtlCol="0"/>
            <a:lstStyle/>
            <a:p>
              <a:endParaRPr/>
            </a:p>
          </p:txBody>
        </p:sp>
        <p:sp>
          <p:nvSpPr>
            <p:cNvPr id="171" name="object 47"/>
            <p:cNvSpPr/>
            <p:nvPr/>
          </p:nvSpPr>
          <p:spPr>
            <a:xfrm>
              <a:off x="2796539" y="4693920"/>
              <a:ext cx="337185" cy="196850"/>
            </a:xfrm>
            <a:custGeom>
              <a:avLst/>
              <a:gdLst/>
              <a:ahLst/>
              <a:cxnLst/>
              <a:rect l="l" t="t" r="r" b="b"/>
              <a:pathLst>
                <a:path w="337185" h="196850">
                  <a:moveTo>
                    <a:pt x="0" y="196595"/>
                  </a:moveTo>
                  <a:lnTo>
                    <a:pt x="336804" y="196595"/>
                  </a:lnTo>
                  <a:lnTo>
                    <a:pt x="336804" y="0"/>
                  </a:lnTo>
                  <a:lnTo>
                    <a:pt x="0" y="0"/>
                  </a:lnTo>
                  <a:lnTo>
                    <a:pt x="0" y="196595"/>
                  </a:lnTo>
                  <a:close/>
                </a:path>
              </a:pathLst>
            </a:custGeom>
            <a:ln w="9144">
              <a:solidFill>
                <a:srgbClr val="183873"/>
              </a:solidFill>
            </a:ln>
          </p:spPr>
          <p:txBody>
            <a:bodyPr wrap="square" lIns="0" tIns="0" rIns="0" bIns="0" rtlCol="0"/>
            <a:lstStyle/>
            <a:p>
              <a:endParaRPr/>
            </a:p>
          </p:txBody>
        </p:sp>
        <p:sp>
          <p:nvSpPr>
            <p:cNvPr id="172" name="object 48"/>
            <p:cNvSpPr txBox="1"/>
            <p:nvPr/>
          </p:nvSpPr>
          <p:spPr>
            <a:xfrm>
              <a:off x="2796539" y="4703826"/>
              <a:ext cx="337185" cy="162560"/>
            </a:xfrm>
            <a:prstGeom prst="rect">
              <a:avLst/>
            </a:prstGeom>
          </p:spPr>
          <p:txBody>
            <a:bodyPr vert="horz" wrap="square" lIns="0" tIns="12700" rIns="0" bIns="0" rtlCol="0">
              <a:spAutoFit/>
            </a:bodyPr>
            <a:lstStyle/>
            <a:p>
              <a:pPr marL="82391">
                <a:spcBef>
                  <a:spcPts val="75"/>
                </a:spcBef>
              </a:pPr>
              <a:r>
                <a:rPr sz="700" spc="23" dirty="0">
                  <a:latin typeface="Times New Roman"/>
                  <a:cs typeface="Times New Roman"/>
                </a:rPr>
                <a:t>1a</a:t>
              </a:r>
              <a:endParaRPr sz="700">
                <a:latin typeface="Times New Roman"/>
                <a:cs typeface="Times New Roman"/>
              </a:endParaRPr>
            </a:p>
          </p:txBody>
        </p:sp>
        <p:sp>
          <p:nvSpPr>
            <p:cNvPr id="173" name="object 49"/>
            <p:cNvSpPr txBox="1"/>
            <p:nvPr/>
          </p:nvSpPr>
          <p:spPr>
            <a:xfrm>
              <a:off x="3752215" y="2712210"/>
              <a:ext cx="640587" cy="180391"/>
            </a:xfrm>
            <a:prstGeom prst="rect">
              <a:avLst/>
            </a:prstGeom>
          </p:spPr>
          <p:txBody>
            <a:bodyPr vert="horz" wrap="square" lIns="0" tIns="12065" rIns="0" bIns="0" rtlCol="0">
              <a:spAutoFit/>
            </a:bodyPr>
            <a:lstStyle/>
            <a:p>
              <a:pPr marL="9525">
                <a:spcBef>
                  <a:spcPts val="71"/>
                </a:spcBef>
              </a:pPr>
              <a:r>
                <a:rPr lang="en-US" sz="800" spc="45" dirty="0" smtClean="0">
                  <a:latin typeface="Times New Roman"/>
                  <a:cs typeface="Times New Roman"/>
                </a:rPr>
                <a:t>Fund</a:t>
              </a:r>
              <a:endParaRPr sz="800" dirty="0">
                <a:latin typeface="Times New Roman"/>
                <a:cs typeface="Times New Roman"/>
              </a:endParaRPr>
            </a:p>
          </p:txBody>
        </p:sp>
        <p:sp>
          <p:nvSpPr>
            <p:cNvPr id="174" name="object 50"/>
            <p:cNvSpPr/>
            <p:nvPr/>
          </p:nvSpPr>
          <p:spPr>
            <a:xfrm>
              <a:off x="3675888" y="2494788"/>
              <a:ext cx="337185" cy="195580"/>
            </a:xfrm>
            <a:custGeom>
              <a:avLst/>
              <a:gdLst/>
              <a:ahLst/>
              <a:cxnLst/>
              <a:rect l="l" t="t" r="r" b="b"/>
              <a:pathLst>
                <a:path w="337185" h="195580">
                  <a:moveTo>
                    <a:pt x="0" y="195072"/>
                  </a:moveTo>
                  <a:lnTo>
                    <a:pt x="336803" y="195072"/>
                  </a:lnTo>
                  <a:lnTo>
                    <a:pt x="336803" y="0"/>
                  </a:lnTo>
                  <a:lnTo>
                    <a:pt x="0" y="0"/>
                  </a:lnTo>
                  <a:lnTo>
                    <a:pt x="0" y="195072"/>
                  </a:lnTo>
                  <a:close/>
                </a:path>
              </a:pathLst>
            </a:custGeom>
            <a:solidFill>
              <a:srgbClr val="FFFFFF"/>
            </a:solidFill>
          </p:spPr>
          <p:txBody>
            <a:bodyPr wrap="square" lIns="0" tIns="0" rIns="0" bIns="0" rtlCol="0"/>
            <a:lstStyle/>
            <a:p>
              <a:endParaRPr/>
            </a:p>
          </p:txBody>
        </p:sp>
        <p:sp>
          <p:nvSpPr>
            <p:cNvPr id="175" name="object 51"/>
            <p:cNvSpPr/>
            <p:nvPr/>
          </p:nvSpPr>
          <p:spPr>
            <a:xfrm>
              <a:off x="3675888" y="2494788"/>
              <a:ext cx="337185" cy="195580"/>
            </a:xfrm>
            <a:custGeom>
              <a:avLst/>
              <a:gdLst/>
              <a:ahLst/>
              <a:cxnLst/>
              <a:rect l="l" t="t" r="r" b="b"/>
              <a:pathLst>
                <a:path w="337185" h="195580">
                  <a:moveTo>
                    <a:pt x="0" y="195072"/>
                  </a:moveTo>
                  <a:lnTo>
                    <a:pt x="336803" y="195072"/>
                  </a:lnTo>
                  <a:lnTo>
                    <a:pt x="336803" y="0"/>
                  </a:lnTo>
                  <a:lnTo>
                    <a:pt x="0" y="0"/>
                  </a:lnTo>
                  <a:lnTo>
                    <a:pt x="0" y="195072"/>
                  </a:lnTo>
                  <a:close/>
                </a:path>
              </a:pathLst>
            </a:custGeom>
            <a:ln w="9144">
              <a:solidFill>
                <a:srgbClr val="183873"/>
              </a:solidFill>
            </a:ln>
          </p:spPr>
          <p:txBody>
            <a:bodyPr wrap="square" lIns="0" tIns="0" rIns="0" bIns="0" rtlCol="0"/>
            <a:lstStyle/>
            <a:p>
              <a:endParaRPr/>
            </a:p>
          </p:txBody>
        </p:sp>
        <p:sp>
          <p:nvSpPr>
            <p:cNvPr id="176" name="object 52"/>
            <p:cNvSpPr txBox="1"/>
            <p:nvPr/>
          </p:nvSpPr>
          <p:spPr>
            <a:xfrm>
              <a:off x="3675888" y="2504059"/>
              <a:ext cx="337185" cy="162560"/>
            </a:xfrm>
            <a:prstGeom prst="rect">
              <a:avLst/>
            </a:prstGeom>
          </p:spPr>
          <p:txBody>
            <a:bodyPr vert="horz" wrap="square" lIns="0" tIns="12700" rIns="0" bIns="0" rtlCol="0">
              <a:spAutoFit/>
            </a:bodyPr>
            <a:lstStyle/>
            <a:p>
              <a:pPr marL="80963">
                <a:spcBef>
                  <a:spcPts val="75"/>
                </a:spcBef>
              </a:pPr>
              <a:r>
                <a:rPr sz="700" spc="19" dirty="0">
                  <a:latin typeface="Times New Roman"/>
                  <a:cs typeface="Times New Roman"/>
                </a:rPr>
                <a:t>1b</a:t>
              </a:r>
              <a:endParaRPr sz="700">
                <a:latin typeface="Times New Roman"/>
                <a:cs typeface="Times New Roman"/>
              </a:endParaRPr>
            </a:p>
          </p:txBody>
        </p:sp>
        <p:sp>
          <p:nvSpPr>
            <p:cNvPr id="177" name="object 53"/>
            <p:cNvSpPr/>
            <p:nvPr/>
          </p:nvSpPr>
          <p:spPr>
            <a:xfrm>
              <a:off x="1127760" y="4748784"/>
              <a:ext cx="1127760" cy="349250"/>
            </a:xfrm>
            <a:custGeom>
              <a:avLst/>
              <a:gdLst/>
              <a:ahLst/>
              <a:cxnLst/>
              <a:rect l="l" t="t" r="r" b="b"/>
              <a:pathLst>
                <a:path w="1127760" h="349250">
                  <a:moveTo>
                    <a:pt x="1069594" y="0"/>
                  </a:moveTo>
                  <a:lnTo>
                    <a:pt x="58165" y="0"/>
                  </a:lnTo>
                  <a:lnTo>
                    <a:pt x="35527" y="4570"/>
                  </a:lnTo>
                  <a:lnTo>
                    <a:pt x="17038" y="17033"/>
                  </a:lnTo>
                  <a:lnTo>
                    <a:pt x="4571" y="35522"/>
                  </a:lnTo>
                  <a:lnTo>
                    <a:pt x="0" y="58166"/>
                  </a:lnTo>
                  <a:lnTo>
                    <a:pt x="0" y="290830"/>
                  </a:lnTo>
                  <a:lnTo>
                    <a:pt x="4571" y="313473"/>
                  </a:lnTo>
                  <a:lnTo>
                    <a:pt x="17038" y="331962"/>
                  </a:lnTo>
                  <a:lnTo>
                    <a:pt x="35527" y="344425"/>
                  </a:lnTo>
                  <a:lnTo>
                    <a:pt x="58165" y="348996"/>
                  </a:lnTo>
                  <a:lnTo>
                    <a:pt x="1069594" y="348996"/>
                  </a:lnTo>
                  <a:lnTo>
                    <a:pt x="1092237" y="344425"/>
                  </a:lnTo>
                  <a:lnTo>
                    <a:pt x="1110726" y="331962"/>
                  </a:lnTo>
                  <a:lnTo>
                    <a:pt x="1123189" y="313473"/>
                  </a:lnTo>
                  <a:lnTo>
                    <a:pt x="1127760" y="290830"/>
                  </a:lnTo>
                  <a:lnTo>
                    <a:pt x="1127760" y="58166"/>
                  </a:lnTo>
                  <a:lnTo>
                    <a:pt x="1123189" y="35522"/>
                  </a:lnTo>
                  <a:lnTo>
                    <a:pt x="1110726" y="17033"/>
                  </a:lnTo>
                  <a:lnTo>
                    <a:pt x="1092237" y="4570"/>
                  </a:lnTo>
                  <a:lnTo>
                    <a:pt x="1069594" y="0"/>
                  </a:lnTo>
                  <a:close/>
                </a:path>
              </a:pathLst>
            </a:custGeom>
            <a:solidFill>
              <a:srgbClr val="FFFFFF"/>
            </a:solidFill>
          </p:spPr>
          <p:txBody>
            <a:bodyPr wrap="square" lIns="0" tIns="0" rIns="0" bIns="0" rtlCol="0"/>
            <a:lstStyle/>
            <a:p>
              <a:endParaRPr/>
            </a:p>
          </p:txBody>
        </p:sp>
        <p:sp>
          <p:nvSpPr>
            <p:cNvPr id="178" name="object 54"/>
            <p:cNvSpPr/>
            <p:nvPr/>
          </p:nvSpPr>
          <p:spPr>
            <a:xfrm>
              <a:off x="1127760" y="4748784"/>
              <a:ext cx="1127760" cy="349250"/>
            </a:xfrm>
            <a:custGeom>
              <a:avLst/>
              <a:gdLst/>
              <a:ahLst/>
              <a:cxnLst/>
              <a:rect l="l" t="t" r="r" b="b"/>
              <a:pathLst>
                <a:path w="1127760" h="349250">
                  <a:moveTo>
                    <a:pt x="0" y="58166"/>
                  </a:moveTo>
                  <a:lnTo>
                    <a:pt x="4571" y="35522"/>
                  </a:lnTo>
                  <a:lnTo>
                    <a:pt x="17038" y="17033"/>
                  </a:lnTo>
                  <a:lnTo>
                    <a:pt x="35527" y="4570"/>
                  </a:lnTo>
                  <a:lnTo>
                    <a:pt x="58165" y="0"/>
                  </a:lnTo>
                  <a:lnTo>
                    <a:pt x="1069594" y="0"/>
                  </a:lnTo>
                  <a:lnTo>
                    <a:pt x="1092237" y="4570"/>
                  </a:lnTo>
                  <a:lnTo>
                    <a:pt x="1110726" y="17033"/>
                  </a:lnTo>
                  <a:lnTo>
                    <a:pt x="1123189" y="35522"/>
                  </a:lnTo>
                  <a:lnTo>
                    <a:pt x="1127760" y="58166"/>
                  </a:lnTo>
                  <a:lnTo>
                    <a:pt x="1127760" y="290830"/>
                  </a:lnTo>
                  <a:lnTo>
                    <a:pt x="1123189" y="313473"/>
                  </a:lnTo>
                  <a:lnTo>
                    <a:pt x="1110726" y="331962"/>
                  </a:lnTo>
                  <a:lnTo>
                    <a:pt x="1092237" y="344425"/>
                  </a:lnTo>
                  <a:lnTo>
                    <a:pt x="1069594" y="348996"/>
                  </a:lnTo>
                  <a:lnTo>
                    <a:pt x="58165" y="348996"/>
                  </a:lnTo>
                  <a:lnTo>
                    <a:pt x="35527" y="344425"/>
                  </a:lnTo>
                  <a:lnTo>
                    <a:pt x="17038" y="331962"/>
                  </a:lnTo>
                  <a:lnTo>
                    <a:pt x="4571" y="313473"/>
                  </a:lnTo>
                  <a:lnTo>
                    <a:pt x="0" y="290830"/>
                  </a:lnTo>
                  <a:lnTo>
                    <a:pt x="0" y="58166"/>
                  </a:lnTo>
                  <a:close/>
                </a:path>
              </a:pathLst>
            </a:custGeom>
            <a:ln w="12192">
              <a:solidFill>
                <a:srgbClr val="000000"/>
              </a:solidFill>
            </a:ln>
          </p:spPr>
          <p:txBody>
            <a:bodyPr wrap="square" lIns="0" tIns="0" rIns="0" bIns="0" rtlCol="0"/>
            <a:lstStyle/>
            <a:p>
              <a:endParaRPr/>
            </a:p>
          </p:txBody>
        </p:sp>
        <p:sp>
          <p:nvSpPr>
            <p:cNvPr id="179" name="object 55"/>
            <p:cNvSpPr txBox="1"/>
            <p:nvPr/>
          </p:nvSpPr>
          <p:spPr>
            <a:xfrm>
              <a:off x="1247952" y="4843399"/>
              <a:ext cx="886460" cy="140209"/>
            </a:xfrm>
            <a:prstGeom prst="rect">
              <a:avLst/>
            </a:prstGeom>
          </p:spPr>
          <p:txBody>
            <a:bodyPr vert="horz" wrap="square" lIns="0" tIns="12700" rIns="0" bIns="0" rtlCol="0">
              <a:spAutoFit/>
            </a:bodyPr>
            <a:lstStyle/>
            <a:p>
              <a:pPr marL="9525">
                <a:spcBef>
                  <a:spcPts val="75"/>
                </a:spcBef>
              </a:pPr>
              <a:r>
                <a:rPr lang="en-US" sz="600" spc="38" dirty="0" smtClean="0">
                  <a:latin typeface="Times New Roman"/>
                  <a:cs typeface="Times New Roman"/>
                </a:rPr>
                <a:t>Grant/ RBP Grant</a:t>
              </a:r>
              <a:endParaRPr sz="600" dirty="0">
                <a:latin typeface="Times New Roman"/>
                <a:cs typeface="Times New Roman"/>
              </a:endParaRPr>
            </a:p>
          </p:txBody>
        </p:sp>
        <p:sp>
          <p:nvSpPr>
            <p:cNvPr id="180" name="object 56"/>
            <p:cNvSpPr/>
            <p:nvPr/>
          </p:nvSpPr>
          <p:spPr>
            <a:xfrm>
              <a:off x="1161288" y="2025395"/>
              <a:ext cx="1047115" cy="349250"/>
            </a:xfrm>
            <a:custGeom>
              <a:avLst/>
              <a:gdLst/>
              <a:ahLst/>
              <a:cxnLst/>
              <a:rect l="l" t="t" r="r" b="b"/>
              <a:pathLst>
                <a:path w="1047114" h="349250">
                  <a:moveTo>
                    <a:pt x="988822" y="0"/>
                  </a:moveTo>
                  <a:lnTo>
                    <a:pt x="58165" y="0"/>
                  </a:lnTo>
                  <a:lnTo>
                    <a:pt x="35527" y="4570"/>
                  </a:lnTo>
                  <a:lnTo>
                    <a:pt x="17038" y="17033"/>
                  </a:lnTo>
                  <a:lnTo>
                    <a:pt x="4571" y="35522"/>
                  </a:lnTo>
                  <a:lnTo>
                    <a:pt x="0" y="58165"/>
                  </a:lnTo>
                  <a:lnTo>
                    <a:pt x="0" y="290829"/>
                  </a:lnTo>
                  <a:lnTo>
                    <a:pt x="4571" y="313473"/>
                  </a:lnTo>
                  <a:lnTo>
                    <a:pt x="17038" y="331962"/>
                  </a:lnTo>
                  <a:lnTo>
                    <a:pt x="35527" y="344425"/>
                  </a:lnTo>
                  <a:lnTo>
                    <a:pt x="58165" y="348995"/>
                  </a:lnTo>
                  <a:lnTo>
                    <a:pt x="988822" y="348995"/>
                  </a:lnTo>
                  <a:lnTo>
                    <a:pt x="1011465" y="344425"/>
                  </a:lnTo>
                  <a:lnTo>
                    <a:pt x="1029954" y="331962"/>
                  </a:lnTo>
                  <a:lnTo>
                    <a:pt x="1042417" y="313473"/>
                  </a:lnTo>
                  <a:lnTo>
                    <a:pt x="1046988" y="290829"/>
                  </a:lnTo>
                  <a:lnTo>
                    <a:pt x="1046988" y="58165"/>
                  </a:lnTo>
                  <a:lnTo>
                    <a:pt x="1042417" y="35522"/>
                  </a:lnTo>
                  <a:lnTo>
                    <a:pt x="1029954" y="17033"/>
                  </a:lnTo>
                  <a:lnTo>
                    <a:pt x="1011465" y="4570"/>
                  </a:lnTo>
                  <a:lnTo>
                    <a:pt x="988822" y="0"/>
                  </a:lnTo>
                  <a:close/>
                </a:path>
              </a:pathLst>
            </a:custGeom>
            <a:solidFill>
              <a:srgbClr val="FFFFFF"/>
            </a:solidFill>
          </p:spPr>
          <p:txBody>
            <a:bodyPr wrap="square" lIns="0" tIns="0" rIns="0" bIns="0" rtlCol="0"/>
            <a:lstStyle/>
            <a:p>
              <a:endParaRPr/>
            </a:p>
          </p:txBody>
        </p:sp>
        <p:sp>
          <p:nvSpPr>
            <p:cNvPr id="181" name="object 57"/>
            <p:cNvSpPr/>
            <p:nvPr/>
          </p:nvSpPr>
          <p:spPr>
            <a:xfrm>
              <a:off x="1161288" y="2025395"/>
              <a:ext cx="1047115" cy="349250"/>
            </a:xfrm>
            <a:custGeom>
              <a:avLst/>
              <a:gdLst/>
              <a:ahLst/>
              <a:cxnLst/>
              <a:rect l="l" t="t" r="r" b="b"/>
              <a:pathLst>
                <a:path w="1047114" h="349250">
                  <a:moveTo>
                    <a:pt x="0" y="58165"/>
                  </a:moveTo>
                  <a:lnTo>
                    <a:pt x="4571" y="35522"/>
                  </a:lnTo>
                  <a:lnTo>
                    <a:pt x="17038" y="17033"/>
                  </a:lnTo>
                  <a:lnTo>
                    <a:pt x="35527" y="4570"/>
                  </a:lnTo>
                  <a:lnTo>
                    <a:pt x="58165" y="0"/>
                  </a:lnTo>
                  <a:lnTo>
                    <a:pt x="988822" y="0"/>
                  </a:lnTo>
                  <a:lnTo>
                    <a:pt x="1011465" y="4570"/>
                  </a:lnTo>
                  <a:lnTo>
                    <a:pt x="1029954" y="17033"/>
                  </a:lnTo>
                  <a:lnTo>
                    <a:pt x="1042417" y="35522"/>
                  </a:lnTo>
                  <a:lnTo>
                    <a:pt x="1046988" y="58165"/>
                  </a:lnTo>
                  <a:lnTo>
                    <a:pt x="1046988" y="290829"/>
                  </a:lnTo>
                  <a:lnTo>
                    <a:pt x="1042417" y="313473"/>
                  </a:lnTo>
                  <a:lnTo>
                    <a:pt x="1029954" y="331962"/>
                  </a:lnTo>
                  <a:lnTo>
                    <a:pt x="1011465" y="344425"/>
                  </a:lnTo>
                  <a:lnTo>
                    <a:pt x="988822" y="348995"/>
                  </a:lnTo>
                  <a:lnTo>
                    <a:pt x="58165" y="348995"/>
                  </a:lnTo>
                  <a:lnTo>
                    <a:pt x="35527" y="344425"/>
                  </a:lnTo>
                  <a:lnTo>
                    <a:pt x="17038" y="331962"/>
                  </a:lnTo>
                  <a:lnTo>
                    <a:pt x="4571" y="313473"/>
                  </a:lnTo>
                  <a:lnTo>
                    <a:pt x="0" y="290829"/>
                  </a:lnTo>
                  <a:lnTo>
                    <a:pt x="0" y="58165"/>
                  </a:lnTo>
                  <a:close/>
                </a:path>
              </a:pathLst>
            </a:custGeom>
            <a:ln w="12192">
              <a:solidFill>
                <a:srgbClr val="000000"/>
              </a:solidFill>
            </a:ln>
          </p:spPr>
          <p:txBody>
            <a:bodyPr wrap="square" lIns="0" tIns="0" rIns="0" bIns="0" rtlCol="0"/>
            <a:lstStyle/>
            <a:p>
              <a:endParaRPr/>
            </a:p>
          </p:txBody>
        </p:sp>
        <p:sp>
          <p:nvSpPr>
            <p:cNvPr id="182" name="object 58"/>
            <p:cNvSpPr txBox="1"/>
            <p:nvPr/>
          </p:nvSpPr>
          <p:spPr>
            <a:xfrm>
              <a:off x="1376932" y="2119630"/>
              <a:ext cx="615949" cy="141064"/>
            </a:xfrm>
            <a:prstGeom prst="rect">
              <a:avLst/>
            </a:prstGeom>
          </p:spPr>
          <p:txBody>
            <a:bodyPr vert="horz" wrap="square" lIns="0" tIns="13335" rIns="0" bIns="0" rtlCol="0">
              <a:spAutoFit/>
            </a:bodyPr>
            <a:lstStyle/>
            <a:p>
              <a:pPr marL="9525">
                <a:spcBef>
                  <a:spcPts val="79"/>
                </a:spcBef>
              </a:pPr>
              <a:r>
                <a:rPr sz="600" spc="34" dirty="0">
                  <a:latin typeface="Times New Roman"/>
                  <a:cs typeface="Times New Roman"/>
                </a:rPr>
                <a:t>A</a:t>
              </a:r>
              <a:r>
                <a:rPr sz="600" spc="19" dirty="0">
                  <a:latin typeface="Times New Roman"/>
                  <a:cs typeface="Times New Roman"/>
                </a:rPr>
                <a:t>P</a:t>
              </a:r>
              <a:r>
                <a:rPr sz="600" spc="15" dirty="0">
                  <a:latin typeface="Times New Roman"/>
                  <a:cs typeface="Times New Roman"/>
                </a:rPr>
                <a:t>BN</a:t>
              </a:r>
              <a:r>
                <a:rPr sz="600" spc="19" dirty="0">
                  <a:latin typeface="Times New Roman"/>
                  <a:cs typeface="Times New Roman"/>
                </a:rPr>
                <a:t>/</a:t>
              </a:r>
              <a:r>
                <a:rPr sz="600" spc="23" dirty="0">
                  <a:latin typeface="Times New Roman"/>
                  <a:cs typeface="Times New Roman"/>
                </a:rPr>
                <a:t>P</a:t>
              </a:r>
              <a:r>
                <a:rPr sz="600" spc="68" dirty="0">
                  <a:latin typeface="Times New Roman"/>
                  <a:cs typeface="Times New Roman"/>
                </a:rPr>
                <a:t>N</a:t>
              </a:r>
              <a:r>
                <a:rPr sz="600" spc="-4" dirty="0">
                  <a:latin typeface="Times New Roman"/>
                  <a:cs typeface="Times New Roman"/>
                </a:rPr>
                <a:t>BP</a:t>
              </a:r>
              <a:endParaRPr sz="600" dirty="0">
                <a:latin typeface="Times New Roman"/>
                <a:cs typeface="Times New Roman"/>
              </a:endParaRPr>
            </a:p>
          </p:txBody>
        </p:sp>
        <p:sp>
          <p:nvSpPr>
            <p:cNvPr id="183" name="object 59"/>
            <p:cNvSpPr/>
            <p:nvPr/>
          </p:nvSpPr>
          <p:spPr>
            <a:xfrm>
              <a:off x="1161288" y="2667000"/>
              <a:ext cx="1047115" cy="349250"/>
            </a:xfrm>
            <a:custGeom>
              <a:avLst/>
              <a:gdLst/>
              <a:ahLst/>
              <a:cxnLst/>
              <a:rect l="l" t="t" r="r" b="b"/>
              <a:pathLst>
                <a:path w="1047114" h="349250">
                  <a:moveTo>
                    <a:pt x="988822" y="0"/>
                  </a:moveTo>
                  <a:lnTo>
                    <a:pt x="58165" y="0"/>
                  </a:lnTo>
                  <a:lnTo>
                    <a:pt x="35527" y="4570"/>
                  </a:lnTo>
                  <a:lnTo>
                    <a:pt x="17038" y="17033"/>
                  </a:lnTo>
                  <a:lnTo>
                    <a:pt x="4571" y="35522"/>
                  </a:lnTo>
                  <a:lnTo>
                    <a:pt x="0" y="58165"/>
                  </a:lnTo>
                  <a:lnTo>
                    <a:pt x="0" y="290829"/>
                  </a:lnTo>
                  <a:lnTo>
                    <a:pt x="4571" y="313473"/>
                  </a:lnTo>
                  <a:lnTo>
                    <a:pt x="17038" y="331962"/>
                  </a:lnTo>
                  <a:lnTo>
                    <a:pt x="35527" y="344425"/>
                  </a:lnTo>
                  <a:lnTo>
                    <a:pt x="58165" y="348996"/>
                  </a:lnTo>
                  <a:lnTo>
                    <a:pt x="988822" y="348996"/>
                  </a:lnTo>
                  <a:lnTo>
                    <a:pt x="1011465" y="344425"/>
                  </a:lnTo>
                  <a:lnTo>
                    <a:pt x="1029954" y="331962"/>
                  </a:lnTo>
                  <a:lnTo>
                    <a:pt x="1042417" y="313473"/>
                  </a:lnTo>
                  <a:lnTo>
                    <a:pt x="1046988" y="290829"/>
                  </a:lnTo>
                  <a:lnTo>
                    <a:pt x="1046988" y="58165"/>
                  </a:lnTo>
                  <a:lnTo>
                    <a:pt x="1042417" y="35522"/>
                  </a:lnTo>
                  <a:lnTo>
                    <a:pt x="1029954" y="17033"/>
                  </a:lnTo>
                  <a:lnTo>
                    <a:pt x="1011465" y="4570"/>
                  </a:lnTo>
                  <a:lnTo>
                    <a:pt x="988822" y="0"/>
                  </a:lnTo>
                  <a:close/>
                </a:path>
              </a:pathLst>
            </a:custGeom>
            <a:solidFill>
              <a:srgbClr val="FFFFFF"/>
            </a:solidFill>
          </p:spPr>
          <p:txBody>
            <a:bodyPr wrap="square" lIns="0" tIns="0" rIns="0" bIns="0" rtlCol="0"/>
            <a:lstStyle/>
            <a:p>
              <a:endParaRPr/>
            </a:p>
          </p:txBody>
        </p:sp>
        <p:sp>
          <p:nvSpPr>
            <p:cNvPr id="184" name="object 60"/>
            <p:cNvSpPr/>
            <p:nvPr/>
          </p:nvSpPr>
          <p:spPr>
            <a:xfrm>
              <a:off x="1161288" y="2667000"/>
              <a:ext cx="1047115" cy="349250"/>
            </a:xfrm>
            <a:custGeom>
              <a:avLst/>
              <a:gdLst/>
              <a:ahLst/>
              <a:cxnLst/>
              <a:rect l="l" t="t" r="r" b="b"/>
              <a:pathLst>
                <a:path w="1047114" h="349250">
                  <a:moveTo>
                    <a:pt x="0" y="58165"/>
                  </a:moveTo>
                  <a:lnTo>
                    <a:pt x="4571" y="35522"/>
                  </a:lnTo>
                  <a:lnTo>
                    <a:pt x="17038" y="17033"/>
                  </a:lnTo>
                  <a:lnTo>
                    <a:pt x="35527" y="4570"/>
                  </a:lnTo>
                  <a:lnTo>
                    <a:pt x="58165" y="0"/>
                  </a:lnTo>
                  <a:lnTo>
                    <a:pt x="988822" y="0"/>
                  </a:lnTo>
                  <a:lnTo>
                    <a:pt x="1011465" y="4570"/>
                  </a:lnTo>
                  <a:lnTo>
                    <a:pt x="1029954" y="17033"/>
                  </a:lnTo>
                  <a:lnTo>
                    <a:pt x="1042417" y="35522"/>
                  </a:lnTo>
                  <a:lnTo>
                    <a:pt x="1046988" y="58165"/>
                  </a:lnTo>
                  <a:lnTo>
                    <a:pt x="1046988" y="290829"/>
                  </a:lnTo>
                  <a:lnTo>
                    <a:pt x="1042417" y="313473"/>
                  </a:lnTo>
                  <a:lnTo>
                    <a:pt x="1029954" y="331962"/>
                  </a:lnTo>
                  <a:lnTo>
                    <a:pt x="1011465" y="344425"/>
                  </a:lnTo>
                  <a:lnTo>
                    <a:pt x="988822" y="348996"/>
                  </a:lnTo>
                  <a:lnTo>
                    <a:pt x="58165" y="348996"/>
                  </a:lnTo>
                  <a:lnTo>
                    <a:pt x="35527" y="344425"/>
                  </a:lnTo>
                  <a:lnTo>
                    <a:pt x="17038" y="331962"/>
                  </a:lnTo>
                  <a:lnTo>
                    <a:pt x="4571" y="313473"/>
                  </a:lnTo>
                  <a:lnTo>
                    <a:pt x="0" y="290829"/>
                  </a:lnTo>
                  <a:lnTo>
                    <a:pt x="0" y="58165"/>
                  </a:lnTo>
                  <a:close/>
                </a:path>
              </a:pathLst>
            </a:custGeom>
            <a:ln w="12191">
              <a:solidFill>
                <a:srgbClr val="000000"/>
              </a:solidFill>
            </a:ln>
          </p:spPr>
          <p:txBody>
            <a:bodyPr wrap="square" lIns="0" tIns="0" rIns="0" bIns="0" rtlCol="0"/>
            <a:lstStyle/>
            <a:p>
              <a:endParaRPr/>
            </a:p>
          </p:txBody>
        </p:sp>
        <p:sp>
          <p:nvSpPr>
            <p:cNvPr id="185" name="object 61"/>
            <p:cNvSpPr txBox="1"/>
            <p:nvPr/>
          </p:nvSpPr>
          <p:spPr>
            <a:xfrm>
              <a:off x="1265682" y="2699385"/>
              <a:ext cx="838835" cy="264175"/>
            </a:xfrm>
            <a:prstGeom prst="rect">
              <a:avLst/>
            </a:prstGeom>
          </p:spPr>
          <p:txBody>
            <a:bodyPr vert="horz" wrap="square" lIns="0" tIns="13335" rIns="0" bIns="0" rtlCol="0">
              <a:spAutoFit/>
            </a:bodyPr>
            <a:lstStyle/>
            <a:p>
              <a:pPr marL="222885" marR="3810" indent="-213836">
                <a:spcBef>
                  <a:spcPts val="79"/>
                </a:spcBef>
              </a:pPr>
              <a:r>
                <a:rPr lang="en-US" sz="600" spc="26" dirty="0" smtClean="0">
                  <a:latin typeface="Times New Roman"/>
                  <a:cs typeface="Times New Roman"/>
                </a:rPr>
                <a:t>Investment Return</a:t>
              </a:r>
              <a:endParaRPr sz="600" dirty="0">
                <a:latin typeface="Times New Roman"/>
                <a:cs typeface="Times New Roman"/>
              </a:endParaRPr>
            </a:p>
          </p:txBody>
        </p:sp>
        <p:sp>
          <p:nvSpPr>
            <p:cNvPr id="186" name="object 62"/>
            <p:cNvSpPr/>
            <p:nvPr/>
          </p:nvSpPr>
          <p:spPr>
            <a:xfrm>
              <a:off x="1165860" y="4114800"/>
              <a:ext cx="1045844" cy="349250"/>
            </a:xfrm>
            <a:custGeom>
              <a:avLst/>
              <a:gdLst/>
              <a:ahLst/>
              <a:cxnLst/>
              <a:rect l="l" t="t" r="r" b="b"/>
              <a:pathLst>
                <a:path w="1045844" h="349250">
                  <a:moveTo>
                    <a:pt x="987297" y="0"/>
                  </a:moveTo>
                  <a:lnTo>
                    <a:pt x="58165" y="0"/>
                  </a:lnTo>
                  <a:lnTo>
                    <a:pt x="35527" y="4570"/>
                  </a:lnTo>
                  <a:lnTo>
                    <a:pt x="17038" y="17033"/>
                  </a:lnTo>
                  <a:lnTo>
                    <a:pt x="4571" y="35522"/>
                  </a:lnTo>
                  <a:lnTo>
                    <a:pt x="0" y="58166"/>
                  </a:lnTo>
                  <a:lnTo>
                    <a:pt x="0" y="290830"/>
                  </a:lnTo>
                  <a:lnTo>
                    <a:pt x="4571" y="313473"/>
                  </a:lnTo>
                  <a:lnTo>
                    <a:pt x="17038" y="331962"/>
                  </a:lnTo>
                  <a:lnTo>
                    <a:pt x="35527" y="344425"/>
                  </a:lnTo>
                  <a:lnTo>
                    <a:pt x="58165" y="348995"/>
                  </a:lnTo>
                  <a:lnTo>
                    <a:pt x="987297" y="348995"/>
                  </a:lnTo>
                  <a:lnTo>
                    <a:pt x="1009941" y="344425"/>
                  </a:lnTo>
                  <a:lnTo>
                    <a:pt x="1028430" y="331962"/>
                  </a:lnTo>
                  <a:lnTo>
                    <a:pt x="1040893" y="313473"/>
                  </a:lnTo>
                  <a:lnTo>
                    <a:pt x="1045464" y="290830"/>
                  </a:lnTo>
                  <a:lnTo>
                    <a:pt x="1045464" y="58166"/>
                  </a:lnTo>
                  <a:lnTo>
                    <a:pt x="1040893" y="35522"/>
                  </a:lnTo>
                  <a:lnTo>
                    <a:pt x="1028430" y="17033"/>
                  </a:lnTo>
                  <a:lnTo>
                    <a:pt x="1009941" y="4570"/>
                  </a:lnTo>
                  <a:lnTo>
                    <a:pt x="987297" y="0"/>
                  </a:lnTo>
                  <a:close/>
                </a:path>
              </a:pathLst>
            </a:custGeom>
            <a:solidFill>
              <a:srgbClr val="FFFFFF"/>
            </a:solidFill>
          </p:spPr>
          <p:txBody>
            <a:bodyPr wrap="square" lIns="0" tIns="0" rIns="0" bIns="0" rtlCol="0"/>
            <a:lstStyle/>
            <a:p>
              <a:endParaRPr/>
            </a:p>
          </p:txBody>
        </p:sp>
        <p:sp>
          <p:nvSpPr>
            <p:cNvPr id="187" name="object 63"/>
            <p:cNvSpPr/>
            <p:nvPr/>
          </p:nvSpPr>
          <p:spPr>
            <a:xfrm>
              <a:off x="1165860" y="4114800"/>
              <a:ext cx="1045844" cy="349250"/>
            </a:xfrm>
            <a:custGeom>
              <a:avLst/>
              <a:gdLst/>
              <a:ahLst/>
              <a:cxnLst/>
              <a:rect l="l" t="t" r="r" b="b"/>
              <a:pathLst>
                <a:path w="1045844" h="349250">
                  <a:moveTo>
                    <a:pt x="0" y="58166"/>
                  </a:moveTo>
                  <a:lnTo>
                    <a:pt x="4571" y="35522"/>
                  </a:lnTo>
                  <a:lnTo>
                    <a:pt x="17038" y="17033"/>
                  </a:lnTo>
                  <a:lnTo>
                    <a:pt x="35527" y="4570"/>
                  </a:lnTo>
                  <a:lnTo>
                    <a:pt x="58165" y="0"/>
                  </a:lnTo>
                  <a:lnTo>
                    <a:pt x="987297" y="0"/>
                  </a:lnTo>
                  <a:lnTo>
                    <a:pt x="1009941" y="4570"/>
                  </a:lnTo>
                  <a:lnTo>
                    <a:pt x="1028430" y="17033"/>
                  </a:lnTo>
                  <a:lnTo>
                    <a:pt x="1040893" y="35522"/>
                  </a:lnTo>
                  <a:lnTo>
                    <a:pt x="1045464" y="58166"/>
                  </a:lnTo>
                  <a:lnTo>
                    <a:pt x="1045464" y="290830"/>
                  </a:lnTo>
                  <a:lnTo>
                    <a:pt x="1040893" y="313473"/>
                  </a:lnTo>
                  <a:lnTo>
                    <a:pt x="1028430" y="331962"/>
                  </a:lnTo>
                  <a:lnTo>
                    <a:pt x="1009941" y="344425"/>
                  </a:lnTo>
                  <a:lnTo>
                    <a:pt x="987297" y="348995"/>
                  </a:lnTo>
                  <a:lnTo>
                    <a:pt x="58165" y="348995"/>
                  </a:lnTo>
                  <a:lnTo>
                    <a:pt x="35527" y="344425"/>
                  </a:lnTo>
                  <a:lnTo>
                    <a:pt x="17038" y="331962"/>
                  </a:lnTo>
                  <a:lnTo>
                    <a:pt x="4571" y="313473"/>
                  </a:lnTo>
                  <a:lnTo>
                    <a:pt x="0" y="290830"/>
                  </a:lnTo>
                  <a:lnTo>
                    <a:pt x="0" y="58166"/>
                  </a:lnTo>
                  <a:close/>
                </a:path>
              </a:pathLst>
            </a:custGeom>
            <a:ln w="12192">
              <a:solidFill>
                <a:srgbClr val="000000"/>
              </a:solidFill>
            </a:ln>
          </p:spPr>
          <p:txBody>
            <a:bodyPr wrap="square" lIns="0" tIns="0" rIns="0" bIns="0" rtlCol="0"/>
            <a:lstStyle/>
            <a:p>
              <a:endParaRPr/>
            </a:p>
          </p:txBody>
        </p:sp>
        <p:sp>
          <p:nvSpPr>
            <p:cNvPr id="188" name="object 64"/>
            <p:cNvSpPr txBox="1"/>
            <p:nvPr/>
          </p:nvSpPr>
          <p:spPr>
            <a:xfrm>
              <a:off x="1323340" y="4224527"/>
              <a:ext cx="736600" cy="140209"/>
            </a:xfrm>
            <a:prstGeom prst="rect">
              <a:avLst/>
            </a:prstGeom>
          </p:spPr>
          <p:txBody>
            <a:bodyPr vert="horz" wrap="square" lIns="0" tIns="12700" rIns="0" bIns="0" rtlCol="0">
              <a:spAutoFit/>
            </a:bodyPr>
            <a:lstStyle/>
            <a:p>
              <a:pPr marL="150019" marR="3810" indent="-140970">
                <a:spcBef>
                  <a:spcPts val="75"/>
                </a:spcBef>
              </a:pPr>
              <a:r>
                <a:rPr lang="en-US" sz="600" spc="26" dirty="0" smtClean="0">
                  <a:latin typeface="Times New Roman"/>
                  <a:cs typeface="Times New Roman"/>
                </a:rPr>
                <a:t>Carbon Sales</a:t>
              </a:r>
              <a:endParaRPr sz="600" dirty="0">
                <a:latin typeface="Times New Roman"/>
                <a:cs typeface="Times New Roman"/>
              </a:endParaRPr>
            </a:p>
          </p:txBody>
        </p:sp>
        <p:sp>
          <p:nvSpPr>
            <p:cNvPr id="189" name="object 65"/>
            <p:cNvSpPr/>
            <p:nvPr/>
          </p:nvSpPr>
          <p:spPr>
            <a:xfrm>
              <a:off x="1190244" y="3307079"/>
              <a:ext cx="1045844" cy="512445"/>
            </a:xfrm>
            <a:custGeom>
              <a:avLst/>
              <a:gdLst/>
              <a:ahLst/>
              <a:cxnLst/>
              <a:rect l="l" t="t" r="r" b="b"/>
              <a:pathLst>
                <a:path w="1045844" h="512445">
                  <a:moveTo>
                    <a:pt x="960119" y="0"/>
                  </a:moveTo>
                  <a:lnTo>
                    <a:pt x="85343" y="0"/>
                  </a:lnTo>
                  <a:lnTo>
                    <a:pt x="52126" y="6709"/>
                  </a:lnTo>
                  <a:lnTo>
                    <a:pt x="24998" y="25003"/>
                  </a:lnTo>
                  <a:lnTo>
                    <a:pt x="6707" y="52131"/>
                  </a:lnTo>
                  <a:lnTo>
                    <a:pt x="0" y="85344"/>
                  </a:lnTo>
                  <a:lnTo>
                    <a:pt x="0" y="426720"/>
                  </a:lnTo>
                  <a:lnTo>
                    <a:pt x="6707" y="459932"/>
                  </a:lnTo>
                  <a:lnTo>
                    <a:pt x="24998" y="487060"/>
                  </a:lnTo>
                  <a:lnTo>
                    <a:pt x="52126" y="505354"/>
                  </a:lnTo>
                  <a:lnTo>
                    <a:pt x="85343" y="512064"/>
                  </a:lnTo>
                  <a:lnTo>
                    <a:pt x="960119" y="512064"/>
                  </a:lnTo>
                  <a:lnTo>
                    <a:pt x="993332" y="505354"/>
                  </a:lnTo>
                  <a:lnTo>
                    <a:pt x="1020460" y="487060"/>
                  </a:lnTo>
                  <a:lnTo>
                    <a:pt x="1038754" y="459932"/>
                  </a:lnTo>
                  <a:lnTo>
                    <a:pt x="1045463" y="426720"/>
                  </a:lnTo>
                  <a:lnTo>
                    <a:pt x="1045463" y="85344"/>
                  </a:lnTo>
                  <a:lnTo>
                    <a:pt x="1038754" y="52131"/>
                  </a:lnTo>
                  <a:lnTo>
                    <a:pt x="1020460" y="25003"/>
                  </a:lnTo>
                  <a:lnTo>
                    <a:pt x="993332" y="6709"/>
                  </a:lnTo>
                  <a:lnTo>
                    <a:pt x="960119" y="0"/>
                  </a:lnTo>
                  <a:close/>
                </a:path>
              </a:pathLst>
            </a:custGeom>
            <a:solidFill>
              <a:srgbClr val="FFFFFF"/>
            </a:solidFill>
          </p:spPr>
          <p:txBody>
            <a:bodyPr wrap="square" lIns="0" tIns="0" rIns="0" bIns="0" rtlCol="0"/>
            <a:lstStyle/>
            <a:p>
              <a:endParaRPr/>
            </a:p>
          </p:txBody>
        </p:sp>
        <p:sp>
          <p:nvSpPr>
            <p:cNvPr id="190" name="object 66"/>
            <p:cNvSpPr/>
            <p:nvPr/>
          </p:nvSpPr>
          <p:spPr>
            <a:xfrm>
              <a:off x="1190244" y="3307079"/>
              <a:ext cx="1045844" cy="512445"/>
            </a:xfrm>
            <a:custGeom>
              <a:avLst/>
              <a:gdLst/>
              <a:ahLst/>
              <a:cxnLst/>
              <a:rect l="l" t="t" r="r" b="b"/>
              <a:pathLst>
                <a:path w="1045844" h="512445">
                  <a:moveTo>
                    <a:pt x="0" y="85344"/>
                  </a:moveTo>
                  <a:lnTo>
                    <a:pt x="6707" y="52131"/>
                  </a:lnTo>
                  <a:lnTo>
                    <a:pt x="24998" y="25003"/>
                  </a:lnTo>
                  <a:lnTo>
                    <a:pt x="52126" y="6709"/>
                  </a:lnTo>
                  <a:lnTo>
                    <a:pt x="85343" y="0"/>
                  </a:lnTo>
                  <a:lnTo>
                    <a:pt x="960119" y="0"/>
                  </a:lnTo>
                  <a:lnTo>
                    <a:pt x="993332" y="6709"/>
                  </a:lnTo>
                  <a:lnTo>
                    <a:pt x="1020460" y="25003"/>
                  </a:lnTo>
                  <a:lnTo>
                    <a:pt x="1038754" y="52131"/>
                  </a:lnTo>
                  <a:lnTo>
                    <a:pt x="1045463" y="85344"/>
                  </a:lnTo>
                  <a:lnTo>
                    <a:pt x="1045463" y="426720"/>
                  </a:lnTo>
                  <a:lnTo>
                    <a:pt x="1038754" y="459932"/>
                  </a:lnTo>
                  <a:lnTo>
                    <a:pt x="1020460" y="487060"/>
                  </a:lnTo>
                  <a:lnTo>
                    <a:pt x="993332" y="505354"/>
                  </a:lnTo>
                  <a:lnTo>
                    <a:pt x="960119" y="512064"/>
                  </a:lnTo>
                  <a:lnTo>
                    <a:pt x="85343" y="512064"/>
                  </a:lnTo>
                  <a:lnTo>
                    <a:pt x="52126" y="505354"/>
                  </a:lnTo>
                  <a:lnTo>
                    <a:pt x="24998" y="487060"/>
                  </a:lnTo>
                  <a:lnTo>
                    <a:pt x="6707" y="459932"/>
                  </a:lnTo>
                  <a:lnTo>
                    <a:pt x="0" y="426720"/>
                  </a:lnTo>
                  <a:lnTo>
                    <a:pt x="0" y="85344"/>
                  </a:lnTo>
                  <a:close/>
                </a:path>
              </a:pathLst>
            </a:custGeom>
            <a:ln w="12192">
              <a:solidFill>
                <a:srgbClr val="000000"/>
              </a:solidFill>
            </a:ln>
          </p:spPr>
          <p:txBody>
            <a:bodyPr wrap="square" lIns="0" tIns="0" rIns="0" bIns="0" rtlCol="0"/>
            <a:lstStyle/>
            <a:p>
              <a:endParaRPr/>
            </a:p>
          </p:txBody>
        </p:sp>
        <p:sp>
          <p:nvSpPr>
            <p:cNvPr id="191" name="object 67"/>
            <p:cNvSpPr txBox="1"/>
            <p:nvPr/>
          </p:nvSpPr>
          <p:spPr>
            <a:xfrm>
              <a:off x="1376299" y="3299586"/>
              <a:ext cx="671195" cy="510396"/>
            </a:xfrm>
            <a:prstGeom prst="rect">
              <a:avLst/>
            </a:prstGeom>
          </p:spPr>
          <p:txBody>
            <a:bodyPr vert="horz" wrap="square" lIns="0" tIns="13335" rIns="0" bIns="0" rtlCol="0">
              <a:spAutoFit/>
            </a:bodyPr>
            <a:lstStyle/>
            <a:p>
              <a:pPr marL="9049" marR="3810" indent="1429" algn="ctr">
                <a:spcBef>
                  <a:spcPts val="79"/>
                </a:spcBef>
              </a:pPr>
              <a:r>
                <a:rPr lang="en-US" sz="600" spc="34" dirty="0" smtClean="0">
                  <a:latin typeface="Times New Roman"/>
                  <a:cs typeface="Times New Roman"/>
                </a:rPr>
                <a:t>Others Income</a:t>
              </a:r>
              <a:r>
                <a:rPr sz="600" spc="23" dirty="0" smtClean="0">
                  <a:latin typeface="Times New Roman"/>
                  <a:cs typeface="Times New Roman"/>
                </a:rPr>
                <a:t>:  </a:t>
              </a:r>
              <a:r>
                <a:rPr lang="en-US" sz="600" spc="34" dirty="0" smtClean="0">
                  <a:latin typeface="Times New Roman"/>
                  <a:cs typeface="Times New Roman"/>
                </a:rPr>
                <a:t>interest penalties</a:t>
              </a:r>
              <a:r>
                <a:rPr sz="600" spc="23" dirty="0" smtClean="0">
                  <a:latin typeface="Times New Roman"/>
                  <a:cs typeface="Times New Roman"/>
                </a:rPr>
                <a:t>.</a:t>
              </a:r>
              <a:endParaRPr sz="600" dirty="0">
                <a:latin typeface="Times New Roman"/>
                <a:cs typeface="Times New Roman"/>
              </a:endParaRPr>
            </a:p>
          </p:txBody>
        </p:sp>
        <p:sp>
          <p:nvSpPr>
            <p:cNvPr id="192" name="object 68"/>
            <p:cNvSpPr/>
            <p:nvPr/>
          </p:nvSpPr>
          <p:spPr>
            <a:xfrm>
              <a:off x="2209038" y="2841498"/>
              <a:ext cx="257175" cy="721995"/>
            </a:xfrm>
            <a:custGeom>
              <a:avLst/>
              <a:gdLst/>
              <a:ahLst/>
              <a:cxnLst/>
              <a:rect l="l" t="t" r="r" b="b"/>
              <a:pathLst>
                <a:path w="257175" h="721995">
                  <a:moveTo>
                    <a:pt x="0" y="0"/>
                  </a:moveTo>
                  <a:lnTo>
                    <a:pt x="256794" y="0"/>
                  </a:lnTo>
                  <a:lnTo>
                    <a:pt x="256794" y="721740"/>
                  </a:lnTo>
                  <a:lnTo>
                    <a:pt x="28193" y="721740"/>
                  </a:lnTo>
                </a:path>
              </a:pathLst>
            </a:custGeom>
            <a:ln w="19812">
              <a:solidFill>
                <a:srgbClr val="183873"/>
              </a:solidFill>
            </a:ln>
          </p:spPr>
          <p:txBody>
            <a:bodyPr wrap="square" lIns="0" tIns="0" rIns="0" bIns="0" rtlCol="0"/>
            <a:lstStyle/>
            <a:p>
              <a:endParaRPr/>
            </a:p>
          </p:txBody>
        </p:sp>
        <p:sp>
          <p:nvSpPr>
            <p:cNvPr id="193" name="object 69"/>
            <p:cNvSpPr/>
            <p:nvPr/>
          </p:nvSpPr>
          <p:spPr>
            <a:xfrm>
              <a:off x="2466594" y="3053207"/>
              <a:ext cx="770890" cy="76200"/>
            </a:xfrm>
            <a:custGeom>
              <a:avLst/>
              <a:gdLst/>
              <a:ahLst/>
              <a:cxnLst/>
              <a:rect l="l" t="t" r="r" b="b"/>
              <a:pathLst>
                <a:path w="770889" h="76200">
                  <a:moveTo>
                    <a:pt x="694402" y="48105"/>
                  </a:moveTo>
                  <a:lnTo>
                    <a:pt x="694308" y="76200"/>
                  </a:lnTo>
                  <a:lnTo>
                    <a:pt x="750913" y="48132"/>
                  </a:lnTo>
                  <a:lnTo>
                    <a:pt x="707136" y="48132"/>
                  </a:lnTo>
                  <a:lnTo>
                    <a:pt x="694402" y="48105"/>
                  </a:lnTo>
                  <a:close/>
                </a:path>
                <a:path w="770889" h="76200">
                  <a:moveTo>
                    <a:pt x="694468" y="28293"/>
                  </a:moveTo>
                  <a:lnTo>
                    <a:pt x="694402" y="48105"/>
                  </a:lnTo>
                  <a:lnTo>
                    <a:pt x="707136" y="48132"/>
                  </a:lnTo>
                  <a:lnTo>
                    <a:pt x="707136" y="28320"/>
                  </a:lnTo>
                  <a:lnTo>
                    <a:pt x="694468" y="28293"/>
                  </a:lnTo>
                  <a:close/>
                </a:path>
                <a:path w="770889" h="76200">
                  <a:moveTo>
                    <a:pt x="694563" y="0"/>
                  </a:moveTo>
                  <a:lnTo>
                    <a:pt x="694468" y="28293"/>
                  </a:lnTo>
                  <a:lnTo>
                    <a:pt x="707136" y="28320"/>
                  </a:lnTo>
                  <a:lnTo>
                    <a:pt x="707136" y="48132"/>
                  </a:lnTo>
                  <a:lnTo>
                    <a:pt x="750913" y="48132"/>
                  </a:lnTo>
                  <a:lnTo>
                    <a:pt x="770636" y="38353"/>
                  </a:lnTo>
                  <a:lnTo>
                    <a:pt x="694563" y="0"/>
                  </a:lnTo>
                  <a:close/>
                </a:path>
                <a:path w="770889" h="76200">
                  <a:moveTo>
                    <a:pt x="0" y="26796"/>
                  </a:moveTo>
                  <a:lnTo>
                    <a:pt x="0" y="46608"/>
                  </a:lnTo>
                  <a:lnTo>
                    <a:pt x="694402" y="48105"/>
                  </a:lnTo>
                  <a:lnTo>
                    <a:pt x="694468" y="28293"/>
                  </a:lnTo>
                  <a:lnTo>
                    <a:pt x="0" y="26796"/>
                  </a:lnTo>
                  <a:close/>
                </a:path>
              </a:pathLst>
            </a:custGeom>
            <a:solidFill>
              <a:srgbClr val="183873"/>
            </a:solidFill>
          </p:spPr>
          <p:txBody>
            <a:bodyPr wrap="square" lIns="0" tIns="0" rIns="0" bIns="0" rtlCol="0"/>
            <a:lstStyle/>
            <a:p>
              <a:endParaRPr/>
            </a:p>
          </p:txBody>
        </p:sp>
        <p:sp>
          <p:nvSpPr>
            <p:cNvPr id="194" name="object 70"/>
            <p:cNvSpPr/>
            <p:nvPr/>
          </p:nvSpPr>
          <p:spPr>
            <a:xfrm>
              <a:off x="2209038" y="2841498"/>
              <a:ext cx="261620" cy="1448435"/>
            </a:xfrm>
            <a:custGeom>
              <a:avLst/>
              <a:gdLst/>
              <a:ahLst/>
              <a:cxnLst/>
              <a:rect l="l" t="t" r="r" b="b"/>
              <a:pathLst>
                <a:path w="261619" h="1448435">
                  <a:moveTo>
                    <a:pt x="0" y="0"/>
                  </a:moveTo>
                  <a:lnTo>
                    <a:pt x="261619" y="0"/>
                  </a:lnTo>
                  <a:lnTo>
                    <a:pt x="261619" y="1448053"/>
                  </a:lnTo>
                  <a:lnTo>
                    <a:pt x="3429" y="1448053"/>
                  </a:lnTo>
                </a:path>
              </a:pathLst>
            </a:custGeom>
            <a:ln w="19811">
              <a:solidFill>
                <a:srgbClr val="183873"/>
              </a:solidFill>
            </a:ln>
          </p:spPr>
          <p:txBody>
            <a:bodyPr wrap="square" lIns="0" tIns="0" rIns="0" bIns="0" rtlCol="0"/>
            <a:lstStyle/>
            <a:p>
              <a:endParaRPr/>
            </a:p>
          </p:txBody>
        </p:sp>
        <p:sp>
          <p:nvSpPr>
            <p:cNvPr id="195" name="object 71"/>
            <p:cNvSpPr/>
            <p:nvPr/>
          </p:nvSpPr>
          <p:spPr>
            <a:xfrm>
              <a:off x="2209038" y="2161794"/>
              <a:ext cx="1224280" cy="76200"/>
            </a:xfrm>
            <a:custGeom>
              <a:avLst/>
              <a:gdLst/>
              <a:ahLst/>
              <a:cxnLst/>
              <a:rect l="l" t="t" r="r" b="b"/>
              <a:pathLst>
                <a:path w="1224279" h="76200">
                  <a:moveTo>
                    <a:pt x="1204086" y="28193"/>
                  </a:moveTo>
                  <a:lnTo>
                    <a:pt x="1160399" y="28193"/>
                  </a:lnTo>
                  <a:lnTo>
                    <a:pt x="1160399" y="48005"/>
                  </a:lnTo>
                  <a:lnTo>
                    <a:pt x="1147699" y="48011"/>
                  </a:lnTo>
                  <a:lnTo>
                    <a:pt x="1147699" y="76200"/>
                  </a:lnTo>
                  <a:lnTo>
                    <a:pt x="1223899" y="38100"/>
                  </a:lnTo>
                  <a:lnTo>
                    <a:pt x="1204086" y="28193"/>
                  </a:lnTo>
                  <a:close/>
                </a:path>
                <a:path w="1224279" h="76200">
                  <a:moveTo>
                    <a:pt x="1147699" y="28199"/>
                  </a:moveTo>
                  <a:lnTo>
                    <a:pt x="0" y="28701"/>
                  </a:lnTo>
                  <a:lnTo>
                    <a:pt x="0" y="48513"/>
                  </a:lnTo>
                  <a:lnTo>
                    <a:pt x="1147699" y="48011"/>
                  </a:lnTo>
                  <a:lnTo>
                    <a:pt x="1147699" y="28199"/>
                  </a:lnTo>
                  <a:close/>
                </a:path>
                <a:path w="1224279" h="76200">
                  <a:moveTo>
                    <a:pt x="1160399" y="28193"/>
                  </a:moveTo>
                  <a:lnTo>
                    <a:pt x="1147699" y="28199"/>
                  </a:lnTo>
                  <a:lnTo>
                    <a:pt x="1147699" y="48011"/>
                  </a:lnTo>
                  <a:lnTo>
                    <a:pt x="1160399" y="48005"/>
                  </a:lnTo>
                  <a:lnTo>
                    <a:pt x="1160399" y="28193"/>
                  </a:lnTo>
                  <a:close/>
                </a:path>
                <a:path w="1224279" h="76200">
                  <a:moveTo>
                    <a:pt x="1147699" y="0"/>
                  </a:moveTo>
                  <a:lnTo>
                    <a:pt x="1147699" y="28199"/>
                  </a:lnTo>
                  <a:lnTo>
                    <a:pt x="1204086" y="28193"/>
                  </a:lnTo>
                  <a:lnTo>
                    <a:pt x="1147699" y="0"/>
                  </a:lnTo>
                  <a:close/>
                </a:path>
              </a:pathLst>
            </a:custGeom>
            <a:solidFill>
              <a:srgbClr val="183873"/>
            </a:solidFill>
          </p:spPr>
          <p:txBody>
            <a:bodyPr wrap="square" lIns="0" tIns="0" rIns="0" bIns="0" rtlCol="0"/>
            <a:lstStyle/>
            <a:p>
              <a:endParaRPr/>
            </a:p>
          </p:txBody>
        </p:sp>
        <p:sp>
          <p:nvSpPr>
            <p:cNvPr id="196" name="object 72"/>
            <p:cNvSpPr txBox="1"/>
            <p:nvPr/>
          </p:nvSpPr>
          <p:spPr>
            <a:xfrm>
              <a:off x="4834508" y="1574672"/>
              <a:ext cx="681355" cy="878873"/>
            </a:xfrm>
            <a:prstGeom prst="rect">
              <a:avLst/>
            </a:prstGeom>
          </p:spPr>
          <p:txBody>
            <a:bodyPr vert="horz" wrap="square" lIns="0" tIns="12700" rIns="0" bIns="0" rtlCol="0">
              <a:spAutoFit/>
            </a:bodyPr>
            <a:lstStyle/>
            <a:p>
              <a:pPr marL="9525" marR="3810">
                <a:spcBef>
                  <a:spcPts val="75"/>
                </a:spcBef>
              </a:pPr>
              <a:r>
                <a:rPr sz="700" b="1" spc="15" dirty="0" smtClean="0">
                  <a:latin typeface="Times New Roman"/>
                  <a:cs typeface="Times New Roman"/>
                </a:rPr>
                <a:t>Invest</a:t>
              </a:r>
              <a:r>
                <a:rPr lang="en-US" sz="700" b="1" spc="15" dirty="0" smtClean="0">
                  <a:latin typeface="Times New Roman"/>
                  <a:cs typeface="Times New Roman"/>
                </a:rPr>
                <a:t>ment</a:t>
              </a:r>
              <a:r>
                <a:rPr sz="700" b="1" spc="15" dirty="0" smtClean="0">
                  <a:latin typeface="Times New Roman"/>
                  <a:cs typeface="Times New Roman"/>
                </a:rPr>
                <a:t>:  </a:t>
              </a:r>
              <a:r>
                <a:rPr lang="en-US" sz="700" spc="38" dirty="0" smtClean="0">
                  <a:latin typeface="Times New Roman"/>
                  <a:cs typeface="Times New Roman"/>
                </a:rPr>
                <a:t>Banking </a:t>
              </a:r>
              <a:r>
                <a:rPr lang="en-US" sz="700" spc="38" dirty="0" err="1" smtClean="0">
                  <a:latin typeface="Times New Roman"/>
                  <a:cs typeface="Times New Roman"/>
                </a:rPr>
                <a:t>instrumen</a:t>
              </a:r>
              <a:r>
                <a:rPr lang="en-US" sz="700" spc="38" dirty="0" smtClean="0">
                  <a:latin typeface="Times New Roman"/>
                  <a:cs typeface="Times New Roman"/>
                </a:rPr>
                <a:t> and other financial instrument</a:t>
              </a:r>
              <a:endParaRPr sz="700" dirty="0">
                <a:latin typeface="Times New Roman"/>
                <a:cs typeface="Times New Roman"/>
              </a:endParaRPr>
            </a:p>
          </p:txBody>
        </p:sp>
        <p:sp>
          <p:nvSpPr>
            <p:cNvPr id="197" name="object 73"/>
            <p:cNvSpPr/>
            <p:nvPr/>
          </p:nvSpPr>
          <p:spPr>
            <a:xfrm>
              <a:off x="923556" y="1406778"/>
              <a:ext cx="4745990" cy="1474470"/>
            </a:xfrm>
            <a:custGeom>
              <a:avLst/>
              <a:gdLst/>
              <a:ahLst/>
              <a:cxnLst/>
              <a:rect l="l" t="t" r="r" b="b"/>
              <a:pathLst>
                <a:path w="4745990" h="1474470">
                  <a:moveTo>
                    <a:pt x="162293" y="1397762"/>
                  </a:moveTo>
                  <a:lnTo>
                    <a:pt x="162293" y="1473962"/>
                  </a:lnTo>
                  <a:lnTo>
                    <a:pt x="218681" y="1445768"/>
                  </a:lnTo>
                  <a:lnTo>
                    <a:pt x="174993" y="1445768"/>
                  </a:lnTo>
                  <a:lnTo>
                    <a:pt x="174993" y="1425956"/>
                  </a:lnTo>
                  <a:lnTo>
                    <a:pt x="218681" y="1425956"/>
                  </a:lnTo>
                  <a:lnTo>
                    <a:pt x="162293" y="1397762"/>
                  </a:lnTo>
                  <a:close/>
                </a:path>
                <a:path w="4745990" h="1474470">
                  <a:moveTo>
                    <a:pt x="4741278" y="0"/>
                  </a:moveTo>
                  <a:lnTo>
                    <a:pt x="4432" y="0"/>
                  </a:lnTo>
                  <a:lnTo>
                    <a:pt x="0" y="4445"/>
                  </a:lnTo>
                  <a:lnTo>
                    <a:pt x="0" y="1441323"/>
                  </a:lnTo>
                  <a:lnTo>
                    <a:pt x="4432" y="1445768"/>
                  </a:lnTo>
                  <a:lnTo>
                    <a:pt x="162293" y="1445768"/>
                  </a:lnTo>
                  <a:lnTo>
                    <a:pt x="162293" y="1435862"/>
                  </a:lnTo>
                  <a:lnTo>
                    <a:pt x="19812" y="1435862"/>
                  </a:lnTo>
                  <a:lnTo>
                    <a:pt x="9906" y="1425956"/>
                  </a:lnTo>
                  <a:lnTo>
                    <a:pt x="19812" y="1425956"/>
                  </a:lnTo>
                  <a:lnTo>
                    <a:pt x="19812" y="19812"/>
                  </a:lnTo>
                  <a:lnTo>
                    <a:pt x="9906" y="19812"/>
                  </a:lnTo>
                  <a:lnTo>
                    <a:pt x="19812" y="9906"/>
                  </a:lnTo>
                  <a:lnTo>
                    <a:pt x="4745723" y="9906"/>
                  </a:lnTo>
                  <a:lnTo>
                    <a:pt x="4745723" y="4445"/>
                  </a:lnTo>
                  <a:lnTo>
                    <a:pt x="4741278" y="0"/>
                  </a:lnTo>
                  <a:close/>
                </a:path>
                <a:path w="4745990" h="1474470">
                  <a:moveTo>
                    <a:pt x="218681" y="1425956"/>
                  </a:moveTo>
                  <a:lnTo>
                    <a:pt x="174993" y="1425956"/>
                  </a:lnTo>
                  <a:lnTo>
                    <a:pt x="174993" y="1445768"/>
                  </a:lnTo>
                  <a:lnTo>
                    <a:pt x="218681" y="1445768"/>
                  </a:lnTo>
                  <a:lnTo>
                    <a:pt x="238493" y="1435862"/>
                  </a:lnTo>
                  <a:lnTo>
                    <a:pt x="218681" y="1425956"/>
                  </a:lnTo>
                  <a:close/>
                </a:path>
                <a:path w="4745990" h="1474470">
                  <a:moveTo>
                    <a:pt x="19812" y="1425956"/>
                  </a:moveTo>
                  <a:lnTo>
                    <a:pt x="9906" y="1425956"/>
                  </a:lnTo>
                  <a:lnTo>
                    <a:pt x="19812" y="1435862"/>
                  </a:lnTo>
                  <a:lnTo>
                    <a:pt x="19812" y="1425956"/>
                  </a:lnTo>
                  <a:close/>
                </a:path>
                <a:path w="4745990" h="1474470">
                  <a:moveTo>
                    <a:pt x="162293" y="1425956"/>
                  </a:moveTo>
                  <a:lnTo>
                    <a:pt x="19812" y="1425956"/>
                  </a:lnTo>
                  <a:lnTo>
                    <a:pt x="19812" y="1435862"/>
                  </a:lnTo>
                  <a:lnTo>
                    <a:pt x="162293" y="1435862"/>
                  </a:lnTo>
                  <a:lnTo>
                    <a:pt x="162293" y="1425956"/>
                  </a:lnTo>
                  <a:close/>
                </a:path>
                <a:path w="4745990" h="1474470">
                  <a:moveTo>
                    <a:pt x="4725911" y="277241"/>
                  </a:moveTo>
                  <a:lnTo>
                    <a:pt x="4507217" y="277241"/>
                  </a:lnTo>
                  <a:lnTo>
                    <a:pt x="4507217" y="297053"/>
                  </a:lnTo>
                  <a:lnTo>
                    <a:pt x="4741278" y="297053"/>
                  </a:lnTo>
                  <a:lnTo>
                    <a:pt x="4745723" y="292608"/>
                  </a:lnTo>
                  <a:lnTo>
                    <a:pt x="4745723" y="287147"/>
                  </a:lnTo>
                  <a:lnTo>
                    <a:pt x="4725911" y="287147"/>
                  </a:lnTo>
                  <a:lnTo>
                    <a:pt x="4725911" y="277241"/>
                  </a:lnTo>
                  <a:close/>
                </a:path>
                <a:path w="4745990" h="1474470">
                  <a:moveTo>
                    <a:pt x="4725911" y="9906"/>
                  </a:moveTo>
                  <a:lnTo>
                    <a:pt x="4725911" y="287147"/>
                  </a:lnTo>
                  <a:lnTo>
                    <a:pt x="4735817" y="277241"/>
                  </a:lnTo>
                  <a:lnTo>
                    <a:pt x="4745723" y="277241"/>
                  </a:lnTo>
                  <a:lnTo>
                    <a:pt x="4745723" y="19812"/>
                  </a:lnTo>
                  <a:lnTo>
                    <a:pt x="4735817" y="19812"/>
                  </a:lnTo>
                  <a:lnTo>
                    <a:pt x="4725911" y="9906"/>
                  </a:lnTo>
                  <a:close/>
                </a:path>
                <a:path w="4745990" h="1474470">
                  <a:moveTo>
                    <a:pt x="4745723" y="277241"/>
                  </a:moveTo>
                  <a:lnTo>
                    <a:pt x="4735817" y="277241"/>
                  </a:lnTo>
                  <a:lnTo>
                    <a:pt x="4725911" y="287147"/>
                  </a:lnTo>
                  <a:lnTo>
                    <a:pt x="4745723" y="287147"/>
                  </a:lnTo>
                  <a:lnTo>
                    <a:pt x="4745723" y="277241"/>
                  </a:lnTo>
                  <a:close/>
                </a:path>
                <a:path w="4745990" h="1474470">
                  <a:moveTo>
                    <a:pt x="19812" y="9906"/>
                  </a:moveTo>
                  <a:lnTo>
                    <a:pt x="9906" y="19812"/>
                  </a:lnTo>
                  <a:lnTo>
                    <a:pt x="19812" y="19812"/>
                  </a:lnTo>
                  <a:lnTo>
                    <a:pt x="19812" y="9906"/>
                  </a:lnTo>
                  <a:close/>
                </a:path>
                <a:path w="4745990" h="1474470">
                  <a:moveTo>
                    <a:pt x="4725911" y="9906"/>
                  </a:moveTo>
                  <a:lnTo>
                    <a:pt x="19812" y="9906"/>
                  </a:lnTo>
                  <a:lnTo>
                    <a:pt x="19812" y="19812"/>
                  </a:lnTo>
                  <a:lnTo>
                    <a:pt x="4725911" y="19812"/>
                  </a:lnTo>
                  <a:lnTo>
                    <a:pt x="4725911" y="9906"/>
                  </a:lnTo>
                  <a:close/>
                </a:path>
                <a:path w="4745990" h="1474470">
                  <a:moveTo>
                    <a:pt x="4745723" y="9906"/>
                  </a:moveTo>
                  <a:lnTo>
                    <a:pt x="4725911" y="9906"/>
                  </a:lnTo>
                  <a:lnTo>
                    <a:pt x="4735817" y="19812"/>
                  </a:lnTo>
                  <a:lnTo>
                    <a:pt x="4745723" y="19812"/>
                  </a:lnTo>
                  <a:lnTo>
                    <a:pt x="4745723" y="9906"/>
                  </a:lnTo>
                  <a:close/>
                </a:path>
              </a:pathLst>
            </a:custGeom>
            <a:solidFill>
              <a:srgbClr val="183873"/>
            </a:solidFill>
          </p:spPr>
          <p:txBody>
            <a:bodyPr wrap="square" lIns="0" tIns="0" rIns="0" bIns="0" rtlCol="0"/>
            <a:lstStyle/>
            <a:p>
              <a:endParaRPr/>
            </a:p>
          </p:txBody>
        </p:sp>
        <p:sp>
          <p:nvSpPr>
            <p:cNvPr id="198" name="object 74"/>
            <p:cNvSpPr txBox="1"/>
            <p:nvPr/>
          </p:nvSpPr>
          <p:spPr>
            <a:xfrm>
              <a:off x="5873496" y="3715510"/>
              <a:ext cx="948055" cy="304356"/>
            </a:xfrm>
            <a:prstGeom prst="rect">
              <a:avLst/>
            </a:prstGeom>
            <a:solidFill>
              <a:srgbClr val="FFC000"/>
            </a:solidFill>
          </p:spPr>
          <p:txBody>
            <a:bodyPr vert="horz" wrap="square" lIns="0" tIns="104139" rIns="0" bIns="0" rtlCol="0">
              <a:spAutoFit/>
            </a:bodyPr>
            <a:lstStyle/>
            <a:p>
              <a:pPr marL="68104">
                <a:spcBef>
                  <a:spcPts val="614"/>
                </a:spcBef>
              </a:pPr>
              <a:r>
                <a:rPr lang="en-US" sz="800" b="1" spc="23" dirty="0" smtClean="0">
                  <a:solidFill>
                    <a:srgbClr val="FFFFFF"/>
                  </a:solidFill>
                  <a:latin typeface="Times New Roman"/>
                  <a:cs typeface="Times New Roman"/>
                </a:rPr>
                <a:t>Loan</a:t>
              </a:r>
              <a:endParaRPr sz="800" dirty="0">
                <a:latin typeface="Times New Roman"/>
                <a:cs typeface="Times New Roman"/>
              </a:endParaRPr>
            </a:p>
          </p:txBody>
        </p:sp>
        <p:sp>
          <p:nvSpPr>
            <p:cNvPr id="199" name="object 75"/>
            <p:cNvSpPr txBox="1"/>
            <p:nvPr/>
          </p:nvSpPr>
          <p:spPr>
            <a:xfrm>
              <a:off x="5887211" y="4509515"/>
              <a:ext cx="1096009" cy="379591"/>
            </a:xfrm>
            <a:prstGeom prst="rect">
              <a:avLst/>
            </a:prstGeom>
            <a:solidFill>
              <a:srgbClr val="694894"/>
            </a:solidFill>
          </p:spPr>
          <p:txBody>
            <a:bodyPr vert="horz" wrap="square" lIns="0" tIns="38100" rIns="0" bIns="0" rtlCol="0">
              <a:spAutoFit/>
            </a:bodyPr>
            <a:lstStyle/>
            <a:p>
              <a:pPr marL="69533" marR="147638">
                <a:spcBef>
                  <a:spcPts val="225"/>
                </a:spcBef>
              </a:pPr>
              <a:r>
                <a:rPr lang="en-US" sz="800" b="1" dirty="0" smtClean="0">
                  <a:solidFill>
                    <a:srgbClr val="FFFFFF"/>
                  </a:solidFill>
                  <a:latin typeface="Times New Roman"/>
                  <a:cs typeface="Times New Roman"/>
                </a:rPr>
                <a:t>Carbon Trading</a:t>
              </a:r>
              <a:endParaRPr sz="800" dirty="0">
                <a:latin typeface="Times New Roman"/>
                <a:cs typeface="Times New Roman"/>
              </a:endParaRPr>
            </a:p>
          </p:txBody>
        </p:sp>
        <p:sp>
          <p:nvSpPr>
            <p:cNvPr id="200" name="object 76"/>
            <p:cNvSpPr txBox="1"/>
            <p:nvPr/>
          </p:nvSpPr>
          <p:spPr>
            <a:xfrm>
              <a:off x="5873496" y="2737104"/>
              <a:ext cx="948055" cy="303501"/>
            </a:xfrm>
            <a:prstGeom prst="rect">
              <a:avLst/>
            </a:prstGeom>
            <a:solidFill>
              <a:srgbClr val="1AA4BD"/>
            </a:solidFill>
          </p:spPr>
          <p:txBody>
            <a:bodyPr vert="horz" wrap="square" lIns="0" tIns="103505" rIns="0" bIns="0" rtlCol="0">
              <a:spAutoFit/>
            </a:bodyPr>
            <a:lstStyle/>
            <a:p>
              <a:pPr marL="68104">
                <a:spcBef>
                  <a:spcPts val="611"/>
                </a:spcBef>
              </a:pPr>
              <a:r>
                <a:rPr sz="800" b="1" spc="41" dirty="0" smtClean="0">
                  <a:solidFill>
                    <a:srgbClr val="FFFFFF"/>
                  </a:solidFill>
                  <a:latin typeface="Times New Roman"/>
                  <a:cs typeface="Times New Roman"/>
                </a:rPr>
                <a:t>Subsidi</a:t>
              </a:r>
              <a:r>
                <a:rPr lang="en-US" sz="800" b="1" spc="41" dirty="0" smtClean="0">
                  <a:solidFill>
                    <a:srgbClr val="FFFFFF"/>
                  </a:solidFill>
                  <a:latin typeface="Times New Roman"/>
                  <a:cs typeface="Times New Roman"/>
                </a:rPr>
                <a:t>es</a:t>
              </a:r>
              <a:endParaRPr sz="800" dirty="0">
                <a:latin typeface="Times New Roman"/>
                <a:cs typeface="Times New Roman"/>
              </a:endParaRPr>
            </a:p>
          </p:txBody>
        </p:sp>
        <p:sp>
          <p:nvSpPr>
            <p:cNvPr id="201" name="object 77"/>
            <p:cNvSpPr/>
            <p:nvPr/>
          </p:nvSpPr>
          <p:spPr>
            <a:xfrm>
              <a:off x="6799326" y="1965960"/>
              <a:ext cx="711200" cy="282575"/>
            </a:xfrm>
            <a:custGeom>
              <a:avLst/>
              <a:gdLst/>
              <a:ahLst/>
              <a:cxnLst/>
              <a:rect l="l" t="t" r="r" b="b"/>
              <a:pathLst>
                <a:path w="711200" h="282575">
                  <a:moveTo>
                    <a:pt x="632968" y="204469"/>
                  </a:moveTo>
                  <a:lnTo>
                    <a:pt x="632968" y="282193"/>
                  </a:lnTo>
                  <a:lnTo>
                    <a:pt x="684783" y="256286"/>
                  </a:lnTo>
                  <a:lnTo>
                    <a:pt x="645922" y="256286"/>
                  </a:lnTo>
                  <a:lnTo>
                    <a:pt x="645922" y="230377"/>
                  </a:lnTo>
                  <a:lnTo>
                    <a:pt x="684784" y="230377"/>
                  </a:lnTo>
                  <a:lnTo>
                    <a:pt x="632968" y="204469"/>
                  </a:lnTo>
                  <a:close/>
                </a:path>
                <a:path w="711200" h="282575">
                  <a:moveTo>
                    <a:pt x="342392" y="12953"/>
                  </a:moveTo>
                  <a:lnTo>
                    <a:pt x="342392" y="250443"/>
                  </a:lnTo>
                  <a:lnTo>
                    <a:pt x="348106" y="256286"/>
                  </a:lnTo>
                  <a:lnTo>
                    <a:pt x="632968" y="256286"/>
                  </a:lnTo>
                  <a:lnTo>
                    <a:pt x="632968" y="243331"/>
                  </a:lnTo>
                  <a:lnTo>
                    <a:pt x="368300" y="243331"/>
                  </a:lnTo>
                  <a:lnTo>
                    <a:pt x="355346" y="230377"/>
                  </a:lnTo>
                  <a:lnTo>
                    <a:pt x="368300" y="230377"/>
                  </a:lnTo>
                  <a:lnTo>
                    <a:pt x="368300" y="25907"/>
                  </a:lnTo>
                  <a:lnTo>
                    <a:pt x="355346" y="25907"/>
                  </a:lnTo>
                  <a:lnTo>
                    <a:pt x="342392" y="12953"/>
                  </a:lnTo>
                  <a:close/>
                </a:path>
                <a:path w="711200" h="282575">
                  <a:moveTo>
                    <a:pt x="684784" y="230377"/>
                  </a:moveTo>
                  <a:lnTo>
                    <a:pt x="645922" y="230377"/>
                  </a:lnTo>
                  <a:lnTo>
                    <a:pt x="645922" y="256286"/>
                  </a:lnTo>
                  <a:lnTo>
                    <a:pt x="684783" y="256286"/>
                  </a:lnTo>
                  <a:lnTo>
                    <a:pt x="710692" y="243331"/>
                  </a:lnTo>
                  <a:lnTo>
                    <a:pt x="684784" y="230377"/>
                  </a:lnTo>
                  <a:close/>
                </a:path>
                <a:path w="711200" h="282575">
                  <a:moveTo>
                    <a:pt x="368300" y="230377"/>
                  </a:moveTo>
                  <a:lnTo>
                    <a:pt x="355346" y="230377"/>
                  </a:lnTo>
                  <a:lnTo>
                    <a:pt x="368300" y="243331"/>
                  </a:lnTo>
                  <a:lnTo>
                    <a:pt x="368300" y="230377"/>
                  </a:lnTo>
                  <a:close/>
                </a:path>
                <a:path w="711200" h="282575">
                  <a:moveTo>
                    <a:pt x="632968" y="230377"/>
                  </a:moveTo>
                  <a:lnTo>
                    <a:pt x="368300" y="230377"/>
                  </a:lnTo>
                  <a:lnTo>
                    <a:pt x="368300" y="243331"/>
                  </a:lnTo>
                  <a:lnTo>
                    <a:pt x="632968" y="243331"/>
                  </a:lnTo>
                  <a:lnTo>
                    <a:pt x="632968" y="230377"/>
                  </a:lnTo>
                  <a:close/>
                </a:path>
                <a:path w="711200" h="282575">
                  <a:moveTo>
                    <a:pt x="362457" y="0"/>
                  </a:moveTo>
                  <a:lnTo>
                    <a:pt x="0" y="0"/>
                  </a:lnTo>
                  <a:lnTo>
                    <a:pt x="0" y="25907"/>
                  </a:lnTo>
                  <a:lnTo>
                    <a:pt x="342392" y="25907"/>
                  </a:lnTo>
                  <a:lnTo>
                    <a:pt x="342392" y="12953"/>
                  </a:lnTo>
                  <a:lnTo>
                    <a:pt x="368300" y="12953"/>
                  </a:lnTo>
                  <a:lnTo>
                    <a:pt x="368300" y="5841"/>
                  </a:lnTo>
                  <a:lnTo>
                    <a:pt x="362457" y="0"/>
                  </a:lnTo>
                  <a:close/>
                </a:path>
                <a:path w="711200" h="282575">
                  <a:moveTo>
                    <a:pt x="368300" y="12953"/>
                  </a:moveTo>
                  <a:lnTo>
                    <a:pt x="342392" y="12953"/>
                  </a:lnTo>
                  <a:lnTo>
                    <a:pt x="355346" y="25907"/>
                  </a:lnTo>
                  <a:lnTo>
                    <a:pt x="368300" y="25907"/>
                  </a:lnTo>
                  <a:lnTo>
                    <a:pt x="368300" y="12953"/>
                  </a:lnTo>
                  <a:close/>
                </a:path>
              </a:pathLst>
            </a:custGeom>
            <a:solidFill>
              <a:srgbClr val="C3250C"/>
            </a:solidFill>
          </p:spPr>
          <p:txBody>
            <a:bodyPr wrap="square" lIns="0" tIns="0" rIns="0" bIns="0" rtlCol="0"/>
            <a:lstStyle/>
            <a:p>
              <a:endParaRPr/>
            </a:p>
          </p:txBody>
        </p:sp>
        <p:sp>
          <p:nvSpPr>
            <p:cNvPr id="202" name="object 78"/>
            <p:cNvSpPr/>
            <p:nvPr/>
          </p:nvSpPr>
          <p:spPr>
            <a:xfrm>
              <a:off x="6822185" y="3244595"/>
              <a:ext cx="627380" cy="638810"/>
            </a:xfrm>
            <a:custGeom>
              <a:avLst/>
              <a:gdLst/>
              <a:ahLst/>
              <a:cxnLst/>
              <a:rect l="l" t="t" r="r" b="b"/>
              <a:pathLst>
                <a:path w="627379" h="638810">
                  <a:moveTo>
                    <a:pt x="382270" y="612774"/>
                  </a:moveTo>
                  <a:lnTo>
                    <a:pt x="0" y="612774"/>
                  </a:lnTo>
                  <a:lnTo>
                    <a:pt x="0" y="638682"/>
                  </a:lnTo>
                  <a:lnTo>
                    <a:pt x="402336" y="638682"/>
                  </a:lnTo>
                  <a:lnTo>
                    <a:pt x="408178" y="632840"/>
                  </a:lnTo>
                  <a:lnTo>
                    <a:pt x="408178" y="625728"/>
                  </a:lnTo>
                  <a:lnTo>
                    <a:pt x="382270" y="625728"/>
                  </a:lnTo>
                  <a:lnTo>
                    <a:pt x="382270" y="612774"/>
                  </a:lnTo>
                  <a:close/>
                </a:path>
                <a:path w="627379" h="638810">
                  <a:moveTo>
                    <a:pt x="549656" y="25907"/>
                  </a:moveTo>
                  <a:lnTo>
                    <a:pt x="387985" y="25907"/>
                  </a:lnTo>
                  <a:lnTo>
                    <a:pt x="382270" y="31750"/>
                  </a:lnTo>
                  <a:lnTo>
                    <a:pt x="382270" y="625728"/>
                  </a:lnTo>
                  <a:lnTo>
                    <a:pt x="395224" y="612774"/>
                  </a:lnTo>
                  <a:lnTo>
                    <a:pt x="408178" y="612774"/>
                  </a:lnTo>
                  <a:lnTo>
                    <a:pt x="408178" y="51815"/>
                  </a:lnTo>
                  <a:lnTo>
                    <a:pt x="395224" y="51815"/>
                  </a:lnTo>
                  <a:lnTo>
                    <a:pt x="408178" y="38862"/>
                  </a:lnTo>
                  <a:lnTo>
                    <a:pt x="549656" y="38862"/>
                  </a:lnTo>
                  <a:lnTo>
                    <a:pt x="549656" y="25907"/>
                  </a:lnTo>
                  <a:close/>
                </a:path>
                <a:path w="627379" h="638810">
                  <a:moveTo>
                    <a:pt x="408178" y="612774"/>
                  </a:moveTo>
                  <a:lnTo>
                    <a:pt x="395224" y="612774"/>
                  </a:lnTo>
                  <a:lnTo>
                    <a:pt x="382270" y="625728"/>
                  </a:lnTo>
                  <a:lnTo>
                    <a:pt x="408178" y="625728"/>
                  </a:lnTo>
                  <a:lnTo>
                    <a:pt x="408178" y="612774"/>
                  </a:lnTo>
                  <a:close/>
                </a:path>
                <a:path w="627379" h="638810">
                  <a:moveTo>
                    <a:pt x="549656" y="0"/>
                  </a:moveTo>
                  <a:lnTo>
                    <a:pt x="549656" y="77724"/>
                  </a:lnTo>
                  <a:lnTo>
                    <a:pt x="601472" y="51815"/>
                  </a:lnTo>
                  <a:lnTo>
                    <a:pt x="562610" y="51815"/>
                  </a:lnTo>
                  <a:lnTo>
                    <a:pt x="562610" y="25907"/>
                  </a:lnTo>
                  <a:lnTo>
                    <a:pt x="601472" y="25907"/>
                  </a:lnTo>
                  <a:lnTo>
                    <a:pt x="549656" y="0"/>
                  </a:lnTo>
                  <a:close/>
                </a:path>
                <a:path w="627379" h="638810">
                  <a:moveTo>
                    <a:pt x="408178" y="38862"/>
                  </a:moveTo>
                  <a:lnTo>
                    <a:pt x="395224" y="51815"/>
                  </a:lnTo>
                  <a:lnTo>
                    <a:pt x="408178" y="51815"/>
                  </a:lnTo>
                  <a:lnTo>
                    <a:pt x="408178" y="38862"/>
                  </a:lnTo>
                  <a:close/>
                </a:path>
                <a:path w="627379" h="638810">
                  <a:moveTo>
                    <a:pt x="549656" y="38862"/>
                  </a:moveTo>
                  <a:lnTo>
                    <a:pt x="408178" y="38862"/>
                  </a:lnTo>
                  <a:lnTo>
                    <a:pt x="408178" y="51815"/>
                  </a:lnTo>
                  <a:lnTo>
                    <a:pt x="549656" y="51815"/>
                  </a:lnTo>
                  <a:lnTo>
                    <a:pt x="549656" y="38862"/>
                  </a:lnTo>
                  <a:close/>
                </a:path>
                <a:path w="627379" h="638810">
                  <a:moveTo>
                    <a:pt x="601472" y="25907"/>
                  </a:moveTo>
                  <a:lnTo>
                    <a:pt x="562610" y="25907"/>
                  </a:lnTo>
                  <a:lnTo>
                    <a:pt x="562610" y="51815"/>
                  </a:lnTo>
                  <a:lnTo>
                    <a:pt x="601472" y="51815"/>
                  </a:lnTo>
                  <a:lnTo>
                    <a:pt x="627380" y="38862"/>
                  </a:lnTo>
                  <a:lnTo>
                    <a:pt x="601472" y="25907"/>
                  </a:lnTo>
                  <a:close/>
                </a:path>
              </a:pathLst>
            </a:custGeom>
            <a:solidFill>
              <a:srgbClr val="FFC000"/>
            </a:solidFill>
          </p:spPr>
          <p:txBody>
            <a:bodyPr wrap="square" lIns="0" tIns="0" rIns="0" bIns="0" rtlCol="0"/>
            <a:lstStyle/>
            <a:p>
              <a:endParaRPr/>
            </a:p>
          </p:txBody>
        </p:sp>
        <p:sp>
          <p:nvSpPr>
            <p:cNvPr id="203" name="object 79"/>
            <p:cNvSpPr txBox="1"/>
            <p:nvPr/>
          </p:nvSpPr>
          <p:spPr>
            <a:xfrm>
              <a:off x="5887211" y="5472684"/>
              <a:ext cx="934719" cy="296663"/>
            </a:xfrm>
            <a:prstGeom prst="rect">
              <a:avLst/>
            </a:prstGeom>
            <a:solidFill>
              <a:srgbClr val="BCD530"/>
            </a:solidFill>
          </p:spPr>
          <p:txBody>
            <a:bodyPr vert="horz" wrap="square" lIns="0" tIns="98425" rIns="0" bIns="0" rtlCol="0">
              <a:spAutoFit/>
            </a:bodyPr>
            <a:lstStyle/>
            <a:p>
              <a:pPr marL="69533">
                <a:spcBef>
                  <a:spcPts val="581"/>
                </a:spcBef>
              </a:pPr>
              <a:r>
                <a:rPr lang="en-US" sz="800" b="1" spc="15" dirty="0" smtClean="0">
                  <a:latin typeface="Times New Roman"/>
                  <a:cs typeface="Times New Roman"/>
                </a:rPr>
                <a:t>Others</a:t>
              </a:r>
              <a:endParaRPr sz="800" dirty="0">
                <a:latin typeface="Times New Roman"/>
                <a:cs typeface="Times New Roman"/>
              </a:endParaRPr>
            </a:p>
          </p:txBody>
        </p:sp>
        <p:sp>
          <p:nvSpPr>
            <p:cNvPr id="204" name="object 80"/>
            <p:cNvSpPr/>
            <p:nvPr/>
          </p:nvSpPr>
          <p:spPr>
            <a:xfrm>
              <a:off x="6822185" y="2625851"/>
              <a:ext cx="662305" cy="1261110"/>
            </a:xfrm>
            <a:custGeom>
              <a:avLst/>
              <a:gdLst/>
              <a:ahLst/>
              <a:cxnLst/>
              <a:rect l="l" t="t" r="r" b="b"/>
              <a:pathLst>
                <a:path w="662304" h="1261110">
                  <a:moveTo>
                    <a:pt x="380873" y="1234694"/>
                  </a:moveTo>
                  <a:lnTo>
                    <a:pt x="0" y="1234694"/>
                  </a:lnTo>
                  <a:lnTo>
                    <a:pt x="0" y="1260602"/>
                  </a:lnTo>
                  <a:lnTo>
                    <a:pt x="400939" y="1260602"/>
                  </a:lnTo>
                  <a:lnTo>
                    <a:pt x="406781" y="1254760"/>
                  </a:lnTo>
                  <a:lnTo>
                    <a:pt x="406781" y="1247648"/>
                  </a:lnTo>
                  <a:lnTo>
                    <a:pt x="380873" y="1247648"/>
                  </a:lnTo>
                  <a:lnTo>
                    <a:pt x="380873" y="1234694"/>
                  </a:lnTo>
                  <a:close/>
                </a:path>
                <a:path w="662304" h="1261110">
                  <a:moveTo>
                    <a:pt x="584200" y="25908"/>
                  </a:moveTo>
                  <a:lnTo>
                    <a:pt x="386715" y="25908"/>
                  </a:lnTo>
                  <a:lnTo>
                    <a:pt x="380873" y="31750"/>
                  </a:lnTo>
                  <a:lnTo>
                    <a:pt x="380873" y="1247648"/>
                  </a:lnTo>
                  <a:lnTo>
                    <a:pt x="393827" y="1234694"/>
                  </a:lnTo>
                  <a:lnTo>
                    <a:pt x="406781" y="1234694"/>
                  </a:lnTo>
                  <a:lnTo>
                    <a:pt x="406781" y="51815"/>
                  </a:lnTo>
                  <a:lnTo>
                    <a:pt x="393827" y="51815"/>
                  </a:lnTo>
                  <a:lnTo>
                    <a:pt x="406781" y="38862"/>
                  </a:lnTo>
                  <a:lnTo>
                    <a:pt x="584200" y="38862"/>
                  </a:lnTo>
                  <a:lnTo>
                    <a:pt x="584200" y="25908"/>
                  </a:lnTo>
                  <a:close/>
                </a:path>
                <a:path w="662304" h="1261110">
                  <a:moveTo>
                    <a:pt x="406781" y="1234694"/>
                  </a:moveTo>
                  <a:lnTo>
                    <a:pt x="393827" y="1234694"/>
                  </a:lnTo>
                  <a:lnTo>
                    <a:pt x="380873" y="1247648"/>
                  </a:lnTo>
                  <a:lnTo>
                    <a:pt x="406781" y="1247648"/>
                  </a:lnTo>
                  <a:lnTo>
                    <a:pt x="406781" y="1234694"/>
                  </a:lnTo>
                  <a:close/>
                </a:path>
                <a:path w="662304" h="1261110">
                  <a:moveTo>
                    <a:pt x="584200" y="0"/>
                  </a:moveTo>
                  <a:lnTo>
                    <a:pt x="584200" y="77724"/>
                  </a:lnTo>
                  <a:lnTo>
                    <a:pt x="636016" y="51815"/>
                  </a:lnTo>
                  <a:lnTo>
                    <a:pt x="597154" y="51815"/>
                  </a:lnTo>
                  <a:lnTo>
                    <a:pt x="597154" y="25908"/>
                  </a:lnTo>
                  <a:lnTo>
                    <a:pt x="636016" y="25908"/>
                  </a:lnTo>
                  <a:lnTo>
                    <a:pt x="584200" y="0"/>
                  </a:lnTo>
                  <a:close/>
                </a:path>
                <a:path w="662304" h="1261110">
                  <a:moveTo>
                    <a:pt x="406781" y="38862"/>
                  </a:moveTo>
                  <a:lnTo>
                    <a:pt x="393827" y="51815"/>
                  </a:lnTo>
                  <a:lnTo>
                    <a:pt x="406781" y="51815"/>
                  </a:lnTo>
                  <a:lnTo>
                    <a:pt x="406781" y="38862"/>
                  </a:lnTo>
                  <a:close/>
                </a:path>
                <a:path w="662304" h="1261110">
                  <a:moveTo>
                    <a:pt x="584200" y="38862"/>
                  </a:moveTo>
                  <a:lnTo>
                    <a:pt x="406781" y="38862"/>
                  </a:lnTo>
                  <a:lnTo>
                    <a:pt x="406781" y="51815"/>
                  </a:lnTo>
                  <a:lnTo>
                    <a:pt x="584200" y="51815"/>
                  </a:lnTo>
                  <a:lnTo>
                    <a:pt x="584200" y="38862"/>
                  </a:lnTo>
                  <a:close/>
                </a:path>
                <a:path w="662304" h="1261110">
                  <a:moveTo>
                    <a:pt x="636016" y="25908"/>
                  </a:moveTo>
                  <a:lnTo>
                    <a:pt x="597154" y="25908"/>
                  </a:lnTo>
                  <a:lnTo>
                    <a:pt x="597154" y="51815"/>
                  </a:lnTo>
                  <a:lnTo>
                    <a:pt x="636016" y="51815"/>
                  </a:lnTo>
                  <a:lnTo>
                    <a:pt x="661924" y="38862"/>
                  </a:lnTo>
                  <a:lnTo>
                    <a:pt x="636016" y="25908"/>
                  </a:lnTo>
                  <a:close/>
                </a:path>
              </a:pathLst>
            </a:custGeom>
            <a:solidFill>
              <a:srgbClr val="FFC000"/>
            </a:solidFill>
          </p:spPr>
          <p:txBody>
            <a:bodyPr wrap="square" lIns="0" tIns="0" rIns="0" bIns="0" rtlCol="0"/>
            <a:lstStyle/>
            <a:p>
              <a:endParaRPr/>
            </a:p>
          </p:txBody>
        </p:sp>
        <p:sp>
          <p:nvSpPr>
            <p:cNvPr id="205" name="object 81"/>
            <p:cNvSpPr/>
            <p:nvPr/>
          </p:nvSpPr>
          <p:spPr>
            <a:xfrm>
              <a:off x="5626608" y="1924811"/>
              <a:ext cx="262890" cy="3791585"/>
            </a:xfrm>
            <a:custGeom>
              <a:avLst/>
              <a:gdLst/>
              <a:ahLst/>
              <a:cxnLst/>
              <a:rect l="l" t="t" r="r" b="b"/>
              <a:pathLst>
                <a:path w="262889" h="3791585">
                  <a:moveTo>
                    <a:pt x="148462" y="3677259"/>
                  </a:moveTo>
                  <a:lnTo>
                    <a:pt x="148462" y="3791559"/>
                  </a:lnTo>
                  <a:lnTo>
                    <a:pt x="224662" y="3753459"/>
                  </a:lnTo>
                  <a:lnTo>
                    <a:pt x="167512" y="3753459"/>
                  </a:lnTo>
                  <a:lnTo>
                    <a:pt x="167512" y="3715359"/>
                  </a:lnTo>
                  <a:lnTo>
                    <a:pt x="224662" y="3715359"/>
                  </a:lnTo>
                  <a:lnTo>
                    <a:pt x="148462" y="3677259"/>
                  </a:lnTo>
                  <a:close/>
                </a:path>
                <a:path w="262889" h="3791585">
                  <a:moveTo>
                    <a:pt x="133350" y="38100"/>
                  </a:moveTo>
                  <a:lnTo>
                    <a:pt x="19050" y="38100"/>
                  </a:lnTo>
                  <a:lnTo>
                    <a:pt x="11626" y="39594"/>
                  </a:lnTo>
                  <a:lnTo>
                    <a:pt x="5572" y="43672"/>
                  </a:lnTo>
                  <a:lnTo>
                    <a:pt x="1494" y="49726"/>
                  </a:lnTo>
                  <a:lnTo>
                    <a:pt x="0" y="57150"/>
                  </a:lnTo>
                  <a:lnTo>
                    <a:pt x="0" y="3734409"/>
                  </a:lnTo>
                  <a:lnTo>
                    <a:pt x="1494" y="3741822"/>
                  </a:lnTo>
                  <a:lnTo>
                    <a:pt x="5572" y="3747877"/>
                  </a:lnTo>
                  <a:lnTo>
                    <a:pt x="11626" y="3751961"/>
                  </a:lnTo>
                  <a:lnTo>
                    <a:pt x="19050" y="3753459"/>
                  </a:lnTo>
                  <a:lnTo>
                    <a:pt x="148462" y="3753459"/>
                  </a:lnTo>
                  <a:lnTo>
                    <a:pt x="148462" y="3734409"/>
                  </a:lnTo>
                  <a:lnTo>
                    <a:pt x="38100" y="3734409"/>
                  </a:lnTo>
                  <a:lnTo>
                    <a:pt x="19050" y="3715359"/>
                  </a:lnTo>
                  <a:lnTo>
                    <a:pt x="38100" y="3715359"/>
                  </a:lnTo>
                  <a:lnTo>
                    <a:pt x="38100" y="76200"/>
                  </a:lnTo>
                  <a:lnTo>
                    <a:pt x="19050" y="76200"/>
                  </a:lnTo>
                  <a:lnTo>
                    <a:pt x="38100" y="57150"/>
                  </a:lnTo>
                  <a:lnTo>
                    <a:pt x="133350" y="57150"/>
                  </a:lnTo>
                  <a:lnTo>
                    <a:pt x="133350" y="38100"/>
                  </a:lnTo>
                  <a:close/>
                </a:path>
                <a:path w="262889" h="3791585">
                  <a:moveTo>
                    <a:pt x="224662" y="3715359"/>
                  </a:moveTo>
                  <a:lnTo>
                    <a:pt x="167512" y="3715359"/>
                  </a:lnTo>
                  <a:lnTo>
                    <a:pt x="167512" y="3753459"/>
                  </a:lnTo>
                  <a:lnTo>
                    <a:pt x="224662" y="3753459"/>
                  </a:lnTo>
                  <a:lnTo>
                    <a:pt x="262763" y="3734409"/>
                  </a:lnTo>
                  <a:lnTo>
                    <a:pt x="224662" y="3715359"/>
                  </a:lnTo>
                  <a:close/>
                </a:path>
                <a:path w="262889" h="3791585">
                  <a:moveTo>
                    <a:pt x="38100" y="3715359"/>
                  </a:moveTo>
                  <a:lnTo>
                    <a:pt x="19050" y="3715359"/>
                  </a:lnTo>
                  <a:lnTo>
                    <a:pt x="38100" y="3734409"/>
                  </a:lnTo>
                  <a:lnTo>
                    <a:pt x="38100" y="3715359"/>
                  </a:lnTo>
                  <a:close/>
                </a:path>
                <a:path w="262889" h="3791585">
                  <a:moveTo>
                    <a:pt x="148462" y="3715359"/>
                  </a:moveTo>
                  <a:lnTo>
                    <a:pt x="38100" y="3715359"/>
                  </a:lnTo>
                  <a:lnTo>
                    <a:pt x="38100" y="3734409"/>
                  </a:lnTo>
                  <a:lnTo>
                    <a:pt x="148462" y="3734409"/>
                  </a:lnTo>
                  <a:lnTo>
                    <a:pt x="148462" y="3715359"/>
                  </a:lnTo>
                  <a:close/>
                </a:path>
                <a:path w="262889" h="3791585">
                  <a:moveTo>
                    <a:pt x="133350" y="0"/>
                  </a:moveTo>
                  <a:lnTo>
                    <a:pt x="133350" y="114300"/>
                  </a:lnTo>
                  <a:lnTo>
                    <a:pt x="209550" y="76200"/>
                  </a:lnTo>
                  <a:lnTo>
                    <a:pt x="152400" y="76200"/>
                  </a:lnTo>
                  <a:lnTo>
                    <a:pt x="152400" y="38100"/>
                  </a:lnTo>
                  <a:lnTo>
                    <a:pt x="209550" y="38100"/>
                  </a:lnTo>
                  <a:lnTo>
                    <a:pt x="133350" y="0"/>
                  </a:lnTo>
                  <a:close/>
                </a:path>
                <a:path w="262889" h="3791585">
                  <a:moveTo>
                    <a:pt x="38100" y="57150"/>
                  </a:moveTo>
                  <a:lnTo>
                    <a:pt x="19050" y="76200"/>
                  </a:lnTo>
                  <a:lnTo>
                    <a:pt x="38100" y="76200"/>
                  </a:lnTo>
                  <a:lnTo>
                    <a:pt x="38100" y="57150"/>
                  </a:lnTo>
                  <a:close/>
                </a:path>
                <a:path w="262889" h="3791585">
                  <a:moveTo>
                    <a:pt x="133350" y="57150"/>
                  </a:moveTo>
                  <a:lnTo>
                    <a:pt x="38100" y="57150"/>
                  </a:lnTo>
                  <a:lnTo>
                    <a:pt x="38100" y="76200"/>
                  </a:lnTo>
                  <a:lnTo>
                    <a:pt x="133350" y="76200"/>
                  </a:lnTo>
                  <a:lnTo>
                    <a:pt x="133350" y="57150"/>
                  </a:lnTo>
                  <a:close/>
                </a:path>
                <a:path w="262889" h="3791585">
                  <a:moveTo>
                    <a:pt x="209550" y="38100"/>
                  </a:moveTo>
                  <a:lnTo>
                    <a:pt x="152400" y="38100"/>
                  </a:lnTo>
                  <a:lnTo>
                    <a:pt x="152400" y="76200"/>
                  </a:lnTo>
                  <a:lnTo>
                    <a:pt x="209550" y="76200"/>
                  </a:lnTo>
                  <a:lnTo>
                    <a:pt x="247650" y="57150"/>
                  </a:lnTo>
                  <a:lnTo>
                    <a:pt x="209550" y="38100"/>
                  </a:lnTo>
                  <a:close/>
                </a:path>
              </a:pathLst>
            </a:custGeom>
            <a:solidFill>
              <a:srgbClr val="183873"/>
            </a:solidFill>
          </p:spPr>
          <p:txBody>
            <a:bodyPr wrap="square" lIns="0" tIns="0" rIns="0" bIns="0" rtlCol="0"/>
            <a:lstStyle/>
            <a:p>
              <a:endParaRPr/>
            </a:p>
          </p:txBody>
        </p:sp>
        <p:sp>
          <p:nvSpPr>
            <p:cNvPr id="206" name="object 82"/>
            <p:cNvSpPr/>
            <p:nvPr/>
          </p:nvSpPr>
          <p:spPr>
            <a:xfrm>
              <a:off x="5626608" y="2872739"/>
              <a:ext cx="262890" cy="1910714"/>
            </a:xfrm>
            <a:custGeom>
              <a:avLst/>
              <a:gdLst/>
              <a:ahLst/>
              <a:cxnLst/>
              <a:rect l="l" t="t" r="r" b="b"/>
              <a:pathLst>
                <a:path w="262889" h="1910714">
                  <a:moveTo>
                    <a:pt x="148462" y="1796161"/>
                  </a:moveTo>
                  <a:lnTo>
                    <a:pt x="148462" y="1910461"/>
                  </a:lnTo>
                  <a:lnTo>
                    <a:pt x="224662" y="1872361"/>
                  </a:lnTo>
                  <a:lnTo>
                    <a:pt x="167512" y="1872361"/>
                  </a:lnTo>
                  <a:lnTo>
                    <a:pt x="167512" y="1834261"/>
                  </a:lnTo>
                  <a:lnTo>
                    <a:pt x="224662" y="1834261"/>
                  </a:lnTo>
                  <a:lnTo>
                    <a:pt x="148462" y="1796161"/>
                  </a:lnTo>
                  <a:close/>
                </a:path>
                <a:path w="262889" h="1910714">
                  <a:moveTo>
                    <a:pt x="133350" y="38100"/>
                  </a:moveTo>
                  <a:lnTo>
                    <a:pt x="19050" y="38100"/>
                  </a:lnTo>
                  <a:lnTo>
                    <a:pt x="11626" y="39594"/>
                  </a:lnTo>
                  <a:lnTo>
                    <a:pt x="5572" y="43672"/>
                  </a:lnTo>
                  <a:lnTo>
                    <a:pt x="1494" y="49726"/>
                  </a:lnTo>
                  <a:lnTo>
                    <a:pt x="0" y="57150"/>
                  </a:lnTo>
                  <a:lnTo>
                    <a:pt x="0" y="1853311"/>
                  </a:lnTo>
                  <a:lnTo>
                    <a:pt x="1494" y="1860734"/>
                  </a:lnTo>
                  <a:lnTo>
                    <a:pt x="5572" y="1866788"/>
                  </a:lnTo>
                  <a:lnTo>
                    <a:pt x="11626" y="1870866"/>
                  </a:lnTo>
                  <a:lnTo>
                    <a:pt x="19050" y="1872361"/>
                  </a:lnTo>
                  <a:lnTo>
                    <a:pt x="148462" y="1872361"/>
                  </a:lnTo>
                  <a:lnTo>
                    <a:pt x="148462" y="1853311"/>
                  </a:lnTo>
                  <a:lnTo>
                    <a:pt x="38100" y="1853311"/>
                  </a:lnTo>
                  <a:lnTo>
                    <a:pt x="19050" y="1834261"/>
                  </a:lnTo>
                  <a:lnTo>
                    <a:pt x="38100" y="1834261"/>
                  </a:lnTo>
                  <a:lnTo>
                    <a:pt x="38100" y="76200"/>
                  </a:lnTo>
                  <a:lnTo>
                    <a:pt x="19050" y="76200"/>
                  </a:lnTo>
                  <a:lnTo>
                    <a:pt x="38100" y="57150"/>
                  </a:lnTo>
                  <a:lnTo>
                    <a:pt x="133350" y="57150"/>
                  </a:lnTo>
                  <a:lnTo>
                    <a:pt x="133350" y="38100"/>
                  </a:lnTo>
                  <a:close/>
                </a:path>
                <a:path w="262889" h="1910714">
                  <a:moveTo>
                    <a:pt x="224662" y="1834261"/>
                  </a:moveTo>
                  <a:lnTo>
                    <a:pt x="167512" y="1834261"/>
                  </a:lnTo>
                  <a:lnTo>
                    <a:pt x="167512" y="1872361"/>
                  </a:lnTo>
                  <a:lnTo>
                    <a:pt x="224662" y="1872361"/>
                  </a:lnTo>
                  <a:lnTo>
                    <a:pt x="262763" y="1853311"/>
                  </a:lnTo>
                  <a:lnTo>
                    <a:pt x="224662" y="1834261"/>
                  </a:lnTo>
                  <a:close/>
                </a:path>
                <a:path w="262889" h="1910714">
                  <a:moveTo>
                    <a:pt x="38100" y="1834261"/>
                  </a:moveTo>
                  <a:lnTo>
                    <a:pt x="19050" y="1834261"/>
                  </a:lnTo>
                  <a:lnTo>
                    <a:pt x="38100" y="1853311"/>
                  </a:lnTo>
                  <a:lnTo>
                    <a:pt x="38100" y="1834261"/>
                  </a:lnTo>
                  <a:close/>
                </a:path>
                <a:path w="262889" h="1910714">
                  <a:moveTo>
                    <a:pt x="148462" y="1834261"/>
                  </a:moveTo>
                  <a:lnTo>
                    <a:pt x="38100" y="1834261"/>
                  </a:lnTo>
                  <a:lnTo>
                    <a:pt x="38100" y="1853311"/>
                  </a:lnTo>
                  <a:lnTo>
                    <a:pt x="148462" y="1853311"/>
                  </a:lnTo>
                  <a:lnTo>
                    <a:pt x="148462" y="1834261"/>
                  </a:lnTo>
                  <a:close/>
                </a:path>
                <a:path w="262889" h="1910714">
                  <a:moveTo>
                    <a:pt x="133350" y="0"/>
                  </a:moveTo>
                  <a:lnTo>
                    <a:pt x="133350" y="114300"/>
                  </a:lnTo>
                  <a:lnTo>
                    <a:pt x="209550" y="76200"/>
                  </a:lnTo>
                  <a:lnTo>
                    <a:pt x="152400" y="76200"/>
                  </a:lnTo>
                  <a:lnTo>
                    <a:pt x="152400" y="38100"/>
                  </a:lnTo>
                  <a:lnTo>
                    <a:pt x="209550" y="38100"/>
                  </a:lnTo>
                  <a:lnTo>
                    <a:pt x="133350" y="0"/>
                  </a:lnTo>
                  <a:close/>
                </a:path>
                <a:path w="262889" h="1910714">
                  <a:moveTo>
                    <a:pt x="38100" y="57150"/>
                  </a:moveTo>
                  <a:lnTo>
                    <a:pt x="19050" y="76200"/>
                  </a:lnTo>
                  <a:lnTo>
                    <a:pt x="38100" y="76200"/>
                  </a:lnTo>
                  <a:lnTo>
                    <a:pt x="38100" y="57150"/>
                  </a:lnTo>
                  <a:close/>
                </a:path>
                <a:path w="262889" h="1910714">
                  <a:moveTo>
                    <a:pt x="133350" y="57150"/>
                  </a:moveTo>
                  <a:lnTo>
                    <a:pt x="38100" y="57150"/>
                  </a:lnTo>
                  <a:lnTo>
                    <a:pt x="38100" y="76200"/>
                  </a:lnTo>
                  <a:lnTo>
                    <a:pt x="133350" y="76200"/>
                  </a:lnTo>
                  <a:lnTo>
                    <a:pt x="133350" y="57150"/>
                  </a:lnTo>
                  <a:close/>
                </a:path>
                <a:path w="262889" h="1910714">
                  <a:moveTo>
                    <a:pt x="209550" y="38100"/>
                  </a:moveTo>
                  <a:lnTo>
                    <a:pt x="152400" y="38100"/>
                  </a:lnTo>
                  <a:lnTo>
                    <a:pt x="152400" y="76200"/>
                  </a:lnTo>
                  <a:lnTo>
                    <a:pt x="209550" y="76200"/>
                  </a:lnTo>
                  <a:lnTo>
                    <a:pt x="247650" y="57150"/>
                  </a:lnTo>
                  <a:lnTo>
                    <a:pt x="209550" y="38100"/>
                  </a:lnTo>
                  <a:close/>
                </a:path>
              </a:pathLst>
            </a:custGeom>
            <a:solidFill>
              <a:srgbClr val="183873"/>
            </a:solidFill>
          </p:spPr>
          <p:txBody>
            <a:bodyPr wrap="square" lIns="0" tIns="0" rIns="0" bIns="0" rtlCol="0"/>
            <a:lstStyle/>
            <a:p>
              <a:endParaRPr/>
            </a:p>
          </p:txBody>
        </p:sp>
        <p:sp>
          <p:nvSpPr>
            <p:cNvPr id="207" name="object 83"/>
            <p:cNvSpPr/>
            <p:nvPr/>
          </p:nvSpPr>
          <p:spPr>
            <a:xfrm>
              <a:off x="5646928" y="3858005"/>
              <a:ext cx="209042" cy="95885"/>
            </a:xfrm>
            <a:prstGeom prst="rect">
              <a:avLst/>
            </a:prstGeom>
            <a:blipFill>
              <a:blip r:embed="rId4" cstate="print"/>
              <a:stretch>
                <a:fillRect/>
              </a:stretch>
            </a:blipFill>
          </p:spPr>
          <p:txBody>
            <a:bodyPr wrap="square" lIns="0" tIns="0" rIns="0" bIns="0" rtlCol="0"/>
            <a:lstStyle/>
            <a:p>
              <a:endParaRPr/>
            </a:p>
          </p:txBody>
        </p:sp>
        <p:sp>
          <p:nvSpPr>
            <p:cNvPr id="208" name="object 84"/>
            <p:cNvSpPr/>
            <p:nvPr/>
          </p:nvSpPr>
          <p:spPr>
            <a:xfrm>
              <a:off x="6822185" y="5646420"/>
              <a:ext cx="627380" cy="382905"/>
            </a:xfrm>
            <a:custGeom>
              <a:avLst/>
              <a:gdLst/>
              <a:ahLst/>
              <a:cxnLst/>
              <a:rect l="l" t="t" r="r" b="b"/>
              <a:pathLst>
                <a:path w="627379" h="382904">
                  <a:moveTo>
                    <a:pt x="549529" y="304965"/>
                  </a:moveTo>
                  <a:lnTo>
                    <a:pt x="549529" y="382689"/>
                  </a:lnTo>
                  <a:lnTo>
                    <a:pt x="601345" y="356781"/>
                  </a:lnTo>
                  <a:lnTo>
                    <a:pt x="562483" y="356781"/>
                  </a:lnTo>
                  <a:lnTo>
                    <a:pt x="562483" y="330873"/>
                  </a:lnTo>
                  <a:lnTo>
                    <a:pt x="601345" y="330873"/>
                  </a:lnTo>
                  <a:lnTo>
                    <a:pt x="549529" y="304965"/>
                  </a:lnTo>
                  <a:close/>
                </a:path>
                <a:path w="627379" h="382904">
                  <a:moveTo>
                    <a:pt x="300609" y="12953"/>
                  </a:moveTo>
                  <a:lnTo>
                    <a:pt x="300609" y="350977"/>
                  </a:lnTo>
                  <a:lnTo>
                    <a:pt x="306450" y="356781"/>
                  </a:lnTo>
                  <a:lnTo>
                    <a:pt x="549529" y="356781"/>
                  </a:lnTo>
                  <a:lnTo>
                    <a:pt x="549529" y="343827"/>
                  </a:lnTo>
                  <a:lnTo>
                    <a:pt x="326517" y="343827"/>
                  </a:lnTo>
                  <a:lnTo>
                    <a:pt x="313563" y="330873"/>
                  </a:lnTo>
                  <a:lnTo>
                    <a:pt x="326517" y="330873"/>
                  </a:lnTo>
                  <a:lnTo>
                    <a:pt x="326517" y="25907"/>
                  </a:lnTo>
                  <a:lnTo>
                    <a:pt x="313563" y="25907"/>
                  </a:lnTo>
                  <a:lnTo>
                    <a:pt x="300609" y="12953"/>
                  </a:lnTo>
                  <a:close/>
                </a:path>
                <a:path w="627379" h="382904">
                  <a:moveTo>
                    <a:pt x="601345" y="330873"/>
                  </a:moveTo>
                  <a:lnTo>
                    <a:pt x="562483" y="330873"/>
                  </a:lnTo>
                  <a:lnTo>
                    <a:pt x="562483" y="356781"/>
                  </a:lnTo>
                  <a:lnTo>
                    <a:pt x="601345" y="356781"/>
                  </a:lnTo>
                  <a:lnTo>
                    <a:pt x="627253" y="343827"/>
                  </a:lnTo>
                  <a:lnTo>
                    <a:pt x="601345" y="330873"/>
                  </a:lnTo>
                  <a:close/>
                </a:path>
                <a:path w="627379" h="382904">
                  <a:moveTo>
                    <a:pt x="326517" y="330873"/>
                  </a:moveTo>
                  <a:lnTo>
                    <a:pt x="313563" y="330873"/>
                  </a:lnTo>
                  <a:lnTo>
                    <a:pt x="326517" y="343827"/>
                  </a:lnTo>
                  <a:lnTo>
                    <a:pt x="326517" y="330873"/>
                  </a:lnTo>
                  <a:close/>
                </a:path>
                <a:path w="627379" h="382904">
                  <a:moveTo>
                    <a:pt x="549529" y="330873"/>
                  </a:moveTo>
                  <a:lnTo>
                    <a:pt x="326517" y="330873"/>
                  </a:lnTo>
                  <a:lnTo>
                    <a:pt x="326517" y="343827"/>
                  </a:lnTo>
                  <a:lnTo>
                    <a:pt x="549529" y="343827"/>
                  </a:lnTo>
                  <a:lnTo>
                    <a:pt x="549529" y="330873"/>
                  </a:lnTo>
                  <a:close/>
                </a:path>
                <a:path w="627379" h="382904">
                  <a:moveTo>
                    <a:pt x="320802" y="0"/>
                  </a:moveTo>
                  <a:lnTo>
                    <a:pt x="0" y="0"/>
                  </a:lnTo>
                  <a:lnTo>
                    <a:pt x="0" y="25907"/>
                  </a:lnTo>
                  <a:lnTo>
                    <a:pt x="300609" y="25907"/>
                  </a:lnTo>
                  <a:lnTo>
                    <a:pt x="300609" y="12953"/>
                  </a:lnTo>
                  <a:lnTo>
                    <a:pt x="326517" y="12953"/>
                  </a:lnTo>
                  <a:lnTo>
                    <a:pt x="326517" y="5803"/>
                  </a:lnTo>
                  <a:lnTo>
                    <a:pt x="320802" y="0"/>
                  </a:lnTo>
                  <a:close/>
                </a:path>
                <a:path w="627379" h="382904">
                  <a:moveTo>
                    <a:pt x="326517" y="12953"/>
                  </a:moveTo>
                  <a:lnTo>
                    <a:pt x="300609" y="12953"/>
                  </a:lnTo>
                  <a:lnTo>
                    <a:pt x="313563" y="25907"/>
                  </a:lnTo>
                  <a:lnTo>
                    <a:pt x="326517" y="25907"/>
                  </a:lnTo>
                  <a:lnTo>
                    <a:pt x="326517" y="12953"/>
                  </a:lnTo>
                  <a:close/>
                </a:path>
              </a:pathLst>
            </a:custGeom>
            <a:solidFill>
              <a:srgbClr val="BCD530"/>
            </a:solidFill>
          </p:spPr>
          <p:txBody>
            <a:bodyPr wrap="square" lIns="0" tIns="0" rIns="0" bIns="0" rtlCol="0"/>
            <a:lstStyle/>
            <a:p>
              <a:endParaRPr/>
            </a:p>
          </p:txBody>
        </p:sp>
        <p:sp>
          <p:nvSpPr>
            <p:cNvPr id="209" name="object 85"/>
            <p:cNvSpPr/>
            <p:nvPr/>
          </p:nvSpPr>
          <p:spPr>
            <a:xfrm>
              <a:off x="11545061" y="2613660"/>
              <a:ext cx="487045" cy="2675890"/>
            </a:xfrm>
            <a:custGeom>
              <a:avLst/>
              <a:gdLst/>
              <a:ahLst/>
              <a:cxnLst/>
              <a:rect l="l" t="t" r="r" b="b"/>
              <a:pathLst>
                <a:path w="487045" h="2675890">
                  <a:moveTo>
                    <a:pt x="76200" y="2599435"/>
                  </a:moveTo>
                  <a:lnTo>
                    <a:pt x="0" y="2637536"/>
                  </a:lnTo>
                  <a:lnTo>
                    <a:pt x="76200" y="2675636"/>
                  </a:lnTo>
                  <a:lnTo>
                    <a:pt x="76200" y="2647441"/>
                  </a:lnTo>
                  <a:lnTo>
                    <a:pt x="63500" y="2647441"/>
                  </a:lnTo>
                  <a:lnTo>
                    <a:pt x="63500" y="2627629"/>
                  </a:lnTo>
                  <a:lnTo>
                    <a:pt x="76200" y="2627629"/>
                  </a:lnTo>
                  <a:lnTo>
                    <a:pt x="76200" y="2599435"/>
                  </a:lnTo>
                  <a:close/>
                </a:path>
                <a:path w="487045" h="2675890">
                  <a:moveTo>
                    <a:pt x="76200" y="2627629"/>
                  </a:moveTo>
                  <a:lnTo>
                    <a:pt x="63500" y="2627629"/>
                  </a:lnTo>
                  <a:lnTo>
                    <a:pt x="63500" y="2647441"/>
                  </a:lnTo>
                  <a:lnTo>
                    <a:pt x="76200" y="2647441"/>
                  </a:lnTo>
                  <a:lnTo>
                    <a:pt x="76200" y="2627629"/>
                  </a:lnTo>
                  <a:close/>
                </a:path>
                <a:path w="487045" h="2675890">
                  <a:moveTo>
                    <a:pt x="466725" y="2627629"/>
                  </a:moveTo>
                  <a:lnTo>
                    <a:pt x="76200" y="2627629"/>
                  </a:lnTo>
                  <a:lnTo>
                    <a:pt x="76200" y="2647441"/>
                  </a:lnTo>
                  <a:lnTo>
                    <a:pt x="482092" y="2647441"/>
                  </a:lnTo>
                  <a:lnTo>
                    <a:pt x="486537" y="2642997"/>
                  </a:lnTo>
                  <a:lnTo>
                    <a:pt x="486537" y="2637536"/>
                  </a:lnTo>
                  <a:lnTo>
                    <a:pt x="466725" y="2637536"/>
                  </a:lnTo>
                  <a:lnTo>
                    <a:pt x="466725" y="2627629"/>
                  </a:lnTo>
                  <a:close/>
                </a:path>
                <a:path w="487045" h="2675890">
                  <a:moveTo>
                    <a:pt x="466725" y="9905"/>
                  </a:moveTo>
                  <a:lnTo>
                    <a:pt x="466725" y="2637536"/>
                  </a:lnTo>
                  <a:lnTo>
                    <a:pt x="476631" y="2627629"/>
                  </a:lnTo>
                  <a:lnTo>
                    <a:pt x="486537" y="2627629"/>
                  </a:lnTo>
                  <a:lnTo>
                    <a:pt x="486537" y="19812"/>
                  </a:lnTo>
                  <a:lnTo>
                    <a:pt x="476631" y="19812"/>
                  </a:lnTo>
                  <a:lnTo>
                    <a:pt x="466725" y="9905"/>
                  </a:lnTo>
                  <a:close/>
                </a:path>
                <a:path w="487045" h="2675890">
                  <a:moveTo>
                    <a:pt x="486537" y="2627629"/>
                  </a:moveTo>
                  <a:lnTo>
                    <a:pt x="476631" y="2627629"/>
                  </a:lnTo>
                  <a:lnTo>
                    <a:pt x="466725" y="2637536"/>
                  </a:lnTo>
                  <a:lnTo>
                    <a:pt x="486537" y="2637536"/>
                  </a:lnTo>
                  <a:lnTo>
                    <a:pt x="486537" y="2627629"/>
                  </a:lnTo>
                  <a:close/>
                </a:path>
                <a:path w="487045" h="2675890">
                  <a:moveTo>
                    <a:pt x="482092" y="0"/>
                  </a:moveTo>
                  <a:lnTo>
                    <a:pt x="2159" y="0"/>
                  </a:lnTo>
                  <a:lnTo>
                    <a:pt x="2159" y="19812"/>
                  </a:lnTo>
                  <a:lnTo>
                    <a:pt x="466725" y="19812"/>
                  </a:lnTo>
                  <a:lnTo>
                    <a:pt x="466725" y="9905"/>
                  </a:lnTo>
                  <a:lnTo>
                    <a:pt x="486537" y="9905"/>
                  </a:lnTo>
                  <a:lnTo>
                    <a:pt x="486537" y="4444"/>
                  </a:lnTo>
                  <a:lnTo>
                    <a:pt x="482092" y="0"/>
                  </a:lnTo>
                  <a:close/>
                </a:path>
                <a:path w="487045" h="2675890">
                  <a:moveTo>
                    <a:pt x="486537" y="9905"/>
                  </a:moveTo>
                  <a:lnTo>
                    <a:pt x="466725" y="9905"/>
                  </a:lnTo>
                  <a:lnTo>
                    <a:pt x="476631" y="19812"/>
                  </a:lnTo>
                  <a:lnTo>
                    <a:pt x="486537" y="19812"/>
                  </a:lnTo>
                  <a:lnTo>
                    <a:pt x="486537" y="9905"/>
                  </a:lnTo>
                  <a:close/>
                </a:path>
              </a:pathLst>
            </a:custGeom>
            <a:solidFill>
              <a:srgbClr val="C3250C"/>
            </a:solidFill>
          </p:spPr>
          <p:txBody>
            <a:bodyPr wrap="square" lIns="0" tIns="0" rIns="0" bIns="0" rtlCol="0"/>
            <a:lstStyle/>
            <a:p>
              <a:endParaRPr/>
            </a:p>
          </p:txBody>
        </p:sp>
        <p:sp>
          <p:nvSpPr>
            <p:cNvPr id="210" name="object 86"/>
            <p:cNvSpPr/>
            <p:nvPr/>
          </p:nvSpPr>
          <p:spPr>
            <a:xfrm>
              <a:off x="7450073" y="3890009"/>
              <a:ext cx="1690370" cy="769620"/>
            </a:xfrm>
            <a:custGeom>
              <a:avLst/>
              <a:gdLst/>
              <a:ahLst/>
              <a:cxnLst/>
              <a:rect l="l" t="t" r="r" b="b"/>
              <a:pathLst>
                <a:path w="1690370" h="769620">
                  <a:moveTo>
                    <a:pt x="0" y="769619"/>
                  </a:moveTo>
                  <a:lnTo>
                    <a:pt x="1690116" y="769619"/>
                  </a:lnTo>
                  <a:lnTo>
                    <a:pt x="1690116" y="0"/>
                  </a:lnTo>
                  <a:lnTo>
                    <a:pt x="0" y="0"/>
                  </a:lnTo>
                  <a:lnTo>
                    <a:pt x="0" y="769619"/>
                  </a:lnTo>
                  <a:close/>
                </a:path>
              </a:pathLst>
            </a:custGeom>
            <a:solidFill>
              <a:srgbClr val="FFFFFF"/>
            </a:solidFill>
          </p:spPr>
          <p:txBody>
            <a:bodyPr wrap="square" lIns="0" tIns="0" rIns="0" bIns="0" rtlCol="0"/>
            <a:lstStyle/>
            <a:p>
              <a:endParaRPr/>
            </a:p>
          </p:txBody>
        </p:sp>
        <p:sp>
          <p:nvSpPr>
            <p:cNvPr id="211" name="object 87"/>
            <p:cNvSpPr/>
            <p:nvPr/>
          </p:nvSpPr>
          <p:spPr>
            <a:xfrm>
              <a:off x="7450073" y="3890009"/>
              <a:ext cx="1690370" cy="769620"/>
            </a:xfrm>
            <a:custGeom>
              <a:avLst/>
              <a:gdLst/>
              <a:ahLst/>
              <a:cxnLst/>
              <a:rect l="l" t="t" r="r" b="b"/>
              <a:pathLst>
                <a:path w="1690370" h="769620">
                  <a:moveTo>
                    <a:pt x="0" y="769619"/>
                  </a:moveTo>
                  <a:lnTo>
                    <a:pt x="1690116" y="769619"/>
                  </a:lnTo>
                  <a:lnTo>
                    <a:pt x="1690116" y="0"/>
                  </a:lnTo>
                  <a:lnTo>
                    <a:pt x="0" y="0"/>
                  </a:lnTo>
                  <a:lnTo>
                    <a:pt x="0" y="769619"/>
                  </a:lnTo>
                  <a:close/>
                </a:path>
              </a:pathLst>
            </a:custGeom>
            <a:ln w="32003">
              <a:solidFill>
                <a:srgbClr val="694894"/>
              </a:solidFill>
            </a:ln>
          </p:spPr>
          <p:txBody>
            <a:bodyPr wrap="square" lIns="0" tIns="0" rIns="0" bIns="0" rtlCol="0"/>
            <a:lstStyle/>
            <a:p>
              <a:endParaRPr/>
            </a:p>
          </p:txBody>
        </p:sp>
        <p:sp>
          <p:nvSpPr>
            <p:cNvPr id="212" name="object 88"/>
            <p:cNvSpPr txBox="1"/>
            <p:nvPr/>
          </p:nvSpPr>
          <p:spPr>
            <a:xfrm>
              <a:off x="7466076" y="4093209"/>
              <a:ext cx="1658620" cy="346710"/>
            </a:xfrm>
            <a:prstGeom prst="rect">
              <a:avLst/>
            </a:prstGeom>
          </p:spPr>
          <p:txBody>
            <a:bodyPr vert="horz" wrap="square" lIns="0" tIns="13335" rIns="0" bIns="0" rtlCol="0">
              <a:spAutoFit/>
            </a:bodyPr>
            <a:lstStyle/>
            <a:p>
              <a:pPr marL="354806" marR="288131" indent="-59531">
                <a:spcBef>
                  <a:spcPts val="79"/>
                </a:spcBef>
              </a:pPr>
              <a:r>
                <a:rPr sz="800" b="1" spc="15" dirty="0">
                  <a:latin typeface="Times New Roman"/>
                  <a:cs typeface="Times New Roman"/>
                </a:rPr>
                <a:t>Carbon</a:t>
              </a:r>
              <a:r>
                <a:rPr sz="800" b="1" spc="-60" dirty="0">
                  <a:latin typeface="Times New Roman"/>
                  <a:cs typeface="Times New Roman"/>
                </a:rPr>
                <a:t> </a:t>
              </a:r>
              <a:r>
                <a:rPr sz="800" b="1" spc="34" dirty="0">
                  <a:latin typeface="Times New Roman"/>
                  <a:cs typeface="Times New Roman"/>
                </a:rPr>
                <a:t>Offset  Mechanism</a:t>
              </a:r>
              <a:endParaRPr sz="800">
                <a:latin typeface="Times New Roman"/>
                <a:cs typeface="Times New Roman"/>
              </a:endParaRPr>
            </a:p>
          </p:txBody>
        </p:sp>
        <p:sp>
          <p:nvSpPr>
            <p:cNvPr id="213" name="object 89"/>
            <p:cNvSpPr/>
            <p:nvPr/>
          </p:nvSpPr>
          <p:spPr>
            <a:xfrm>
              <a:off x="7450073" y="4837938"/>
              <a:ext cx="1690370" cy="577850"/>
            </a:xfrm>
            <a:custGeom>
              <a:avLst/>
              <a:gdLst/>
              <a:ahLst/>
              <a:cxnLst/>
              <a:rect l="l" t="t" r="r" b="b"/>
              <a:pathLst>
                <a:path w="1690370" h="577850">
                  <a:moveTo>
                    <a:pt x="0" y="577596"/>
                  </a:moveTo>
                  <a:lnTo>
                    <a:pt x="1690116" y="577596"/>
                  </a:lnTo>
                  <a:lnTo>
                    <a:pt x="1690116" y="0"/>
                  </a:lnTo>
                  <a:lnTo>
                    <a:pt x="0" y="0"/>
                  </a:lnTo>
                  <a:lnTo>
                    <a:pt x="0" y="577596"/>
                  </a:lnTo>
                  <a:close/>
                </a:path>
              </a:pathLst>
            </a:custGeom>
            <a:solidFill>
              <a:srgbClr val="FFFFFF"/>
            </a:solidFill>
          </p:spPr>
          <p:txBody>
            <a:bodyPr wrap="square" lIns="0" tIns="0" rIns="0" bIns="0" rtlCol="0"/>
            <a:lstStyle/>
            <a:p>
              <a:endParaRPr/>
            </a:p>
          </p:txBody>
        </p:sp>
        <p:sp>
          <p:nvSpPr>
            <p:cNvPr id="214" name="object 90"/>
            <p:cNvSpPr/>
            <p:nvPr/>
          </p:nvSpPr>
          <p:spPr>
            <a:xfrm>
              <a:off x="7450073" y="4837938"/>
              <a:ext cx="1690370" cy="577850"/>
            </a:xfrm>
            <a:custGeom>
              <a:avLst/>
              <a:gdLst/>
              <a:ahLst/>
              <a:cxnLst/>
              <a:rect l="l" t="t" r="r" b="b"/>
              <a:pathLst>
                <a:path w="1690370" h="577850">
                  <a:moveTo>
                    <a:pt x="0" y="577596"/>
                  </a:moveTo>
                  <a:lnTo>
                    <a:pt x="1690116" y="577596"/>
                  </a:lnTo>
                  <a:lnTo>
                    <a:pt x="1690116" y="0"/>
                  </a:lnTo>
                  <a:lnTo>
                    <a:pt x="0" y="0"/>
                  </a:lnTo>
                  <a:lnTo>
                    <a:pt x="0" y="577596"/>
                  </a:lnTo>
                  <a:close/>
                </a:path>
              </a:pathLst>
            </a:custGeom>
            <a:ln w="25908">
              <a:solidFill>
                <a:srgbClr val="BCD530"/>
              </a:solidFill>
            </a:ln>
          </p:spPr>
          <p:txBody>
            <a:bodyPr wrap="square" lIns="0" tIns="0" rIns="0" bIns="0" rtlCol="0"/>
            <a:lstStyle/>
            <a:p>
              <a:endParaRPr/>
            </a:p>
          </p:txBody>
        </p:sp>
        <p:sp>
          <p:nvSpPr>
            <p:cNvPr id="215" name="object 91"/>
            <p:cNvSpPr txBox="1"/>
            <p:nvPr/>
          </p:nvSpPr>
          <p:spPr>
            <a:xfrm>
              <a:off x="7450073" y="5021960"/>
              <a:ext cx="1690370" cy="186690"/>
            </a:xfrm>
            <a:prstGeom prst="rect">
              <a:avLst/>
            </a:prstGeom>
          </p:spPr>
          <p:txBody>
            <a:bodyPr vert="horz" wrap="square" lIns="0" tIns="13335" rIns="0" bIns="0" rtlCol="0">
              <a:spAutoFit/>
            </a:bodyPr>
            <a:lstStyle/>
            <a:p>
              <a:pPr marL="953" algn="ctr">
                <a:spcBef>
                  <a:spcPts val="79"/>
                </a:spcBef>
              </a:pPr>
              <a:r>
                <a:rPr lang="en-US" sz="800" b="1" spc="19" dirty="0" smtClean="0">
                  <a:latin typeface="Times New Roman"/>
                  <a:cs typeface="Times New Roman"/>
                </a:rPr>
                <a:t>Guarantee</a:t>
              </a:r>
              <a:endParaRPr sz="800" dirty="0">
                <a:latin typeface="Times New Roman"/>
                <a:cs typeface="Times New Roman"/>
              </a:endParaRPr>
            </a:p>
          </p:txBody>
        </p:sp>
        <p:sp>
          <p:nvSpPr>
            <p:cNvPr id="216" name="object 92"/>
            <p:cNvSpPr/>
            <p:nvPr/>
          </p:nvSpPr>
          <p:spPr>
            <a:xfrm>
              <a:off x="7450073" y="5619750"/>
              <a:ext cx="1690370" cy="739140"/>
            </a:xfrm>
            <a:custGeom>
              <a:avLst/>
              <a:gdLst/>
              <a:ahLst/>
              <a:cxnLst/>
              <a:rect l="l" t="t" r="r" b="b"/>
              <a:pathLst>
                <a:path w="1690370" h="739139">
                  <a:moveTo>
                    <a:pt x="0" y="739140"/>
                  </a:moveTo>
                  <a:lnTo>
                    <a:pt x="1690116" y="739140"/>
                  </a:lnTo>
                  <a:lnTo>
                    <a:pt x="1690116" y="0"/>
                  </a:lnTo>
                  <a:lnTo>
                    <a:pt x="0" y="0"/>
                  </a:lnTo>
                  <a:lnTo>
                    <a:pt x="0" y="739140"/>
                  </a:lnTo>
                  <a:close/>
                </a:path>
              </a:pathLst>
            </a:custGeom>
            <a:solidFill>
              <a:srgbClr val="FFFFFF"/>
            </a:solidFill>
          </p:spPr>
          <p:txBody>
            <a:bodyPr wrap="square" lIns="0" tIns="0" rIns="0" bIns="0" rtlCol="0"/>
            <a:lstStyle/>
            <a:p>
              <a:endParaRPr/>
            </a:p>
          </p:txBody>
        </p:sp>
        <p:sp>
          <p:nvSpPr>
            <p:cNvPr id="217" name="object 93"/>
            <p:cNvSpPr/>
            <p:nvPr/>
          </p:nvSpPr>
          <p:spPr>
            <a:xfrm>
              <a:off x="7450073" y="5619750"/>
              <a:ext cx="1690370" cy="739140"/>
            </a:xfrm>
            <a:custGeom>
              <a:avLst/>
              <a:gdLst/>
              <a:ahLst/>
              <a:cxnLst/>
              <a:rect l="l" t="t" r="r" b="b"/>
              <a:pathLst>
                <a:path w="1690370" h="739139">
                  <a:moveTo>
                    <a:pt x="0" y="739140"/>
                  </a:moveTo>
                  <a:lnTo>
                    <a:pt x="1690116" y="739140"/>
                  </a:lnTo>
                  <a:lnTo>
                    <a:pt x="1690116" y="0"/>
                  </a:lnTo>
                  <a:lnTo>
                    <a:pt x="0" y="0"/>
                  </a:lnTo>
                  <a:lnTo>
                    <a:pt x="0" y="739140"/>
                  </a:lnTo>
                  <a:close/>
                </a:path>
              </a:pathLst>
            </a:custGeom>
            <a:ln w="25908">
              <a:solidFill>
                <a:srgbClr val="BCD530"/>
              </a:solidFill>
            </a:ln>
          </p:spPr>
          <p:txBody>
            <a:bodyPr wrap="square" lIns="0" tIns="0" rIns="0" bIns="0" rtlCol="0"/>
            <a:lstStyle/>
            <a:p>
              <a:endParaRPr/>
            </a:p>
          </p:txBody>
        </p:sp>
        <p:sp>
          <p:nvSpPr>
            <p:cNvPr id="218" name="object 94"/>
            <p:cNvSpPr txBox="1"/>
            <p:nvPr/>
          </p:nvSpPr>
          <p:spPr>
            <a:xfrm>
              <a:off x="7450073" y="5804712"/>
              <a:ext cx="1690370" cy="346710"/>
            </a:xfrm>
            <a:prstGeom prst="rect">
              <a:avLst/>
            </a:prstGeom>
          </p:spPr>
          <p:txBody>
            <a:bodyPr vert="horz" wrap="square" lIns="0" tIns="13335" rIns="0" bIns="0" rtlCol="0">
              <a:spAutoFit/>
            </a:bodyPr>
            <a:lstStyle/>
            <a:p>
              <a:pPr marL="336232" marR="182403" indent="-147638">
                <a:spcBef>
                  <a:spcPts val="79"/>
                </a:spcBef>
              </a:pPr>
              <a:r>
                <a:rPr sz="800" b="1" i="1" spc="34" dirty="0">
                  <a:latin typeface="Times New Roman"/>
                  <a:cs typeface="Times New Roman"/>
                </a:rPr>
                <a:t>Grant</a:t>
              </a:r>
              <a:r>
                <a:rPr sz="800" b="1" i="1" spc="-64" dirty="0">
                  <a:latin typeface="Times New Roman"/>
                  <a:cs typeface="Times New Roman"/>
                </a:rPr>
                <a:t> </a:t>
              </a:r>
              <a:r>
                <a:rPr sz="800" b="1" i="1" spc="11" dirty="0">
                  <a:latin typeface="Times New Roman"/>
                  <a:cs typeface="Times New Roman"/>
                </a:rPr>
                <a:t>Enhancement  </a:t>
              </a:r>
              <a:r>
                <a:rPr sz="800" b="1" i="1" spc="34" dirty="0">
                  <a:latin typeface="Times New Roman"/>
                  <a:cs typeface="Times New Roman"/>
                </a:rPr>
                <a:t>Equity</a:t>
              </a:r>
              <a:r>
                <a:rPr sz="800" b="1" i="1" spc="-19" dirty="0">
                  <a:latin typeface="Times New Roman"/>
                  <a:cs typeface="Times New Roman"/>
                </a:rPr>
                <a:t> </a:t>
              </a:r>
              <a:r>
                <a:rPr sz="800" b="1" spc="-15" dirty="0">
                  <a:latin typeface="Times New Roman"/>
                  <a:cs typeface="Times New Roman"/>
                </a:rPr>
                <a:t>(GEE)</a:t>
              </a:r>
              <a:endParaRPr sz="800">
                <a:latin typeface="Times New Roman"/>
                <a:cs typeface="Times New Roman"/>
              </a:endParaRPr>
            </a:p>
          </p:txBody>
        </p:sp>
        <p:sp>
          <p:nvSpPr>
            <p:cNvPr id="219" name="object 95"/>
            <p:cNvSpPr txBox="1"/>
            <p:nvPr/>
          </p:nvSpPr>
          <p:spPr>
            <a:xfrm>
              <a:off x="11785472" y="2399157"/>
              <a:ext cx="540397" cy="182101"/>
            </a:xfrm>
            <a:prstGeom prst="rect">
              <a:avLst/>
            </a:prstGeom>
          </p:spPr>
          <p:txBody>
            <a:bodyPr vert="horz" wrap="square" lIns="0" tIns="13335" rIns="0" bIns="0" rtlCol="0">
              <a:spAutoFit/>
            </a:bodyPr>
            <a:lstStyle/>
            <a:p>
              <a:pPr marL="9525">
                <a:spcBef>
                  <a:spcPts val="79"/>
                </a:spcBef>
              </a:pPr>
              <a:r>
                <a:rPr lang="en-US" sz="800" i="1" spc="38" dirty="0" smtClean="0">
                  <a:latin typeface="Times New Roman"/>
                  <a:cs typeface="Times New Roman"/>
                </a:rPr>
                <a:t>Grant</a:t>
              </a:r>
              <a:endParaRPr sz="800" dirty="0">
                <a:latin typeface="Times New Roman"/>
                <a:cs typeface="Times New Roman"/>
              </a:endParaRPr>
            </a:p>
          </p:txBody>
        </p:sp>
        <p:sp>
          <p:nvSpPr>
            <p:cNvPr id="220" name="object 96"/>
            <p:cNvSpPr/>
            <p:nvPr/>
          </p:nvSpPr>
          <p:spPr>
            <a:xfrm>
              <a:off x="9954768" y="1773935"/>
              <a:ext cx="1590040" cy="1663064"/>
            </a:xfrm>
            <a:custGeom>
              <a:avLst/>
              <a:gdLst/>
              <a:ahLst/>
              <a:cxnLst/>
              <a:rect l="l" t="t" r="r" b="b"/>
              <a:pathLst>
                <a:path w="1590040" h="1663064">
                  <a:moveTo>
                    <a:pt x="1324609" y="0"/>
                  </a:moveTo>
                  <a:lnTo>
                    <a:pt x="264922" y="0"/>
                  </a:lnTo>
                  <a:lnTo>
                    <a:pt x="217304" y="4268"/>
                  </a:lnTo>
                  <a:lnTo>
                    <a:pt x="172485" y="16575"/>
                  </a:lnTo>
                  <a:lnTo>
                    <a:pt x="131214" y="36171"/>
                  </a:lnTo>
                  <a:lnTo>
                    <a:pt x="94239" y="62309"/>
                  </a:lnTo>
                  <a:lnTo>
                    <a:pt x="62309" y="94239"/>
                  </a:lnTo>
                  <a:lnTo>
                    <a:pt x="36171" y="131214"/>
                  </a:lnTo>
                  <a:lnTo>
                    <a:pt x="16575" y="172485"/>
                  </a:lnTo>
                  <a:lnTo>
                    <a:pt x="4268" y="217304"/>
                  </a:lnTo>
                  <a:lnTo>
                    <a:pt x="0" y="264922"/>
                  </a:lnTo>
                  <a:lnTo>
                    <a:pt x="0" y="1397762"/>
                  </a:lnTo>
                  <a:lnTo>
                    <a:pt x="4268" y="1445379"/>
                  </a:lnTo>
                  <a:lnTo>
                    <a:pt x="16575" y="1490198"/>
                  </a:lnTo>
                  <a:lnTo>
                    <a:pt x="36171" y="1531469"/>
                  </a:lnTo>
                  <a:lnTo>
                    <a:pt x="62309" y="1568444"/>
                  </a:lnTo>
                  <a:lnTo>
                    <a:pt x="94239" y="1600374"/>
                  </a:lnTo>
                  <a:lnTo>
                    <a:pt x="131214" y="1626512"/>
                  </a:lnTo>
                  <a:lnTo>
                    <a:pt x="172485" y="1646108"/>
                  </a:lnTo>
                  <a:lnTo>
                    <a:pt x="217304" y="1658415"/>
                  </a:lnTo>
                  <a:lnTo>
                    <a:pt x="264922" y="1662684"/>
                  </a:lnTo>
                  <a:lnTo>
                    <a:pt x="1324609" y="1662684"/>
                  </a:lnTo>
                  <a:lnTo>
                    <a:pt x="1372227" y="1658415"/>
                  </a:lnTo>
                  <a:lnTo>
                    <a:pt x="1417046" y="1646108"/>
                  </a:lnTo>
                  <a:lnTo>
                    <a:pt x="1458317" y="1626512"/>
                  </a:lnTo>
                  <a:lnTo>
                    <a:pt x="1495292" y="1600374"/>
                  </a:lnTo>
                  <a:lnTo>
                    <a:pt x="1527222" y="1568444"/>
                  </a:lnTo>
                  <a:lnTo>
                    <a:pt x="1553360" y="1531469"/>
                  </a:lnTo>
                  <a:lnTo>
                    <a:pt x="1572956" y="1490198"/>
                  </a:lnTo>
                  <a:lnTo>
                    <a:pt x="1585263" y="1445379"/>
                  </a:lnTo>
                  <a:lnTo>
                    <a:pt x="1589531" y="1397762"/>
                  </a:lnTo>
                  <a:lnTo>
                    <a:pt x="1589531" y="264922"/>
                  </a:lnTo>
                  <a:lnTo>
                    <a:pt x="1585263" y="217304"/>
                  </a:lnTo>
                  <a:lnTo>
                    <a:pt x="1572956" y="172485"/>
                  </a:lnTo>
                  <a:lnTo>
                    <a:pt x="1553360" y="131214"/>
                  </a:lnTo>
                  <a:lnTo>
                    <a:pt x="1527222" y="94239"/>
                  </a:lnTo>
                  <a:lnTo>
                    <a:pt x="1495292" y="62309"/>
                  </a:lnTo>
                  <a:lnTo>
                    <a:pt x="1458317" y="36171"/>
                  </a:lnTo>
                  <a:lnTo>
                    <a:pt x="1417046" y="16575"/>
                  </a:lnTo>
                  <a:lnTo>
                    <a:pt x="1372227" y="4268"/>
                  </a:lnTo>
                  <a:lnTo>
                    <a:pt x="1324609" y="0"/>
                  </a:lnTo>
                  <a:close/>
                </a:path>
              </a:pathLst>
            </a:custGeom>
            <a:solidFill>
              <a:srgbClr val="BEBEBE">
                <a:alpha val="50195"/>
              </a:srgbClr>
            </a:solidFill>
          </p:spPr>
          <p:txBody>
            <a:bodyPr wrap="square" lIns="0" tIns="0" rIns="0" bIns="0" rtlCol="0"/>
            <a:lstStyle/>
            <a:p>
              <a:endParaRPr/>
            </a:p>
          </p:txBody>
        </p:sp>
        <p:sp>
          <p:nvSpPr>
            <p:cNvPr id="221" name="object 97"/>
            <p:cNvSpPr/>
            <p:nvPr/>
          </p:nvSpPr>
          <p:spPr>
            <a:xfrm>
              <a:off x="9938004" y="3710940"/>
              <a:ext cx="1603375" cy="2729865"/>
            </a:xfrm>
            <a:custGeom>
              <a:avLst/>
              <a:gdLst/>
              <a:ahLst/>
              <a:cxnLst/>
              <a:rect l="l" t="t" r="r" b="b"/>
              <a:pathLst>
                <a:path w="1603375" h="2729865">
                  <a:moveTo>
                    <a:pt x="1336040" y="0"/>
                  </a:moveTo>
                  <a:lnTo>
                    <a:pt x="267207" y="0"/>
                  </a:lnTo>
                  <a:lnTo>
                    <a:pt x="219177" y="4305"/>
                  </a:lnTo>
                  <a:lnTo>
                    <a:pt x="173970" y="16717"/>
                  </a:lnTo>
                  <a:lnTo>
                    <a:pt x="132343" y="36481"/>
                  </a:lnTo>
                  <a:lnTo>
                    <a:pt x="95049" y="62844"/>
                  </a:lnTo>
                  <a:lnTo>
                    <a:pt x="62844" y="95049"/>
                  </a:lnTo>
                  <a:lnTo>
                    <a:pt x="36481" y="132343"/>
                  </a:lnTo>
                  <a:lnTo>
                    <a:pt x="16717" y="173970"/>
                  </a:lnTo>
                  <a:lnTo>
                    <a:pt x="4305" y="219177"/>
                  </a:lnTo>
                  <a:lnTo>
                    <a:pt x="0" y="267208"/>
                  </a:lnTo>
                  <a:lnTo>
                    <a:pt x="0" y="2462263"/>
                  </a:lnTo>
                  <a:lnTo>
                    <a:pt x="4305" y="2510297"/>
                  </a:lnTo>
                  <a:lnTo>
                    <a:pt x="16717" y="2555507"/>
                  </a:lnTo>
                  <a:lnTo>
                    <a:pt x="36481" y="2597136"/>
                  </a:lnTo>
                  <a:lnTo>
                    <a:pt x="62844" y="2634432"/>
                  </a:lnTo>
                  <a:lnTo>
                    <a:pt x="95049" y="2666638"/>
                  </a:lnTo>
                  <a:lnTo>
                    <a:pt x="132343" y="2693001"/>
                  </a:lnTo>
                  <a:lnTo>
                    <a:pt x="173970" y="2712766"/>
                  </a:lnTo>
                  <a:lnTo>
                    <a:pt x="219177" y="2725178"/>
                  </a:lnTo>
                  <a:lnTo>
                    <a:pt x="267207" y="2729484"/>
                  </a:lnTo>
                  <a:lnTo>
                    <a:pt x="1336040" y="2729484"/>
                  </a:lnTo>
                  <a:lnTo>
                    <a:pt x="1384070" y="2725178"/>
                  </a:lnTo>
                  <a:lnTo>
                    <a:pt x="1429277" y="2712766"/>
                  </a:lnTo>
                  <a:lnTo>
                    <a:pt x="1470904" y="2693001"/>
                  </a:lnTo>
                  <a:lnTo>
                    <a:pt x="1508198" y="2666638"/>
                  </a:lnTo>
                  <a:lnTo>
                    <a:pt x="1540403" y="2634432"/>
                  </a:lnTo>
                  <a:lnTo>
                    <a:pt x="1566766" y="2597136"/>
                  </a:lnTo>
                  <a:lnTo>
                    <a:pt x="1586530" y="2555507"/>
                  </a:lnTo>
                  <a:lnTo>
                    <a:pt x="1598942" y="2510297"/>
                  </a:lnTo>
                  <a:lnTo>
                    <a:pt x="1603248" y="2462263"/>
                  </a:lnTo>
                  <a:lnTo>
                    <a:pt x="1603248" y="267208"/>
                  </a:lnTo>
                  <a:lnTo>
                    <a:pt x="1598942" y="219177"/>
                  </a:lnTo>
                  <a:lnTo>
                    <a:pt x="1586530" y="173970"/>
                  </a:lnTo>
                  <a:lnTo>
                    <a:pt x="1566766" y="132343"/>
                  </a:lnTo>
                  <a:lnTo>
                    <a:pt x="1540403" y="95049"/>
                  </a:lnTo>
                  <a:lnTo>
                    <a:pt x="1508198" y="62844"/>
                  </a:lnTo>
                  <a:lnTo>
                    <a:pt x="1470904" y="36481"/>
                  </a:lnTo>
                  <a:lnTo>
                    <a:pt x="1429277" y="16717"/>
                  </a:lnTo>
                  <a:lnTo>
                    <a:pt x="1384070" y="4305"/>
                  </a:lnTo>
                  <a:lnTo>
                    <a:pt x="1336040" y="0"/>
                  </a:lnTo>
                  <a:close/>
                </a:path>
              </a:pathLst>
            </a:custGeom>
            <a:solidFill>
              <a:srgbClr val="BEBEBE">
                <a:alpha val="50195"/>
              </a:srgbClr>
            </a:solidFill>
          </p:spPr>
          <p:txBody>
            <a:bodyPr wrap="square" lIns="0" tIns="0" rIns="0" bIns="0" rtlCol="0"/>
            <a:lstStyle/>
            <a:p>
              <a:endParaRPr/>
            </a:p>
          </p:txBody>
        </p:sp>
        <p:sp>
          <p:nvSpPr>
            <p:cNvPr id="222" name="object 98"/>
            <p:cNvSpPr txBox="1"/>
            <p:nvPr/>
          </p:nvSpPr>
          <p:spPr>
            <a:xfrm>
              <a:off x="10119359" y="4148328"/>
              <a:ext cx="1183005" cy="248787"/>
            </a:xfrm>
            <a:prstGeom prst="rect">
              <a:avLst/>
            </a:prstGeom>
            <a:solidFill>
              <a:srgbClr val="FFFFFF"/>
            </a:solidFill>
          </p:spPr>
          <p:txBody>
            <a:bodyPr vert="horz" wrap="square" lIns="0" tIns="62865" rIns="0" bIns="0" rtlCol="0">
              <a:spAutoFit/>
            </a:bodyPr>
            <a:lstStyle/>
            <a:p>
              <a:pPr marL="180499">
                <a:spcBef>
                  <a:spcPts val="371"/>
                </a:spcBef>
              </a:pPr>
              <a:r>
                <a:rPr sz="800" b="1" spc="34" dirty="0">
                  <a:latin typeface="Times New Roman"/>
                  <a:cs typeface="Times New Roman"/>
                </a:rPr>
                <a:t>LSM/NGO</a:t>
              </a:r>
              <a:endParaRPr sz="800">
                <a:latin typeface="Times New Roman"/>
                <a:cs typeface="Times New Roman"/>
              </a:endParaRPr>
            </a:p>
          </p:txBody>
        </p:sp>
        <p:sp>
          <p:nvSpPr>
            <p:cNvPr id="223" name="object 99"/>
            <p:cNvSpPr txBox="1"/>
            <p:nvPr/>
          </p:nvSpPr>
          <p:spPr>
            <a:xfrm>
              <a:off x="10350888" y="2298192"/>
              <a:ext cx="772795" cy="210313"/>
            </a:xfrm>
            <a:prstGeom prst="rect">
              <a:avLst/>
            </a:prstGeom>
            <a:solidFill>
              <a:srgbClr val="FFFFFF"/>
            </a:solidFill>
          </p:spPr>
          <p:txBody>
            <a:bodyPr vert="horz" wrap="square" lIns="0" tIns="34290" rIns="0" bIns="0" rtlCol="0">
              <a:spAutoFit/>
            </a:bodyPr>
            <a:lstStyle/>
            <a:p>
              <a:pPr marL="159068">
                <a:spcBef>
                  <a:spcPts val="203"/>
                </a:spcBef>
              </a:pPr>
              <a:r>
                <a:rPr lang="en-US" sz="800" b="1" spc="15" dirty="0" smtClean="0">
                  <a:latin typeface="Times New Roman"/>
                  <a:cs typeface="Times New Roman"/>
                </a:rPr>
                <a:t>Central</a:t>
              </a:r>
              <a:endParaRPr sz="800" dirty="0">
                <a:latin typeface="Times New Roman"/>
                <a:cs typeface="Times New Roman"/>
              </a:endParaRPr>
            </a:p>
          </p:txBody>
        </p:sp>
        <p:sp>
          <p:nvSpPr>
            <p:cNvPr id="224" name="object 100"/>
            <p:cNvSpPr txBox="1"/>
            <p:nvPr/>
          </p:nvSpPr>
          <p:spPr>
            <a:xfrm>
              <a:off x="10361677" y="2772154"/>
              <a:ext cx="772795" cy="211169"/>
            </a:xfrm>
            <a:prstGeom prst="rect">
              <a:avLst/>
            </a:prstGeom>
            <a:solidFill>
              <a:srgbClr val="FFFFFF"/>
            </a:solidFill>
          </p:spPr>
          <p:txBody>
            <a:bodyPr vert="horz" wrap="square" lIns="0" tIns="34925" rIns="0" bIns="0" rtlCol="0">
              <a:spAutoFit/>
            </a:bodyPr>
            <a:lstStyle/>
            <a:p>
              <a:pPr marL="115253">
                <a:spcBef>
                  <a:spcPts val="206"/>
                </a:spcBef>
              </a:pPr>
              <a:r>
                <a:rPr lang="en-US" sz="800" b="1" spc="23" dirty="0" smtClean="0">
                  <a:latin typeface="Times New Roman"/>
                  <a:cs typeface="Times New Roman"/>
                </a:rPr>
                <a:t>  Local</a:t>
              </a:r>
              <a:endParaRPr sz="800" dirty="0">
                <a:latin typeface="Times New Roman"/>
                <a:cs typeface="Times New Roman"/>
              </a:endParaRPr>
            </a:p>
          </p:txBody>
        </p:sp>
        <p:sp>
          <p:nvSpPr>
            <p:cNvPr id="225" name="object 101"/>
            <p:cNvSpPr txBox="1"/>
            <p:nvPr/>
          </p:nvSpPr>
          <p:spPr>
            <a:xfrm>
              <a:off x="10119359" y="4722876"/>
              <a:ext cx="1183005" cy="413788"/>
            </a:xfrm>
            <a:prstGeom prst="rect">
              <a:avLst/>
            </a:prstGeom>
            <a:solidFill>
              <a:srgbClr val="FFFFFF"/>
            </a:solidFill>
          </p:spPr>
          <p:txBody>
            <a:bodyPr vert="horz" wrap="square" lIns="0" tIns="63500" rIns="0" bIns="0" rtlCol="0">
              <a:spAutoFit/>
            </a:bodyPr>
            <a:lstStyle/>
            <a:p>
              <a:pPr marL="274320">
                <a:spcBef>
                  <a:spcPts val="375"/>
                </a:spcBef>
              </a:pPr>
              <a:r>
                <a:rPr lang="en-US" sz="800" b="1" spc="30" dirty="0" smtClean="0">
                  <a:latin typeface="Times New Roman"/>
                  <a:cs typeface="Times New Roman"/>
                </a:rPr>
                <a:t>Private Sector</a:t>
              </a:r>
              <a:endParaRPr sz="800" dirty="0">
                <a:latin typeface="Times New Roman"/>
                <a:cs typeface="Times New Roman"/>
              </a:endParaRPr>
            </a:p>
          </p:txBody>
        </p:sp>
        <p:sp>
          <p:nvSpPr>
            <p:cNvPr id="226" name="object 102"/>
            <p:cNvSpPr txBox="1"/>
            <p:nvPr/>
          </p:nvSpPr>
          <p:spPr>
            <a:xfrm>
              <a:off x="10119359" y="5298947"/>
              <a:ext cx="1183005" cy="248787"/>
            </a:xfrm>
            <a:prstGeom prst="rect">
              <a:avLst/>
            </a:prstGeom>
            <a:solidFill>
              <a:srgbClr val="FFFFFF"/>
            </a:solidFill>
          </p:spPr>
          <p:txBody>
            <a:bodyPr vert="horz" wrap="square" lIns="0" tIns="62865" rIns="0" bIns="0" rtlCol="0">
              <a:spAutoFit/>
            </a:bodyPr>
            <a:lstStyle/>
            <a:p>
              <a:pPr marL="227648">
                <a:spcBef>
                  <a:spcPts val="371"/>
                </a:spcBef>
              </a:pPr>
              <a:r>
                <a:rPr sz="800" b="1" spc="23" dirty="0">
                  <a:latin typeface="Times New Roman"/>
                  <a:cs typeface="Times New Roman"/>
                </a:rPr>
                <a:t>Koperasi</a:t>
              </a:r>
              <a:endParaRPr sz="800">
                <a:latin typeface="Times New Roman"/>
                <a:cs typeface="Times New Roman"/>
              </a:endParaRPr>
            </a:p>
          </p:txBody>
        </p:sp>
        <p:sp>
          <p:nvSpPr>
            <p:cNvPr id="227" name="object 103"/>
            <p:cNvSpPr txBox="1"/>
            <p:nvPr/>
          </p:nvSpPr>
          <p:spPr>
            <a:xfrm>
              <a:off x="10119359" y="5897879"/>
              <a:ext cx="1183005" cy="248787"/>
            </a:xfrm>
            <a:prstGeom prst="rect">
              <a:avLst/>
            </a:prstGeom>
            <a:solidFill>
              <a:srgbClr val="FFFFFF"/>
            </a:solidFill>
          </p:spPr>
          <p:txBody>
            <a:bodyPr vert="horz" wrap="square" lIns="0" tIns="62865" rIns="0" bIns="0" rtlCol="0">
              <a:spAutoFit/>
            </a:bodyPr>
            <a:lstStyle/>
            <a:p>
              <a:pPr marL="84773">
                <a:spcBef>
                  <a:spcPts val="371"/>
                </a:spcBef>
              </a:pPr>
              <a:r>
                <a:rPr lang="en-US" sz="800" b="1" spc="41" dirty="0" smtClean="0">
                  <a:latin typeface="Times New Roman"/>
                  <a:cs typeface="Times New Roman"/>
                </a:rPr>
                <a:t>        SOE</a:t>
              </a:r>
              <a:endParaRPr sz="800" dirty="0">
                <a:latin typeface="Times New Roman"/>
                <a:cs typeface="Times New Roman"/>
              </a:endParaRPr>
            </a:p>
          </p:txBody>
        </p:sp>
        <p:sp>
          <p:nvSpPr>
            <p:cNvPr id="228" name="object 104"/>
            <p:cNvSpPr/>
            <p:nvPr/>
          </p:nvSpPr>
          <p:spPr>
            <a:xfrm>
              <a:off x="11383518" y="2444495"/>
              <a:ext cx="402590" cy="3652520"/>
            </a:xfrm>
            <a:custGeom>
              <a:avLst/>
              <a:gdLst/>
              <a:ahLst/>
              <a:cxnLst/>
              <a:rect l="l" t="t" r="r" b="b"/>
              <a:pathLst>
                <a:path w="402590" h="3652520">
                  <a:moveTo>
                    <a:pt x="76200" y="3576002"/>
                  </a:moveTo>
                  <a:lnTo>
                    <a:pt x="0" y="3614115"/>
                  </a:lnTo>
                  <a:lnTo>
                    <a:pt x="76200" y="3652215"/>
                  </a:lnTo>
                  <a:lnTo>
                    <a:pt x="76200" y="3624021"/>
                  </a:lnTo>
                  <a:lnTo>
                    <a:pt x="63500" y="3624021"/>
                  </a:lnTo>
                  <a:lnTo>
                    <a:pt x="63500" y="3604209"/>
                  </a:lnTo>
                  <a:lnTo>
                    <a:pt x="76200" y="3604209"/>
                  </a:lnTo>
                  <a:lnTo>
                    <a:pt x="76200" y="3576002"/>
                  </a:lnTo>
                  <a:close/>
                </a:path>
                <a:path w="402590" h="3652520">
                  <a:moveTo>
                    <a:pt x="76200" y="3604209"/>
                  </a:moveTo>
                  <a:lnTo>
                    <a:pt x="63500" y="3604209"/>
                  </a:lnTo>
                  <a:lnTo>
                    <a:pt x="63500" y="3624021"/>
                  </a:lnTo>
                  <a:lnTo>
                    <a:pt x="76200" y="3624021"/>
                  </a:lnTo>
                  <a:lnTo>
                    <a:pt x="76200" y="3604209"/>
                  </a:lnTo>
                  <a:close/>
                </a:path>
                <a:path w="402590" h="3652520">
                  <a:moveTo>
                    <a:pt x="382650" y="3604209"/>
                  </a:moveTo>
                  <a:lnTo>
                    <a:pt x="76200" y="3604209"/>
                  </a:lnTo>
                  <a:lnTo>
                    <a:pt x="76200" y="3624021"/>
                  </a:lnTo>
                  <a:lnTo>
                    <a:pt x="398017" y="3624021"/>
                  </a:lnTo>
                  <a:lnTo>
                    <a:pt x="402462" y="3619576"/>
                  </a:lnTo>
                  <a:lnTo>
                    <a:pt x="402462" y="3614115"/>
                  </a:lnTo>
                  <a:lnTo>
                    <a:pt x="382650" y="3614115"/>
                  </a:lnTo>
                  <a:lnTo>
                    <a:pt x="382650" y="3604209"/>
                  </a:lnTo>
                  <a:close/>
                </a:path>
                <a:path w="402590" h="3652520">
                  <a:moveTo>
                    <a:pt x="382650" y="9905"/>
                  </a:moveTo>
                  <a:lnTo>
                    <a:pt x="382650" y="3614115"/>
                  </a:lnTo>
                  <a:lnTo>
                    <a:pt x="392556" y="3604209"/>
                  </a:lnTo>
                  <a:lnTo>
                    <a:pt x="402462" y="3604209"/>
                  </a:lnTo>
                  <a:lnTo>
                    <a:pt x="402462" y="19811"/>
                  </a:lnTo>
                  <a:lnTo>
                    <a:pt x="392556" y="19812"/>
                  </a:lnTo>
                  <a:lnTo>
                    <a:pt x="382650" y="9905"/>
                  </a:lnTo>
                  <a:close/>
                </a:path>
                <a:path w="402590" h="3652520">
                  <a:moveTo>
                    <a:pt x="402462" y="3604209"/>
                  </a:moveTo>
                  <a:lnTo>
                    <a:pt x="392556" y="3604209"/>
                  </a:lnTo>
                  <a:lnTo>
                    <a:pt x="382650" y="3614115"/>
                  </a:lnTo>
                  <a:lnTo>
                    <a:pt x="402462" y="3614115"/>
                  </a:lnTo>
                  <a:lnTo>
                    <a:pt x="402462" y="3604209"/>
                  </a:lnTo>
                  <a:close/>
                </a:path>
                <a:path w="402590" h="3652520">
                  <a:moveTo>
                    <a:pt x="398017" y="0"/>
                  </a:moveTo>
                  <a:lnTo>
                    <a:pt x="183387" y="0"/>
                  </a:lnTo>
                  <a:lnTo>
                    <a:pt x="183387" y="19812"/>
                  </a:lnTo>
                  <a:lnTo>
                    <a:pt x="382650" y="19812"/>
                  </a:lnTo>
                  <a:lnTo>
                    <a:pt x="382650" y="9905"/>
                  </a:lnTo>
                  <a:lnTo>
                    <a:pt x="402462" y="9905"/>
                  </a:lnTo>
                  <a:lnTo>
                    <a:pt x="402462" y="4444"/>
                  </a:lnTo>
                  <a:lnTo>
                    <a:pt x="398017" y="0"/>
                  </a:lnTo>
                  <a:close/>
                </a:path>
                <a:path w="402590" h="3652520">
                  <a:moveTo>
                    <a:pt x="402462" y="9905"/>
                  </a:moveTo>
                  <a:lnTo>
                    <a:pt x="382650" y="9905"/>
                  </a:lnTo>
                  <a:lnTo>
                    <a:pt x="392556" y="19812"/>
                  </a:lnTo>
                  <a:lnTo>
                    <a:pt x="402462" y="19811"/>
                  </a:lnTo>
                  <a:lnTo>
                    <a:pt x="402462" y="9905"/>
                  </a:lnTo>
                  <a:close/>
                </a:path>
              </a:pathLst>
            </a:custGeom>
            <a:solidFill>
              <a:srgbClr val="BCD530"/>
            </a:solidFill>
          </p:spPr>
          <p:txBody>
            <a:bodyPr wrap="square" lIns="0" tIns="0" rIns="0" bIns="0" rtlCol="0"/>
            <a:lstStyle/>
            <a:p>
              <a:endParaRPr/>
            </a:p>
          </p:txBody>
        </p:sp>
        <p:sp>
          <p:nvSpPr>
            <p:cNvPr id="231" name="object 107"/>
            <p:cNvSpPr/>
            <p:nvPr/>
          </p:nvSpPr>
          <p:spPr>
            <a:xfrm>
              <a:off x="6822185" y="2415539"/>
              <a:ext cx="662305" cy="527685"/>
            </a:xfrm>
            <a:custGeom>
              <a:avLst/>
              <a:gdLst/>
              <a:ahLst/>
              <a:cxnLst/>
              <a:rect l="l" t="t" r="r" b="b"/>
              <a:pathLst>
                <a:path w="662304" h="527685">
                  <a:moveTo>
                    <a:pt x="245999" y="501776"/>
                  </a:moveTo>
                  <a:lnTo>
                    <a:pt x="0" y="501776"/>
                  </a:lnTo>
                  <a:lnTo>
                    <a:pt x="0" y="527685"/>
                  </a:lnTo>
                  <a:lnTo>
                    <a:pt x="266065" y="527685"/>
                  </a:lnTo>
                  <a:lnTo>
                    <a:pt x="271907" y="521843"/>
                  </a:lnTo>
                  <a:lnTo>
                    <a:pt x="271907" y="514731"/>
                  </a:lnTo>
                  <a:lnTo>
                    <a:pt x="245999" y="514731"/>
                  </a:lnTo>
                  <a:lnTo>
                    <a:pt x="245999" y="501776"/>
                  </a:lnTo>
                  <a:close/>
                </a:path>
                <a:path w="662304" h="527685">
                  <a:moveTo>
                    <a:pt x="584200" y="25908"/>
                  </a:moveTo>
                  <a:lnTo>
                    <a:pt x="251841" y="25908"/>
                  </a:lnTo>
                  <a:lnTo>
                    <a:pt x="245999" y="31750"/>
                  </a:lnTo>
                  <a:lnTo>
                    <a:pt x="245999" y="514731"/>
                  </a:lnTo>
                  <a:lnTo>
                    <a:pt x="258953" y="501776"/>
                  </a:lnTo>
                  <a:lnTo>
                    <a:pt x="271907" y="501776"/>
                  </a:lnTo>
                  <a:lnTo>
                    <a:pt x="271907" y="51815"/>
                  </a:lnTo>
                  <a:lnTo>
                    <a:pt x="258953" y="51815"/>
                  </a:lnTo>
                  <a:lnTo>
                    <a:pt x="271907" y="38862"/>
                  </a:lnTo>
                  <a:lnTo>
                    <a:pt x="584200" y="38862"/>
                  </a:lnTo>
                  <a:lnTo>
                    <a:pt x="584200" y="25908"/>
                  </a:lnTo>
                  <a:close/>
                </a:path>
                <a:path w="662304" h="527685">
                  <a:moveTo>
                    <a:pt x="271907" y="501776"/>
                  </a:moveTo>
                  <a:lnTo>
                    <a:pt x="258953" y="501776"/>
                  </a:lnTo>
                  <a:lnTo>
                    <a:pt x="245999" y="514731"/>
                  </a:lnTo>
                  <a:lnTo>
                    <a:pt x="271907" y="514731"/>
                  </a:lnTo>
                  <a:lnTo>
                    <a:pt x="271907" y="501776"/>
                  </a:lnTo>
                  <a:close/>
                </a:path>
                <a:path w="662304" h="527685">
                  <a:moveTo>
                    <a:pt x="584200" y="0"/>
                  </a:moveTo>
                  <a:lnTo>
                    <a:pt x="584200" y="77724"/>
                  </a:lnTo>
                  <a:lnTo>
                    <a:pt x="636016" y="51815"/>
                  </a:lnTo>
                  <a:lnTo>
                    <a:pt x="597154" y="51815"/>
                  </a:lnTo>
                  <a:lnTo>
                    <a:pt x="597154" y="25908"/>
                  </a:lnTo>
                  <a:lnTo>
                    <a:pt x="636016" y="25908"/>
                  </a:lnTo>
                  <a:lnTo>
                    <a:pt x="584200" y="0"/>
                  </a:lnTo>
                  <a:close/>
                </a:path>
                <a:path w="662304" h="527685">
                  <a:moveTo>
                    <a:pt x="271907" y="38862"/>
                  </a:moveTo>
                  <a:lnTo>
                    <a:pt x="258953" y="51815"/>
                  </a:lnTo>
                  <a:lnTo>
                    <a:pt x="271907" y="51815"/>
                  </a:lnTo>
                  <a:lnTo>
                    <a:pt x="271907" y="38862"/>
                  </a:lnTo>
                  <a:close/>
                </a:path>
                <a:path w="662304" h="527685">
                  <a:moveTo>
                    <a:pt x="584200" y="38862"/>
                  </a:moveTo>
                  <a:lnTo>
                    <a:pt x="271907" y="38862"/>
                  </a:lnTo>
                  <a:lnTo>
                    <a:pt x="271907" y="51815"/>
                  </a:lnTo>
                  <a:lnTo>
                    <a:pt x="584200" y="51815"/>
                  </a:lnTo>
                  <a:lnTo>
                    <a:pt x="584200" y="38862"/>
                  </a:lnTo>
                  <a:close/>
                </a:path>
                <a:path w="662304" h="527685">
                  <a:moveTo>
                    <a:pt x="636016" y="25908"/>
                  </a:moveTo>
                  <a:lnTo>
                    <a:pt x="597154" y="25908"/>
                  </a:lnTo>
                  <a:lnTo>
                    <a:pt x="597154" y="51815"/>
                  </a:lnTo>
                  <a:lnTo>
                    <a:pt x="636016" y="51815"/>
                  </a:lnTo>
                  <a:lnTo>
                    <a:pt x="661924" y="38862"/>
                  </a:lnTo>
                  <a:lnTo>
                    <a:pt x="636016" y="25908"/>
                  </a:lnTo>
                  <a:close/>
                </a:path>
              </a:pathLst>
            </a:custGeom>
            <a:solidFill>
              <a:srgbClr val="1AA4BD"/>
            </a:solidFill>
          </p:spPr>
          <p:txBody>
            <a:bodyPr wrap="square" lIns="0" tIns="0" rIns="0" bIns="0" rtlCol="0"/>
            <a:lstStyle/>
            <a:p>
              <a:endParaRPr/>
            </a:p>
          </p:txBody>
        </p:sp>
        <p:sp>
          <p:nvSpPr>
            <p:cNvPr id="232" name="object 108"/>
            <p:cNvSpPr/>
            <p:nvPr/>
          </p:nvSpPr>
          <p:spPr>
            <a:xfrm>
              <a:off x="4321302" y="4324350"/>
              <a:ext cx="1325245" cy="10795"/>
            </a:xfrm>
            <a:custGeom>
              <a:avLst/>
              <a:gdLst/>
              <a:ahLst/>
              <a:cxnLst/>
              <a:rect l="l" t="t" r="r" b="b"/>
              <a:pathLst>
                <a:path w="1325245" h="10795">
                  <a:moveTo>
                    <a:pt x="0" y="10794"/>
                  </a:moveTo>
                  <a:lnTo>
                    <a:pt x="1325245" y="0"/>
                  </a:lnTo>
                </a:path>
              </a:pathLst>
            </a:custGeom>
            <a:ln w="28956">
              <a:solidFill>
                <a:srgbClr val="183873"/>
              </a:solidFill>
            </a:ln>
          </p:spPr>
          <p:txBody>
            <a:bodyPr wrap="square" lIns="0" tIns="0" rIns="0" bIns="0" rtlCol="0"/>
            <a:lstStyle/>
            <a:p>
              <a:endParaRPr/>
            </a:p>
          </p:txBody>
        </p:sp>
        <p:sp>
          <p:nvSpPr>
            <p:cNvPr id="233" name="object 109"/>
            <p:cNvSpPr/>
            <p:nvPr/>
          </p:nvSpPr>
          <p:spPr>
            <a:xfrm>
              <a:off x="6822185" y="5087111"/>
              <a:ext cx="627380" cy="584835"/>
            </a:xfrm>
            <a:custGeom>
              <a:avLst/>
              <a:gdLst/>
              <a:ahLst/>
              <a:cxnLst/>
              <a:rect l="l" t="t" r="r" b="b"/>
              <a:pathLst>
                <a:path w="627379" h="584835">
                  <a:moveTo>
                    <a:pt x="300609" y="558520"/>
                  </a:moveTo>
                  <a:lnTo>
                    <a:pt x="0" y="558520"/>
                  </a:lnTo>
                  <a:lnTo>
                    <a:pt x="0" y="584428"/>
                  </a:lnTo>
                  <a:lnTo>
                    <a:pt x="320802" y="584428"/>
                  </a:lnTo>
                  <a:lnTo>
                    <a:pt x="326517" y="578624"/>
                  </a:lnTo>
                  <a:lnTo>
                    <a:pt x="326517" y="571474"/>
                  </a:lnTo>
                  <a:lnTo>
                    <a:pt x="300609" y="571474"/>
                  </a:lnTo>
                  <a:lnTo>
                    <a:pt x="300609" y="558520"/>
                  </a:lnTo>
                  <a:close/>
                </a:path>
                <a:path w="627379" h="584835">
                  <a:moveTo>
                    <a:pt x="549529" y="25907"/>
                  </a:moveTo>
                  <a:lnTo>
                    <a:pt x="306450" y="25907"/>
                  </a:lnTo>
                  <a:lnTo>
                    <a:pt x="300609" y="31750"/>
                  </a:lnTo>
                  <a:lnTo>
                    <a:pt x="300609" y="571474"/>
                  </a:lnTo>
                  <a:lnTo>
                    <a:pt x="313563" y="558520"/>
                  </a:lnTo>
                  <a:lnTo>
                    <a:pt x="326517" y="558520"/>
                  </a:lnTo>
                  <a:lnTo>
                    <a:pt x="326517" y="51815"/>
                  </a:lnTo>
                  <a:lnTo>
                    <a:pt x="313563" y="51815"/>
                  </a:lnTo>
                  <a:lnTo>
                    <a:pt x="326517" y="38862"/>
                  </a:lnTo>
                  <a:lnTo>
                    <a:pt x="549529" y="38862"/>
                  </a:lnTo>
                  <a:lnTo>
                    <a:pt x="549529" y="25907"/>
                  </a:lnTo>
                  <a:close/>
                </a:path>
                <a:path w="627379" h="584835">
                  <a:moveTo>
                    <a:pt x="326517" y="558520"/>
                  </a:moveTo>
                  <a:lnTo>
                    <a:pt x="313563" y="558520"/>
                  </a:lnTo>
                  <a:lnTo>
                    <a:pt x="300609" y="571474"/>
                  </a:lnTo>
                  <a:lnTo>
                    <a:pt x="326517" y="571474"/>
                  </a:lnTo>
                  <a:lnTo>
                    <a:pt x="326517" y="558520"/>
                  </a:lnTo>
                  <a:close/>
                </a:path>
                <a:path w="627379" h="584835">
                  <a:moveTo>
                    <a:pt x="549529" y="0"/>
                  </a:moveTo>
                  <a:lnTo>
                    <a:pt x="549529" y="77724"/>
                  </a:lnTo>
                  <a:lnTo>
                    <a:pt x="601345" y="51815"/>
                  </a:lnTo>
                  <a:lnTo>
                    <a:pt x="562483" y="51815"/>
                  </a:lnTo>
                  <a:lnTo>
                    <a:pt x="562483" y="25907"/>
                  </a:lnTo>
                  <a:lnTo>
                    <a:pt x="601345" y="25907"/>
                  </a:lnTo>
                  <a:lnTo>
                    <a:pt x="549529" y="0"/>
                  </a:lnTo>
                  <a:close/>
                </a:path>
                <a:path w="627379" h="584835">
                  <a:moveTo>
                    <a:pt x="326517" y="38862"/>
                  </a:moveTo>
                  <a:lnTo>
                    <a:pt x="313563" y="51815"/>
                  </a:lnTo>
                  <a:lnTo>
                    <a:pt x="326517" y="51815"/>
                  </a:lnTo>
                  <a:lnTo>
                    <a:pt x="326517" y="38862"/>
                  </a:lnTo>
                  <a:close/>
                </a:path>
                <a:path w="627379" h="584835">
                  <a:moveTo>
                    <a:pt x="549529" y="38862"/>
                  </a:moveTo>
                  <a:lnTo>
                    <a:pt x="326517" y="38862"/>
                  </a:lnTo>
                  <a:lnTo>
                    <a:pt x="326517" y="51815"/>
                  </a:lnTo>
                  <a:lnTo>
                    <a:pt x="549529" y="51815"/>
                  </a:lnTo>
                  <a:lnTo>
                    <a:pt x="549529" y="38862"/>
                  </a:lnTo>
                  <a:close/>
                </a:path>
                <a:path w="627379" h="584835">
                  <a:moveTo>
                    <a:pt x="601345" y="25907"/>
                  </a:moveTo>
                  <a:lnTo>
                    <a:pt x="562483" y="25907"/>
                  </a:lnTo>
                  <a:lnTo>
                    <a:pt x="562483" y="51815"/>
                  </a:lnTo>
                  <a:lnTo>
                    <a:pt x="601345" y="51815"/>
                  </a:lnTo>
                  <a:lnTo>
                    <a:pt x="627253" y="38862"/>
                  </a:lnTo>
                  <a:lnTo>
                    <a:pt x="601345" y="25907"/>
                  </a:lnTo>
                  <a:close/>
                </a:path>
              </a:pathLst>
            </a:custGeom>
            <a:solidFill>
              <a:srgbClr val="BCD530"/>
            </a:solidFill>
          </p:spPr>
          <p:txBody>
            <a:bodyPr wrap="square" lIns="0" tIns="0" rIns="0" bIns="0" rtlCol="0"/>
            <a:lstStyle/>
            <a:p>
              <a:endParaRPr/>
            </a:p>
          </p:txBody>
        </p:sp>
        <p:sp>
          <p:nvSpPr>
            <p:cNvPr id="234" name="object 110"/>
            <p:cNvSpPr/>
            <p:nvPr/>
          </p:nvSpPr>
          <p:spPr>
            <a:xfrm>
              <a:off x="6983730" y="4236720"/>
              <a:ext cx="466090" cy="502920"/>
            </a:xfrm>
            <a:custGeom>
              <a:avLst/>
              <a:gdLst/>
              <a:ahLst/>
              <a:cxnLst/>
              <a:rect l="l" t="t" r="r" b="b"/>
              <a:pathLst>
                <a:path w="466090" h="502920">
                  <a:moveTo>
                    <a:pt x="219837" y="476757"/>
                  </a:moveTo>
                  <a:lnTo>
                    <a:pt x="0" y="476757"/>
                  </a:lnTo>
                  <a:lnTo>
                    <a:pt x="0" y="502665"/>
                  </a:lnTo>
                  <a:lnTo>
                    <a:pt x="239902" y="502665"/>
                  </a:lnTo>
                  <a:lnTo>
                    <a:pt x="245745" y="496823"/>
                  </a:lnTo>
                  <a:lnTo>
                    <a:pt x="245745" y="489711"/>
                  </a:lnTo>
                  <a:lnTo>
                    <a:pt x="219837" y="489711"/>
                  </a:lnTo>
                  <a:lnTo>
                    <a:pt x="219837" y="476757"/>
                  </a:lnTo>
                  <a:close/>
                </a:path>
                <a:path w="466090" h="502920">
                  <a:moveTo>
                    <a:pt x="387858" y="25907"/>
                  </a:moveTo>
                  <a:lnTo>
                    <a:pt x="225678" y="25907"/>
                  </a:lnTo>
                  <a:lnTo>
                    <a:pt x="219837" y="31749"/>
                  </a:lnTo>
                  <a:lnTo>
                    <a:pt x="219837" y="489711"/>
                  </a:lnTo>
                  <a:lnTo>
                    <a:pt x="232791" y="476757"/>
                  </a:lnTo>
                  <a:lnTo>
                    <a:pt x="245745" y="476757"/>
                  </a:lnTo>
                  <a:lnTo>
                    <a:pt x="245745" y="51815"/>
                  </a:lnTo>
                  <a:lnTo>
                    <a:pt x="232791" y="51815"/>
                  </a:lnTo>
                  <a:lnTo>
                    <a:pt x="245745" y="38861"/>
                  </a:lnTo>
                  <a:lnTo>
                    <a:pt x="387858" y="38861"/>
                  </a:lnTo>
                  <a:lnTo>
                    <a:pt x="387858" y="25907"/>
                  </a:lnTo>
                  <a:close/>
                </a:path>
                <a:path w="466090" h="502920">
                  <a:moveTo>
                    <a:pt x="245745" y="476757"/>
                  </a:moveTo>
                  <a:lnTo>
                    <a:pt x="232791" y="476757"/>
                  </a:lnTo>
                  <a:lnTo>
                    <a:pt x="219837" y="489711"/>
                  </a:lnTo>
                  <a:lnTo>
                    <a:pt x="245745" y="489711"/>
                  </a:lnTo>
                  <a:lnTo>
                    <a:pt x="245745" y="476757"/>
                  </a:lnTo>
                  <a:close/>
                </a:path>
                <a:path w="466090" h="502920">
                  <a:moveTo>
                    <a:pt x="387858" y="0"/>
                  </a:moveTo>
                  <a:lnTo>
                    <a:pt x="387858" y="77723"/>
                  </a:lnTo>
                  <a:lnTo>
                    <a:pt x="439674" y="51815"/>
                  </a:lnTo>
                  <a:lnTo>
                    <a:pt x="400812" y="51815"/>
                  </a:lnTo>
                  <a:lnTo>
                    <a:pt x="400812" y="25907"/>
                  </a:lnTo>
                  <a:lnTo>
                    <a:pt x="439674" y="25907"/>
                  </a:lnTo>
                  <a:lnTo>
                    <a:pt x="387858" y="0"/>
                  </a:lnTo>
                  <a:close/>
                </a:path>
                <a:path w="466090" h="502920">
                  <a:moveTo>
                    <a:pt x="245745" y="38861"/>
                  </a:moveTo>
                  <a:lnTo>
                    <a:pt x="232791" y="51815"/>
                  </a:lnTo>
                  <a:lnTo>
                    <a:pt x="245745" y="51815"/>
                  </a:lnTo>
                  <a:lnTo>
                    <a:pt x="245745" y="38861"/>
                  </a:lnTo>
                  <a:close/>
                </a:path>
                <a:path w="466090" h="502920">
                  <a:moveTo>
                    <a:pt x="387858" y="38861"/>
                  </a:moveTo>
                  <a:lnTo>
                    <a:pt x="245745" y="38861"/>
                  </a:lnTo>
                  <a:lnTo>
                    <a:pt x="245745" y="51815"/>
                  </a:lnTo>
                  <a:lnTo>
                    <a:pt x="387858" y="51815"/>
                  </a:lnTo>
                  <a:lnTo>
                    <a:pt x="387858" y="38861"/>
                  </a:lnTo>
                  <a:close/>
                </a:path>
                <a:path w="466090" h="502920">
                  <a:moveTo>
                    <a:pt x="439674" y="25907"/>
                  </a:moveTo>
                  <a:lnTo>
                    <a:pt x="400812" y="25907"/>
                  </a:lnTo>
                  <a:lnTo>
                    <a:pt x="400812" y="51815"/>
                  </a:lnTo>
                  <a:lnTo>
                    <a:pt x="439674" y="51815"/>
                  </a:lnTo>
                  <a:lnTo>
                    <a:pt x="465581" y="38861"/>
                  </a:lnTo>
                  <a:lnTo>
                    <a:pt x="439674" y="25907"/>
                  </a:lnTo>
                  <a:close/>
                </a:path>
              </a:pathLst>
            </a:custGeom>
            <a:solidFill>
              <a:srgbClr val="694894"/>
            </a:solidFill>
          </p:spPr>
          <p:txBody>
            <a:bodyPr wrap="square" lIns="0" tIns="0" rIns="0" bIns="0" rtlCol="0"/>
            <a:lstStyle/>
            <a:p>
              <a:endParaRPr/>
            </a:p>
          </p:txBody>
        </p:sp>
        <p:sp>
          <p:nvSpPr>
            <p:cNvPr id="235" name="object 111"/>
            <p:cNvSpPr txBox="1"/>
            <p:nvPr/>
          </p:nvSpPr>
          <p:spPr>
            <a:xfrm>
              <a:off x="5873496" y="1789176"/>
              <a:ext cx="948055" cy="298372"/>
            </a:xfrm>
            <a:prstGeom prst="rect">
              <a:avLst/>
            </a:prstGeom>
            <a:solidFill>
              <a:srgbClr val="C3250C"/>
            </a:solidFill>
          </p:spPr>
          <p:txBody>
            <a:bodyPr vert="horz" wrap="square" lIns="0" tIns="99695" rIns="0" bIns="0" rtlCol="0">
              <a:spAutoFit/>
            </a:bodyPr>
            <a:lstStyle/>
            <a:p>
              <a:pPr marL="68104">
                <a:spcBef>
                  <a:spcPts val="589"/>
                </a:spcBef>
              </a:pPr>
              <a:r>
                <a:rPr lang="en-US" sz="800" b="1" spc="38" dirty="0" smtClean="0">
                  <a:solidFill>
                    <a:srgbClr val="FFFFFF"/>
                  </a:solidFill>
                  <a:latin typeface="Times New Roman"/>
                  <a:cs typeface="Times New Roman"/>
                </a:rPr>
                <a:t>Grant</a:t>
              </a:r>
              <a:endParaRPr sz="800" dirty="0">
                <a:latin typeface="Times New Roman"/>
                <a:cs typeface="Times New Roman"/>
              </a:endParaRPr>
            </a:p>
          </p:txBody>
        </p:sp>
        <p:sp>
          <p:nvSpPr>
            <p:cNvPr id="236" name="object 112"/>
            <p:cNvSpPr txBox="1"/>
            <p:nvPr/>
          </p:nvSpPr>
          <p:spPr>
            <a:xfrm>
              <a:off x="1240942" y="928242"/>
              <a:ext cx="1142595" cy="201764"/>
            </a:xfrm>
            <a:prstGeom prst="rect">
              <a:avLst/>
            </a:prstGeom>
          </p:spPr>
          <p:txBody>
            <a:bodyPr vert="horz" wrap="square" lIns="0" tIns="12700" rIns="0" bIns="0" rtlCol="0">
              <a:spAutoFit/>
            </a:bodyPr>
            <a:lstStyle/>
            <a:p>
              <a:pPr marL="9525">
                <a:spcBef>
                  <a:spcPts val="75"/>
                </a:spcBef>
              </a:pPr>
              <a:r>
                <a:rPr lang="en-US" sz="900" b="1" spc="30" dirty="0" smtClean="0">
                  <a:latin typeface="Times New Roman"/>
                  <a:cs typeface="Times New Roman"/>
                </a:rPr>
                <a:t>Fund Sources</a:t>
              </a:r>
              <a:endParaRPr sz="900" dirty="0">
                <a:latin typeface="Times New Roman"/>
                <a:cs typeface="Times New Roman"/>
              </a:endParaRPr>
            </a:p>
          </p:txBody>
        </p:sp>
        <p:sp>
          <p:nvSpPr>
            <p:cNvPr id="237" name="object 113"/>
            <p:cNvSpPr txBox="1"/>
            <p:nvPr/>
          </p:nvSpPr>
          <p:spPr>
            <a:xfrm>
              <a:off x="3042031" y="939800"/>
              <a:ext cx="964691" cy="201764"/>
            </a:xfrm>
            <a:prstGeom prst="rect">
              <a:avLst/>
            </a:prstGeom>
          </p:spPr>
          <p:txBody>
            <a:bodyPr vert="horz" wrap="square" lIns="0" tIns="12700" rIns="0" bIns="0" rtlCol="0">
              <a:spAutoFit/>
            </a:bodyPr>
            <a:lstStyle/>
            <a:p>
              <a:pPr marL="9525">
                <a:spcBef>
                  <a:spcPts val="75"/>
                </a:spcBef>
              </a:pPr>
              <a:r>
                <a:rPr sz="900" b="1" spc="26" dirty="0" smtClean="0">
                  <a:latin typeface="Times New Roman"/>
                  <a:cs typeface="Times New Roman"/>
                </a:rPr>
                <a:t>Inst</a:t>
              </a:r>
              <a:r>
                <a:rPr sz="900" b="1" spc="15" dirty="0" smtClean="0">
                  <a:latin typeface="Times New Roman"/>
                  <a:cs typeface="Times New Roman"/>
                </a:rPr>
                <a:t>it</a:t>
              </a:r>
              <a:r>
                <a:rPr sz="900" b="1" spc="26" dirty="0" smtClean="0">
                  <a:latin typeface="Times New Roman"/>
                  <a:cs typeface="Times New Roman"/>
                </a:rPr>
                <a:t>u</a:t>
              </a:r>
              <a:r>
                <a:rPr lang="en-US" sz="900" b="1" spc="45" dirty="0" smtClean="0">
                  <a:latin typeface="Times New Roman"/>
                  <a:cs typeface="Times New Roman"/>
                </a:rPr>
                <a:t>tions</a:t>
              </a:r>
              <a:endParaRPr sz="900" dirty="0">
                <a:latin typeface="Times New Roman"/>
                <a:cs typeface="Times New Roman"/>
              </a:endParaRPr>
            </a:p>
          </p:txBody>
        </p:sp>
        <p:sp>
          <p:nvSpPr>
            <p:cNvPr id="238" name="object 114"/>
            <p:cNvSpPr txBox="1"/>
            <p:nvPr/>
          </p:nvSpPr>
          <p:spPr>
            <a:xfrm>
              <a:off x="4674870" y="939800"/>
              <a:ext cx="871855" cy="208279"/>
            </a:xfrm>
            <a:prstGeom prst="rect">
              <a:avLst/>
            </a:prstGeom>
          </p:spPr>
          <p:txBody>
            <a:bodyPr vert="horz" wrap="square" lIns="0" tIns="12700" rIns="0" bIns="0" rtlCol="0">
              <a:spAutoFit/>
            </a:bodyPr>
            <a:lstStyle/>
            <a:p>
              <a:pPr marL="9525">
                <a:spcBef>
                  <a:spcPts val="75"/>
                </a:spcBef>
              </a:pPr>
              <a:r>
                <a:rPr lang="en-US" sz="900" b="1" spc="34" dirty="0" smtClean="0">
                  <a:latin typeface="Times New Roman"/>
                  <a:cs typeface="Times New Roman"/>
                </a:rPr>
                <a:t>Investment</a:t>
              </a:r>
              <a:endParaRPr sz="900" dirty="0">
                <a:latin typeface="Times New Roman"/>
                <a:cs typeface="Times New Roman"/>
              </a:endParaRPr>
            </a:p>
          </p:txBody>
        </p:sp>
        <p:sp>
          <p:nvSpPr>
            <p:cNvPr id="239" name="object 115"/>
            <p:cNvSpPr txBox="1"/>
            <p:nvPr/>
          </p:nvSpPr>
          <p:spPr>
            <a:xfrm>
              <a:off x="5882386" y="939800"/>
              <a:ext cx="1100835" cy="201764"/>
            </a:xfrm>
            <a:prstGeom prst="rect">
              <a:avLst/>
            </a:prstGeom>
          </p:spPr>
          <p:txBody>
            <a:bodyPr vert="horz" wrap="square" lIns="0" tIns="12700" rIns="0" bIns="0" rtlCol="0">
              <a:spAutoFit/>
            </a:bodyPr>
            <a:lstStyle/>
            <a:p>
              <a:pPr marL="9525">
                <a:spcBef>
                  <a:spcPts val="75"/>
                </a:spcBef>
              </a:pPr>
              <a:r>
                <a:rPr lang="en-US" sz="900" b="1" spc="19" dirty="0" smtClean="0">
                  <a:latin typeface="Times New Roman"/>
                  <a:cs typeface="Times New Roman"/>
                </a:rPr>
                <a:t>Disbursement</a:t>
              </a:r>
              <a:endParaRPr sz="900" dirty="0">
                <a:latin typeface="Times New Roman"/>
                <a:cs typeface="Times New Roman"/>
              </a:endParaRPr>
            </a:p>
          </p:txBody>
        </p:sp>
        <p:sp>
          <p:nvSpPr>
            <p:cNvPr id="240" name="object 116"/>
            <p:cNvSpPr txBox="1"/>
            <p:nvPr/>
          </p:nvSpPr>
          <p:spPr>
            <a:xfrm>
              <a:off x="7422895" y="820877"/>
              <a:ext cx="1838791" cy="386431"/>
            </a:xfrm>
            <a:prstGeom prst="rect">
              <a:avLst/>
            </a:prstGeom>
          </p:spPr>
          <p:txBody>
            <a:bodyPr vert="horz" wrap="square" lIns="0" tIns="12700" rIns="0" bIns="0" rtlCol="0">
              <a:spAutoFit/>
            </a:bodyPr>
            <a:lstStyle/>
            <a:p>
              <a:pPr algn="ctr">
                <a:spcBef>
                  <a:spcPts val="75"/>
                </a:spcBef>
              </a:pPr>
              <a:r>
                <a:rPr lang="en-US" sz="900" b="1" spc="30" dirty="0" smtClean="0">
                  <a:latin typeface="Times New Roman"/>
                  <a:cs typeface="Times New Roman"/>
                </a:rPr>
                <a:t>Example of Disbursement Mechanism </a:t>
              </a:r>
              <a:endParaRPr sz="900" dirty="0">
                <a:latin typeface="Times New Roman"/>
                <a:cs typeface="Times New Roman"/>
              </a:endParaRPr>
            </a:p>
          </p:txBody>
        </p:sp>
        <p:sp>
          <p:nvSpPr>
            <p:cNvPr id="241" name="object 117"/>
            <p:cNvSpPr txBox="1"/>
            <p:nvPr/>
          </p:nvSpPr>
          <p:spPr>
            <a:xfrm>
              <a:off x="10277347" y="939800"/>
              <a:ext cx="1307465" cy="208279"/>
            </a:xfrm>
            <a:prstGeom prst="rect">
              <a:avLst/>
            </a:prstGeom>
          </p:spPr>
          <p:txBody>
            <a:bodyPr vert="horz" wrap="square" lIns="0" tIns="12700" rIns="0" bIns="0" rtlCol="0">
              <a:spAutoFit/>
            </a:bodyPr>
            <a:lstStyle/>
            <a:p>
              <a:pPr marL="9525">
                <a:spcBef>
                  <a:spcPts val="75"/>
                </a:spcBef>
              </a:pPr>
              <a:r>
                <a:rPr lang="en-US" sz="900" b="1" spc="19" dirty="0" smtClean="0">
                  <a:latin typeface="Times New Roman"/>
                  <a:cs typeface="Times New Roman"/>
                </a:rPr>
                <a:t>Beneficiaries</a:t>
              </a:r>
              <a:endParaRPr sz="900" dirty="0">
                <a:latin typeface="Times New Roman"/>
                <a:cs typeface="Times New Roman"/>
              </a:endParaRPr>
            </a:p>
          </p:txBody>
        </p:sp>
        <p:sp>
          <p:nvSpPr>
            <p:cNvPr id="242" name="object 118"/>
            <p:cNvSpPr/>
            <p:nvPr/>
          </p:nvSpPr>
          <p:spPr>
            <a:xfrm>
              <a:off x="629323" y="4250435"/>
              <a:ext cx="8853805" cy="2402205"/>
            </a:xfrm>
            <a:custGeom>
              <a:avLst/>
              <a:gdLst/>
              <a:ahLst/>
              <a:cxnLst/>
              <a:rect l="l" t="t" r="r" b="b"/>
              <a:pathLst>
                <a:path w="8853805" h="2402204">
                  <a:moveTo>
                    <a:pt x="459574" y="25907"/>
                  </a:moveTo>
                  <a:lnTo>
                    <a:pt x="5791" y="25907"/>
                  </a:lnTo>
                  <a:lnTo>
                    <a:pt x="0" y="31750"/>
                  </a:lnTo>
                  <a:lnTo>
                    <a:pt x="0" y="2395931"/>
                  </a:lnTo>
                  <a:lnTo>
                    <a:pt x="5791" y="2401722"/>
                  </a:lnTo>
                  <a:lnTo>
                    <a:pt x="8847924" y="2401722"/>
                  </a:lnTo>
                  <a:lnTo>
                    <a:pt x="8853766" y="2395931"/>
                  </a:lnTo>
                  <a:lnTo>
                    <a:pt x="8853766" y="2388768"/>
                  </a:lnTo>
                  <a:lnTo>
                    <a:pt x="25908" y="2388768"/>
                  </a:lnTo>
                  <a:lnTo>
                    <a:pt x="12954" y="2375814"/>
                  </a:lnTo>
                  <a:lnTo>
                    <a:pt x="25908" y="2375814"/>
                  </a:lnTo>
                  <a:lnTo>
                    <a:pt x="25908" y="51815"/>
                  </a:lnTo>
                  <a:lnTo>
                    <a:pt x="12954" y="51815"/>
                  </a:lnTo>
                  <a:lnTo>
                    <a:pt x="25908" y="38862"/>
                  </a:lnTo>
                  <a:lnTo>
                    <a:pt x="459574" y="38862"/>
                  </a:lnTo>
                  <a:lnTo>
                    <a:pt x="459574" y="25907"/>
                  </a:lnTo>
                  <a:close/>
                </a:path>
                <a:path w="8853805" h="2402204">
                  <a:moveTo>
                    <a:pt x="25908" y="2375814"/>
                  </a:moveTo>
                  <a:lnTo>
                    <a:pt x="12954" y="2375814"/>
                  </a:lnTo>
                  <a:lnTo>
                    <a:pt x="25908" y="2388768"/>
                  </a:lnTo>
                  <a:lnTo>
                    <a:pt x="25908" y="2375814"/>
                  </a:lnTo>
                  <a:close/>
                </a:path>
                <a:path w="8853805" h="2402204">
                  <a:moveTo>
                    <a:pt x="8827858" y="2375814"/>
                  </a:moveTo>
                  <a:lnTo>
                    <a:pt x="25908" y="2375814"/>
                  </a:lnTo>
                  <a:lnTo>
                    <a:pt x="25908" y="2388768"/>
                  </a:lnTo>
                  <a:lnTo>
                    <a:pt x="8827858" y="2388768"/>
                  </a:lnTo>
                  <a:lnTo>
                    <a:pt x="8827858" y="2375814"/>
                  </a:lnTo>
                  <a:close/>
                </a:path>
                <a:path w="8853805" h="2402204">
                  <a:moveTo>
                    <a:pt x="8827858" y="184657"/>
                  </a:moveTo>
                  <a:lnTo>
                    <a:pt x="8827858" y="2388768"/>
                  </a:lnTo>
                  <a:lnTo>
                    <a:pt x="8840812" y="2375814"/>
                  </a:lnTo>
                  <a:lnTo>
                    <a:pt x="8853766" y="2375814"/>
                  </a:lnTo>
                  <a:lnTo>
                    <a:pt x="8853766" y="197612"/>
                  </a:lnTo>
                  <a:lnTo>
                    <a:pt x="8840812" y="197612"/>
                  </a:lnTo>
                  <a:lnTo>
                    <a:pt x="8827858" y="184657"/>
                  </a:lnTo>
                  <a:close/>
                </a:path>
                <a:path w="8853805" h="2402204">
                  <a:moveTo>
                    <a:pt x="8853766" y="2375814"/>
                  </a:moveTo>
                  <a:lnTo>
                    <a:pt x="8840812" y="2375814"/>
                  </a:lnTo>
                  <a:lnTo>
                    <a:pt x="8827858" y="2388768"/>
                  </a:lnTo>
                  <a:lnTo>
                    <a:pt x="8853766" y="2388768"/>
                  </a:lnTo>
                  <a:lnTo>
                    <a:pt x="8853766" y="2375814"/>
                  </a:lnTo>
                  <a:close/>
                </a:path>
                <a:path w="8853805" h="2402204">
                  <a:moveTo>
                    <a:pt x="8847924" y="171703"/>
                  </a:moveTo>
                  <a:lnTo>
                    <a:pt x="8534107" y="171703"/>
                  </a:lnTo>
                  <a:lnTo>
                    <a:pt x="8534107" y="197612"/>
                  </a:lnTo>
                  <a:lnTo>
                    <a:pt x="8827858" y="197612"/>
                  </a:lnTo>
                  <a:lnTo>
                    <a:pt x="8827858" y="184657"/>
                  </a:lnTo>
                  <a:lnTo>
                    <a:pt x="8853766" y="184657"/>
                  </a:lnTo>
                  <a:lnTo>
                    <a:pt x="8853766" y="177419"/>
                  </a:lnTo>
                  <a:lnTo>
                    <a:pt x="8847924" y="171703"/>
                  </a:lnTo>
                  <a:close/>
                </a:path>
                <a:path w="8853805" h="2402204">
                  <a:moveTo>
                    <a:pt x="8853766" y="184657"/>
                  </a:moveTo>
                  <a:lnTo>
                    <a:pt x="8827858" y="184657"/>
                  </a:lnTo>
                  <a:lnTo>
                    <a:pt x="8840812" y="197612"/>
                  </a:lnTo>
                  <a:lnTo>
                    <a:pt x="8853766" y="197612"/>
                  </a:lnTo>
                  <a:lnTo>
                    <a:pt x="8853766" y="184657"/>
                  </a:lnTo>
                  <a:close/>
                </a:path>
                <a:path w="8853805" h="2402204">
                  <a:moveTo>
                    <a:pt x="459574" y="0"/>
                  </a:moveTo>
                  <a:lnTo>
                    <a:pt x="459574" y="77724"/>
                  </a:lnTo>
                  <a:lnTo>
                    <a:pt x="511390" y="51815"/>
                  </a:lnTo>
                  <a:lnTo>
                    <a:pt x="472528" y="51815"/>
                  </a:lnTo>
                  <a:lnTo>
                    <a:pt x="472528" y="25907"/>
                  </a:lnTo>
                  <a:lnTo>
                    <a:pt x="511390" y="25907"/>
                  </a:lnTo>
                  <a:lnTo>
                    <a:pt x="459574" y="0"/>
                  </a:lnTo>
                  <a:close/>
                </a:path>
                <a:path w="8853805" h="2402204">
                  <a:moveTo>
                    <a:pt x="25908" y="38862"/>
                  </a:moveTo>
                  <a:lnTo>
                    <a:pt x="12954" y="51815"/>
                  </a:lnTo>
                  <a:lnTo>
                    <a:pt x="25908" y="51815"/>
                  </a:lnTo>
                  <a:lnTo>
                    <a:pt x="25908" y="38862"/>
                  </a:lnTo>
                  <a:close/>
                </a:path>
                <a:path w="8853805" h="2402204">
                  <a:moveTo>
                    <a:pt x="459574" y="38862"/>
                  </a:moveTo>
                  <a:lnTo>
                    <a:pt x="25908" y="38862"/>
                  </a:lnTo>
                  <a:lnTo>
                    <a:pt x="25908" y="51815"/>
                  </a:lnTo>
                  <a:lnTo>
                    <a:pt x="459574" y="51815"/>
                  </a:lnTo>
                  <a:lnTo>
                    <a:pt x="459574" y="38862"/>
                  </a:lnTo>
                  <a:close/>
                </a:path>
                <a:path w="8853805" h="2402204">
                  <a:moveTo>
                    <a:pt x="511390" y="25907"/>
                  </a:moveTo>
                  <a:lnTo>
                    <a:pt x="472528" y="25907"/>
                  </a:lnTo>
                  <a:lnTo>
                    <a:pt x="472528" y="51815"/>
                  </a:lnTo>
                  <a:lnTo>
                    <a:pt x="511390" y="51815"/>
                  </a:lnTo>
                  <a:lnTo>
                    <a:pt x="537298" y="38862"/>
                  </a:lnTo>
                  <a:lnTo>
                    <a:pt x="511390" y="25907"/>
                  </a:lnTo>
                  <a:close/>
                </a:path>
              </a:pathLst>
            </a:custGeom>
            <a:solidFill>
              <a:srgbClr val="694894"/>
            </a:solidFill>
          </p:spPr>
          <p:txBody>
            <a:bodyPr wrap="square" lIns="0" tIns="0" rIns="0" bIns="0" rtlCol="0"/>
            <a:lstStyle/>
            <a:p>
              <a:endParaRPr/>
            </a:p>
          </p:txBody>
        </p:sp>
        <p:sp>
          <p:nvSpPr>
            <p:cNvPr id="243" name="object 119"/>
            <p:cNvSpPr/>
            <p:nvPr/>
          </p:nvSpPr>
          <p:spPr>
            <a:xfrm>
              <a:off x="6820661" y="1645920"/>
              <a:ext cx="635635" cy="1286510"/>
            </a:xfrm>
            <a:custGeom>
              <a:avLst/>
              <a:gdLst/>
              <a:ahLst/>
              <a:cxnLst/>
              <a:rect l="l" t="t" r="r" b="b"/>
              <a:pathLst>
                <a:path w="635634" h="1286510">
                  <a:moveTo>
                    <a:pt x="252476" y="1260347"/>
                  </a:moveTo>
                  <a:lnTo>
                    <a:pt x="0" y="1260347"/>
                  </a:lnTo>
                  <a:lnTo>
                    <a:pt x="0" y="1286255"/>
                  </a:lnTo>
                  <a:lnTo>
                    <a:pt x="272542" y="1286255"/>
                  </a:lnTo>
                  <a:lnTo>
                    <a:pt x="278384" y="1280414"/>
                  </a:lnTo>
                  <a:lnTo>
                    <a:pt x="278384" y="1273302"/>
                  </a:lnTo>
                  <a:lnTo>
                    <a:pt x="252476" y="1273302"/>
                  </a:lnTo>
                  <a:lnTo>
                    <a:pt x="252476" y="1260347"/>
                  </a:lnTo>
                  <a:close/>
                </a:path>
                <a:path w="635634" h="1286510">
                  <a:moveTo>
                    <a:pt x="557784" y="25907"/>
                  </a:moveTo>
                  <a:lnTo>
                    <a:pt x="258191" y="25907"/>
                  </a:lnTo>
                  <a:lnTo>
                    <a:pt x="252476" y="31750"/>
                  </a:lnTo>
                  <a:lnTo>
                    <a:pt x="252476" y="1273302"/>
                  </a:lnTo>
                  <a:lnTo>
                    <a:pt x="265430" y="1260347"/>
                  </a:lnTo>
                  <a:lnTo>
                    <a:pt x="278384" y="1260347"/>
                  </a:lnTo>
                  <a:lnTo>
                    <a:pt x="278384" y="51815"/>
                  </a:lnTo>
                  <a:lnTo>
                    <a:pt x="265430" y="51815"/>
                  </a:lnTo>
                  <a:lnTo>
                    <a:pt x="278384" y="38862"/>
                  </a:lnTo>
                  <a:lnTo>
                    <a:pt x="557784" y="38862"/>
                  </a:lnTo>
                  <a:lnTo>
                    <a:pt x="557784" y="25907"/>
                  </a:lnTo>
                  <a:close/>
                </a:path>
                <a:path w="635634" h="1286510">
                  <a:moveTo>
                    <a:pt x="278384" y="1260347"/>
                  </a:moveTo>
                  <a:lnTo>
                    <a:pt x="265430" y="1260347"/>
                  </a:lnTo>
                  <a:lnTo>
                    <a:pt x="252476" y="1273302"/>
                  </a:lnTo>
                  <a:lnTo>
                    <a:pt x="278384" y="1273302"/>
                  </a:lnTo>
                  <a:lnTo>
                    <a:pt x="278384" y="1260347"/>
                  </a:lnTo>
                  <a:close/>
                </a:path>
                <a:path w="635634" h="1286510">
                  <a:moveTo>
                    <a:pt x="557784" y="0"/>
                  </a:moveTo>
                  <a:lnTo>
                    <a:pt x="557784" y="77724"/>
                  </a:lnTo>
                  <a:lnTo>
                    <a:pt x="609600" y="51815"/>
                  </a:lnTo>
                  <a:lnTo>
                    <a:pt x="570738" y="51815"/>
                  </a:lnTo>
                  <a:lnTo>
                    <a:pt x="570738" y="25907"/>
                  </a:lnTo>
                  <a:lnTo>
                    <a:pt x="609600" y="25907"/>
                  </a:lnTo>
                  <a:lnTo>
                    <a:pt x="557784" y="0"/>
                  </a:lnTo>
                  <a:close/>
                </a:path>
                <a:path w="635634" h="1286510">
                  <a:moveTo>
                    <a:pt x="278384" y="38862"/>
                  </a:moveTo>
                  <a:lnTo>
                    <a:pt x="265430" y="51815"/>
                  </a:lnTo>
                  <a:lnTo>
                    <a:pt x="278384" y="51815"/>
                  </a:lnTo>
                  <a:lnTo>
                    <a:pt x="278384" y="38862"/>
                  </a:lnTo>
                  <a:close/>
                </a:path>
                <a:path w="635634" h="1286510">
                  <a:moveTo>
                    <a:pt x="557784" y="38862"/>
                  </a:moveTo>
                  <a:lnTo>
                    <a:pt x="278384" y="38862"/>
                  </a:lnTo>
                  <a:lnTo>
                    <a:pt x="278384" y="51815"/>
                  </a:lnTo>
                  <a:lnTo>
                    <a:pt x="557784" y="51815"/>
                  </a:lnTo>
                  <a:lnTo>
                    <a:pt x="557784" y="38862"/>
                  </a:lnTo>
                  <a:close/>
                </a:path>
                <a:path w="635634" h="1286510">
                  <a:moveTo>
                    <a:pt x="609600" y="25907"/>
                  </a:moveTo>
                  <a:lnTo>
                    <a:pt x="570738" y="25907"/>
                  </a:lnTo>
                  <a:lnTo>
                    <a:pt x="570738" y="51815"/>
                  </a:lnTo>
                  <a:lnTo>
                    <a:pt x="609600" y="51815"/>
                  </a:lnTo>
                  <a:lnTo>
                    <a:pt x="635508" y="38862"/>
                  </a:lnTo>
                  <a:lnTo>
                    <a:pt x="609600" y="25907"/>
                  </a:lnTo>
                  <a:close/>
                </a:path>
              </a:pathLst>
            </a:custGeom>
            <a:solidFill>
              <a:srgbClr val="1AA4BD"/>
            </a:solidFill>
          </p:spPr>
          <p:txBody>
            <a:bodyPr wrap="square" lIns="0" tIns="0" rIns="0" bIns="0" rtlCol="0"/>
            <a:lstStyle/>
            <a:p>
              <a:endParaRPr/>
            </a:p>
          </p:txBody>
        </p:sp>
        <p:sp>
          <p:nvSpPr>
            <p:cNvPr id="244" name="object 120"/>
            <p:cNvSpPr/>
            <p:nvPr/>
          </p:nvSpPr>
          <p:spPr>
            <a:xfrm>
              <a:off x="7142988" y="1434083"/>
              <a:ext cx="306070" cy="542290"/>
            </a:xfrm>
            <a:custGeom>
              <a:avLst/>
              <a:gdLst/>
              <a:ahLst/>
              <a:cxnLst/>
              <a:rect l="l" t="t" r="r" b="b"/>
              <a:pathLst>
                <a:path w="306070" h="542289">
                  <a:moveTo>
                    <a:pt x="227837" y="25907"/>
                  </a:moveTo>
                  <a:lnTo>
                    <a:pt x="5841" y="25907"/>
                  </a:lnTo>
                  <a:lnTo>
                    <a:pt x="0" y="31750"/>
                  </a:lnTo>
                  <a:lnTo>
                    <a:pt x="0" y="541781"/>
                  </a:lnTo>
                  <a:lnTo>
                    <a:pt x="25907" y="541781"/>
                  </a:lnTo>
                  <a:lnTo>
                    <a:pt x="25907" y="51815"/>
                  </a:lnTo>
                  <a:lnTo>
                    <a:pt x="12953" y="51815"/>
                  </a:lnTo>
                  <a:lnTo>
                    <a:pt x="25907" y="38862"/>
                  </a:lnTo>
                  <a:lnTo>
                    <a:pt x="227837" y="38862"/>
                  </a:lnTo>
                  <a:lnTo>
                    <a:pt x="227837" y="25907"/>
                  </a:lnTo>
                  <a:close/>
                </a:path>
                <a:path w="306070" h="542289">
                  <a:moveTo>
                    <a:pt x="227837" y="0"/>
                  </a:moveTo>
                  <a:lnTo>
                    <a:pt x="227837" y="77724"/>
                  </a:lnTo>
                  <a:lnTo>
                    <a:pt x="279653" y="51815"/>
                  </a:lnTo>
                  <a:lnTo>
                    <a:pt x="240791" y="51815"/>
                  </a:lnTo>
                  <a:lnTo>
                    <a:pt x="240791" y="25907"/>
                  </a:lnTo>
                  <a:lnTo>
                    <a:pt x="279653" y="25907"/>
                  </a:lnTo>
                  <a:lnTo>
                    <a:pt x="227837" y="0"/>
                  </a:lnTo>
                  <a:close/>
                </a:path>
                <a:path w="306070" h="542289">
                  <a:moveTo>
                    <a:pt x="25907" y="38862"/>
                  </a:moveTo>
                  <a:lnTo>
                    <a:pt x="12953" y="51815"/>
                  </a:lnTo>
                  <a:lnTo>
                    <a:pt x="25907" y="51815"/>
                  </a:lnTo>
                  <a:lnTo>
                    <a:pt x="25907" y="38862"/>
                  </a:lnTo>
                  <a:close/>
                </a:path>
                <a:path w="306070" h="542289">
                  <a:moveTo>
                    <a:pt x="227837" y="38862"/>
                  </a:moveTo>
                  <a:lnTo>
                    <a:pt x="25907" y="38862"/>
                  </a:lnTo>
                  <a:lnTo>
                    <a:pt x="25907" y="51815"/>
                  </a:lnTo>
                  <a:lnTo>
                    <a:pt x="227837" y="51815"/>
                  </a:lnTo>
                  <a:lnTo>
                    <a:pt x="227837" y="38862"/>
                  </a:lnTo>
                  <a:close/>
                </a:path>
                <a:path w="306070" h="542289">
                  <a:moveTo>
                    <a:pt x="279653" y="25907"/>
                  </a:moveTo>
                  <a:lnTo>
                    <a:pt x="240791" y="25907"/>
                  </a:lnTo>
                  <a:lnTo>
                    <a:pt x="240791" y="51815"/>
                  </a:lnTo>
                  <a:lnTo>
                    <a:pt x="279653" y="51815"/>
                  </a:lnTo>
                  <a:lnTo>
                    <a:pt x="305561" y="38862"/>
                  </a:lnTo>
                  <a:lnTo>
                    <a:pt x="279653" y="25907"/>
                  </a:lnTo>
                  <a:close/>
                </a:path>
              </a:pathLst>
            </a:custGeom>
            <a:solidFill>
              <a:srgbClr val="C3250C"/>
            </a:solidFill>
          </p:spPr>
          <p:txBody>
            <a:bodyPr wrap="square" lIns="0" tIns="0" rIns="0" bIns="0" rtlCol="0"/>
            <a:lstStyle/>
            <a:p>
              <a:endParaRPr/>
            </a:p>
          </p:txBody>
        </p:sp>
        <p:sp>
          <p:nvSpPr>
            <p:cNvPr id="245" name="object 121"/>
            <p:cNvSpPr/>
            <p:nvPr/>
          </p:nvSpPr>
          <p:spPr>
            <a:xfrm>
              <a:off x="7206995" y="1790700"/>
              <a:ext cx="215900" cy="877569"/>
            </a:xfrm>
            <a:custGeom>
              <a:avLst/>
              <a:gdLst/>
              <a:ahLst/>
              <a:cxnLst/>
              <a:rect l="l" t="t" r="r" b="b"/>
              <a:pathLst>
                <a:path w="215900" h="877569">
                  <a:moveTo>
                    <a:pt x="137922" y="25908"/>
                  </a:moveTo>
                  <a:lnTo>
                    <a:pt x="5842" y="25908"/>
                  </a:lnTo>
                  <a:lnTo>
                    <a:pt x="0" y="31750"/>
                  </a:lnTo>
                  <a:lnTo>
                    <a:pt x="0" y="877062"/>
                  </a:lnTo>
                  <a:lnTo>
                    <a:pt x="25907" y="877062"/>
                  </a:lnTo>
                  <a:lnTo>
                    <a:pt x="25907" y="51815"/>
                  </a:lnTo>
                  <a:lnTo>
                    <a:pt x="12953" y="51815"/>
                  </a:lnTo>
                  <a:lnTo>
                    <a:pt x="25907" y="38862"/>
                  </a:lnTo>
                  <a:lnTo>
                    <a:pt x="137922" y="38862"/>
                  </a:lnTo>
                  <a:lnTo>
                    <a:pt x="137922" y="25908"/>
                  </a:lnTo>
                  <a:close/>
                </a:path>
                <a:path w="215900" h="877569">
                  <a:moveTo>
                    <a:pt x="137922" y="0"/>
                  </a:moveTo>
                  <a:lnTo>
                    <a:pt x="137922" y="77724"/>
                  </a:lnTo>
                  <a:lnTo>
                    <a:pt x="189738" y="51815"/>
                  </a:lnTo>
                  <a:lnTo>
                    <a:pt x="150875" y="51815"/>
                  </a:lnTo>
                  <a:lnTo>
                    <a:pt x="150875" y="25908"/>
                  </a:lnTo>
                  <a:lnTo>
                    <a:pt x="189738" y="25908"/>
                  </a:lnTo>
                  <a:lnTo>
                    <a:pt x="137922" y="0"/>
                  </a:lnTo>
                  <a:close/>
                </a:path>
                <a:path w="215900" h="877569">
                  <a:moveTo>
                    <a:pt x="25907" y="38862"/>
                  </a:moveTo>
                  <a:lnTo>
                    <a:pt x="12953" y="51815"/>
                  </a:lnTo>
                  <a:lnTo>
                    <a:pt x="25907" y="51815"/>
                  </a:lnTo>
                  <a:lnTo>
                    <a:pt x="25907" y="38862"/>
                  </a:lnTo>
                  <a:close/>
                </a:path>
                <a:path w="215900" h="877569">
                  <a:moveTo>
                    <a:pt x="137922" y="38862"/>
                  </a:moveTo>
                  <a:lnTo>
                    <a:pt x="25907" y="38862"/>
                  </a:lnTo>
                  <a:lnTo>
                    <a:pt x="25907" y="51815"/>
                  </a:lnTo>
                  <a:lnTo>
                    <a:pt x="137922" y="51815"/>
                  </a:lnTo>
                  <a:lnTo>
                    <a:pt x="137922" y="38862"/>
                  </a:lnTo>
                  <a:close/>
                </a:path>
                <a:path w="215900" h="877569">
                  <a:moveTo>
                    <a:pt x="189738" y="25908"/>
                  </a:moveTo>
                  <a:lnTo>
                    <a:pt x="150875" y="25908"/>
                  </a:lnTo>
                  <a:lnTo>
                    <a:pt x="150875" y="51815"/>
                  </a:lnTo>
                  <a:lnTo>
                    <a:pt x="189738" y="51815"/>
                  </a:lnTo>
                  <a:lnTo>
                    <a:pt x="215646" y="38862"/>
                  </a:lnTo>
                  <a:lnTo>
                    <a:pt x="189738" y="25908"/>
                  </a:lnTo>
                  <a:close/>
                </a:path>
              </a:pathLst>
            </a:custGeom>
            <a:solidFill>
              <a:srgbClr val="FFC000"/>
            </a:solidFill>
          </p:spPr>
          <p:txBody>
            <a:bodyPr wrap="square" lIns="0" tIns="0" rIns="0" bIns="0" rtlCol="0"/>
            <a:lstStyle/>
            <a:p>
              <a:endParaRPr/>
            </a:p>
          </p:txBody>
        </p:sp>
        <p:sp>
          <p:nvSpPr>
            <p:cNvPr id="246" name="object 122"/>
            <p:cNvSpPr txBox="1"/>
            <p:nvPr/>
          </p:nvSpPr>
          <p:spPr>
            <a:xfrm>
              <a:off x="10123043" y="1906905"/>
              <a:ext cx="1053465" cy="182101"/>
            </a:xfrm>
            <a:prstGeom prst="rect">
              <a:avLst/>
            </a:prstGeom>
          </p:spPr>
          <p:txBody>
            <a:bodyPr vert="horz" wrap="square" lIns="0" tIns="13335" rIns="0" bIns="0" rtlCol="0">
              <a:spAutoFit/>
            </a:bodyPr>
            <a:lstStyle/>
            <a:p>
              <a:pPr>
                <a:spcBef>
                  <a:spcPts val="79"/>
                </a:spcBef>
              </a:pPr>
              <a:r>
                <a:rPr lang="en-US" sz="800" b="1" spc="45" dirty="0" smtClean="0">
                  <a:latin typeface="Times New Roman"/>
                  <a:cs typeface="Times New Roman"/>
                </a:rPr>
                <a:t>Government</a:t>
              </a:r>
              <a:endParaRPr sz="800" b="1" dirty="0">
                <a:latin typeface="Times New Roman"/>
                <a:cs typeface="Times New Roman"/>
              </a:endParaRPr>
            </a:p>
          </p:txBody>
        </p:sp>
        <p:sp>
          <p:nvSpPr>
            <p:cNvPr id="247" name="object 123"/>
            <p:cNvSpPr txBox="1"/>
            <p:nvPr/>
          </p:nvSpPr>
          <p:spPr>
            <a:xfrm>
              <a:off x="10123043" y="3881451"/>
              <a:ext cx="1339676" cy="182101"/>
            </a:xfrm>
            <a:prstGeom prst="rect">
              <a:avLst/>
            </a:prstGeom>
          </p:spPr>
          <p:txBody>
            <a:bodyPr vert="horz" wrap="square" lIns="0" tIns="13335" rIns="0" bIns="0" rtlCol="0">
              <a:spAutoFit/>
            </a:bodyPr>
            <a:lstStyle/>
            <a:p>
              <a:pPr>
                <a:spcBef>
                  <a:spcPts val="79"/>
                </a:spcBef>
              </a:pPr>
              <a:r>
                <a:rPr lang="en-US" sz="800" b="1" spc="49" dirty="0" smtClean="0">
                  <a:latin typeface="Times New Roman"/>
                  <a:cs typeface="Times New Roman"/>
                </a:rPr>
                <a:t>Non- Government</a:t>
              </a:r>
              <a:endParaRPr sz="800" b="1" dirty="0">
                <a:latin typeface="Times New Roman"/>
                <a:cs typeface="Times New Roman"/>
              </a:endParaRPr>
            </a:p>
          </p:txBody>
        </p:sp>
        <p:sp>
          <p:nvSpPr>
            <p:cNvPr id="248" name="object 124"/>
            <p:cNvSpPr/>
            <p:nvPr/>
          </p:nvSpPr>
          <p:spPr>
            <a:xfrm>
              <a:off x="7483602" y="2160270"/>
              <a:ext cx="1664335" cy="586740"/>
            </a:xfrm>
            <a:custGeom>
              <a:avLst/>
              <a:gdLst/>
              <a:ahLst/>
              <a:cxnLst/>
              <a:rect l="l" t="t" r="r" b="b"/>
              <a:pathLst>
                <a:path w="1664334" h="586739">
                  <a:moveTo>
                    <a:pt x="0" y="586739"/>
                  </a:moveTo>
                  <a:lnTo>
                    <a:pt x="1664207" y="586739"/>
                  </a:lnTo>
                  <a:lnTo>
                    <a:pt x="1664207" y="0"/>
                  </a:lnTo>
                  <a:lnTo>
                    <a:pt x="0" y="0"/>
                  </a:lnTo>
                  <a:lnTo>
                    <a:pt x="0" y="586739"/>
                  </a:lnTo>
                  <a:close/>
                </a:path>
              </a:pathLst>
            </a:custGeom>
            <a:solidFill>
              <a:srgbClr val="FFFFFF"/>
            </a:solidFill>
          </p:spPr>
          <p:txBody>
            <a:bodyPr wrap="square" lIns="0" tIns="0" rIns="0" bIns="0" rtlCol="0"/>
            <a:lstStyle/>
            <a:p>
              <a:endParaRPr/>
            </a:p>
          </p:txBody>
        </p:sp>
        <p:sp>
          <p:nvSpPr>
            <p:cNvPr id="249" name="object 125"/>
            <p:cNvSpPr/>
            <p:nvPr/>
          </p:nvSpPr>
          <p:spPr>
            <a:xfrm>
              <a:off x="7467600" y="2144267"/>
              <a:ext cx="1696211" cy="618744"/>
            </a:xfrm>
            <a:prstGeom prst="rect">
              <a:avLst/>
            </a:prstGeom>
            <a:blipFill>
              <a:blip r:embed="rId5" cstate="print"/>
              <a:stretch>
                <a:fillRect/>
              </a:stretch>
            </a:blipFill>
          </p:spPr>
          <p:txBody>
            <a:bodyPr wrap="square" lIns="0" tIns="0" rIns="0" bIns="0" rtlCol="0"/>
            <a:lstStyle/>
            <a:p>
              <a:endParaRPr/>
            </a:p>
          </p:txBody>
        </p:sp>
        <p:sp>
          <p:nvSpPr>
            <p:cNvPr id="250" name="object 126"/>
            <p:cNvSpPr txBox="1"/>
            <p:nvPr/>
          </p:nvSpPr>
          <p:spPr>
            <a:xfrm>
              <a:off x="7483602" y="2271522"/>
              <a:ext cx="1664335" cy="346710"/>
            </a:xfrm>
            <a:prstGeom prst="rect">
              <a:avLst/>
            </a:prstGeom>
          </p:spPr>
          <p:txBody>
            <a:bodyPr vert="horz" wrap="square" lIns="0" tIns="13335" rIns="0" bIns="0" rtlCol="0">
              <a:spAutoFit/>
            </a:bodyPr>
            <a:lstStyle/>
            <a:p>
              <a:pPr marL="953" algn="ctr">
                <a:spcBef>
                  <a:spcPts val="79"/>
                </a:spcBef>
              </a:pPr>
              <a:r>
                <a:rPr sz="800" b="1" i="1" spc="45" dirty="0">
                  <a:latin typeface="Times New Roman"/>
                  <a:cs typeface="Times New Roman"/>
                </a:rPr>
                <a:t>Viability </a:t>
              </a:r>
              <a:r>
                <a:rPr sz="800" b="1" i="1" spc="41" dirty="0">
                  <a:latin typeface="Times New Roman"/>
                  <a:cs typeface="Times New Roman"/>
                </a:rPr>
                <a:t>Gap</a:t>
              </a:r>
              <a:r>
                <a:rPr sz="800" b="1" i="1" spc="-60" dirty="0">
                  <a:latin typeface="Times New Roman"/>
                  <a:cs typeface="Times New Roman"/>
                </a:rPr>
                <a:t> </a:t>
              </a:r>
              <a:r>
                <a:rPr sz="800" b="1" i="1" spc="-11" dirty="0">
                  <a:latin typeface="Times New Roman"/>
                  <a:cs typeface="Times New Roman"/>
                </a:rPr>
                <a:t>Fund</a:t>
              </a:r>
              <a:endParaRPr sz="800">
                <a:latin typeface="Times New Roman"/>
                <a:cs typeface="Times New Roman"/>
              </a:endParaRPr>
            </a:p>
            <a:p>
              <a:pPr marL="1905" algn="ctr"/>
              <a:r>
                <a:rPr sz="800" b="1" spc="8" dirty="0">
                  <a:latin typeface="Times New Roman"/>
                  <a:cs typeface="Times New Roman"/>
                </a:rPr>
                <a:t>(VGF)</a:t>
              </a:r>
              <a:endParaRPr sz="800">
                <a:latin typeface="Times New Roman"/>
                <a:cs typeface="Times New Roman"/>
              </a:endParaRPr>
            </a:p>
          </p:txBody>
        </p:sp>
        <p:sp>
          <p:nvSpPr>
            <p:cNvPr id="251" name="object 127"/>
            <p:cNvSpPr/>
            <p:nvPr/>
          </p:nvSpPr>
          <p:spPr>
            <a:xfrm>
              <a:off x="7486650" y="1379982"/>
              <a:ext cx="1676400" cy="573405"/>
            </a:xfrm>
            <a:custGeom>
              <a:avLst/>
              <a:gdLst/>
              <a:ahLst/>
              <a:cxnLst/>
              <a:rect l="l" t="t" r="r" b="b"/>
              <a:pathLst>
                <a:path w="1676400" h="573405">
                  <a:moveTo>
                    <a:pt x="0" y="573024"/>
                  </a:moveTo>
                  <a:lnTo>
                    <a:pt x="1676400" y="573024"/>
                  </a:lnTo>
                  <a:lnTo>
                    <a:pt x="1676400" y="0"/>
                  </a:lnTo>
                  <a:lnTo>
                    <a:pt x="0" y="0"/>
                  </a:lnTo>
                  <a:lnTo>
                    <a:pt x="0" y="573024"/>
                  </a:lnTo>
                  <a:close/>
                </a:path>
              </a:pathLst>
            </a:custGeom>
            <a:solidFill>
              <a:srgbClr val="FFFFFF"/>
            </a:solidFill>
          </p:spPr>
          <p:txBody>
            <a:bodyPr wrap="square" lIns="0" tIns="0" rIns="0" bIns="0" rtlCol="0"/>
            <a:lstStyle/>
            <a:p>
              <a:endParaRPr/>
            </a:p>
          </p:txBody>
        </p:sp>
        <p:sp>
          <p:nvSpPr>
            <p:cNvPr id="252" name="object 128"/>
            <p:cNvSpPr/>
            <p:nvPr/>
          </p:nvSpPr>
          <p:spPr>
            <a:xfrm>
              <a:off x="7470647" y="1363980"/>
              <a:ext cx="1708403" cy="605028"/>
            </a:xfrm>
            <a:prstGeom prst="rect">
              <a:avLst/>
            </a:prstGeom>
            <a:blipFill>
              <a:blip r:embed="rId6" cstate="print"/>
              <a:stretch>
                <a:fillRect/>
              </a:stretch>
            </a:blipFill>
          </p:spPr>
          <p:txBody>
            <a:bodyPr wrap="square" lIns="0" tIns="0" rIns="0" bIns="0" rtlCol="0"/>
            <a:lstStyle/>
            <a:p>
              <a:endParaRPr/>
            </a:p>
          </p:txBody>
        </p:sp>
        <p:sp>
          <p:nvSpPr>
            <p:cNvPr id="253" name="object 129"/>
            <p:cNvSpPr txBox="1"/>
            <p:nvPr/>
          </p:nvSpPr>
          <p:spPr>
            <a:xfrm>
              <a:off x="7486650" y="1483867"/>
              <a:ext cx="1676400" cy="346710"/>
            </a:xfrm>
            <a:prstGeom prst="rect">
              <a:avLst/>
            </a:prstGeom>
          </p:spPr>
          <p:txBody>
            <a:bodyPr vert="horz" wrap="square" lIns="0" tIns="13335" rIns="0" bIns="0" rtlCol="0">
              <a:spAutoFit/>
            </a:bodyPr>
            <a:lstStyle/>
            <a:p>
              <a:pPr marL="306705" marR="152876" indent="-147638">
                <a:spcBef>
                  <a:spcPts val="79"/>
                </a:spcBef>
              </a:pPr>
              <a:r>
                <a:rPr sz="800" b="1" i="1" spc="30" dirty="0">
                  <a:latin typeface="Times New Roman"/>
                  <a:cs typeface="Times New Roman"/>
                </a:rPr>
                <a:t>Project</a:t>
              </a:r>
              <a:r>
                <a:rPr sz="800" b="1" i="1" spc="-53" dirty="0">
                  <a:latin typeface="Times New Roman"/>
                  <a:cs typeface="Times New Roman"/>
                </a:rPr>
                <a:t> </a:t>
              </a:r>
              <a:r>
                <a:rPr sz="800" b="1" i="1" spc="34" dirty="0">
                  <a:latin typeface="Times New Roman"/>
                  <a:cs typeface="Times New Roman"/>
                </a:rPr>
                <a:t>Development  </a:t>
              </a:r>
              <a:r>
                <a:rPr sz="800" b="1" i="1" spc="30" dirty="0">
                  <a:latin typeface="Times New Roman"/>
                  <a:cs typeface="Times New Roman"/>
                </a:rPr>
                <a:t>Facility</a:t>
              </a:r>
              <a:r>
                <a:rPr sz="800" b="1" i="1" spc="-15" dirty="0">
                  <a:latin typeface="Times New Roman"/>
                  <a:cs typeface="Times New Roman"/>
                </a:rPr>
                <a:t> </a:t>
              </a:r>
              <a:r>
                <a:rPr sz="800" b="1" spc="8" dirty="0">
                  <a:latin typeface="Times New Roman"/>
                  <a:cs typeface="Times New Roman"/>
                </a:rPr>
                <a:t>(PDF)</a:t>
              </a:r>
              <a:endParaRPr sz="800" dirty="0">
                <a:latin typeface="Times New Roman"/>
                <a:cs typeface="Times New Roman"/>
              </a:endParaRPr>
            </a:p>
          </p:txBody>
        </p:sp>
        <p:sp>
          <p:nvSpPr>
            <p:cNvPr id="254" name="object 130"/>
            <p:cNvSpPr txBox="1"/>
            <p:nvPr/>
          </p:nvSpPr>
          <p:spPr>
            <a:xfrm>
              <a:off x="7450073" y="3024377"/>
              <a:ext cx="1690369" cy="453116"/>
            </a:xfrm>
            <a:prstGeom prst="rect">
              <a:avLst/>
            </a:prstGeom>
            <a:solidFill>
              <a:srgbClr val="FFFFFF"/>
            </a:solidFill>
            <a:ln w="32003">
              <a:solidFill>
                <a:srgbClr val="FFC000"/>
              </a:solidFill>
            </a:ln>
          </p:spPr>
          <p:txBody>
            <a:bodyPr vert="horz" wrap="square" lIns="0" tIns="1270" rIns="0" bIns="0" rtlCol="0">
              <a:spAutoFit/>
            </a:bodyPr>
            <a:lstStyle/>
            <a:p>
              <a:pPr>
                <a:spcBef>
                  <a:spcPts val="8"/>
                </a:spcBef>
              </a:pPr>
              <a:endParaRPr sz="600">
                <a:latin typeface="Times New Roman"/>
                <a:cs typeface="Times New Roman"/>
              </a:endParaRPr>
            </a:p>
            <a:p>
              <a:pPr marL="424815" marR="274796" indent="-144304"/>
              <a:r>
                <a:rPr sz="800" b="1" i="1" spc="38" dirty="0">
                  <a:latin typeface="Times New Roman"/>
                  <a:cs typeface="Times New Roman"/>
                </a:rPr>
                <a:t>Revolving</a:t>
              </a:r>
              <a:r>
                <a:rPr sz="800" b="1" i="1" spc="-45" dirty="0">
                  <a:latin typeface="Times New Roman"/>
                  <a:cs typeface="Times New Roman"/>
                </a:rPr>
                <a:t> </a:t>
              </a:r>
              <a:r>
                <a:rPr sz="800" b="1" i="1" spc="-15" dirty="0">
                  <a:latin typeface="Times New Roman"/>
                  <a:cs typeface="Times New Roman"/>
                </a:rPr>
                <a:t>Fund  </a:t>
              </a:r>
              <a:r>
                <a:rPr sz="800" b="1" i="1" spc="23" dirty="0">
                  <a:latin typeface="Times New Roman"/>
                  <a:cs typeface="Times New Roman"/>
                </a:rPr>
                <a:t>Facilities</a:t>
              </a:r>
              <a:endParaRPr sz="800">
                <a:latin typeface="Times New Roman"/>
                <a:cs typeface="Times New Roman"/>
              </a:endParaRPr>
            </a:p>
          </p:txBody>
        </p:sp>
        <p:sp>
          <p:nvSpPr>
            <p:cNvPr id="256" name="object 95"/>
            <p:cNvSpPr txBox="1"/>
            <p:nvPr/>
          </p:nvSpPr>
          <p:spPr>
            <a:xfrm>
              <a:off x="11850797" y="5797631"/>
              <a:ext cx="540397" cy="346248"/>
            </a:xfrm>
            <a:prstGeom prst="rect">
              <a:avLst/>
            </a:prstGeom>
          </p:spPr>
          <p:txBody>
            <a:bodyPr vert="horz" wrap="square" lIns="0" tIns="13335" rIns="0" bIns="0" rtlCol="0">
              <a:spAutoFit/>
            </a:bodyPr>
            <a:lstStyle/>
            <a:p>
              <a:pPr marL="9525">
                <a:spcBef>
                  <a:spcPts val="79"/>
                </a:spcBef>
              </a:pPr>
              <a:r>
                <a:rPr lang="en-US" sz="800" i="1" spc="38" dirty="0" smtClean="0">
                  <a:latin typeface="Times New Roman"/>
                  <a:cs typeface="Times New Roman"/>
                </a:rPr>
                <a:t>Capital/ Equity</a:t>
              </a:r>
              <a:endParaRPr sz="800" dirty="0">
                <a:latin typeface="Times New Roman"/>
                <a:cs typeface="Times New Roman"/>
              </a:endParaRPr>
            </a:p>
          </p:txBody>
        </p:sp>
      </p:grpSp>
      <p:sp>
        <p:nvSpPr>
          <p:cNvPr id="257" name="TextBox 256">
            <a:extLst>
              <a:ext uri="{FF2B5EF4-FFF2-40B4-BE49-F238E27FC236}">
                <a16:creationId xmlns:a16="http://schemas.microsoft.com/office/drawing/2014/main" id="{322546CD-2F1A-483F-8431-5106492B0176}"/>
              </a:ext>
            </a:extLst>
          </p:cNvPr>
          <p:cNvSpPr txBox="1"/>
          <p:nvPr/>
        </p:nvSpPr>
        <p:spPr>
          <a:xfrm>
            <a:off x="874017" y="3955"/>
            <a:ext cx="7951301" cy="276997"/>
          </a:xfrm>
          <a:prstGeom prst="rect">
            <a:avLst/>
          </a:prstGeom>
          <a:noFill/>
        </p:spPr>
        <p:txBody>
          <a:bodyPr wrap="square" lIns="91438" tIns="45719" rIns="91438" bIns="45719" rtlCol="0">
            <a:spAutoFit/>
          </a:bodyPr>
          <a:lstStyle/>
          <a:p>
            <a:r>
              <a:rPr lang="en-US" sz="1200" b="1" dirty="0" smtClean="0">
                <a:latin typeface="Arial" panose="020B0604020202020204" pitchFamily="34" charset="0"/>
                <a:cs typeface="Arial" panose="020B0604020202020204" pitchFamily="34" charset="0"/>
              </a:rPr>
              <a:t>FINANCING RENEWABLE THROUGH BPDLH</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0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00450" y="542925"/>
            <a:ext cx="5360394" cy="4268580"/>
            <a:chOff x="3479909" y="624142"/>
            <a:chExt cx="5360394" cy="4268580"/>
          </a:xfrm>
        </p:grpSpPr>
        <p:sp>
          <p:nvSpPr>
            <p:cNvPr id="3" name="TextBox 2">
              <a:extLst>
                <a:ext uri="{FF2B5EF4-FFF2-40B4-BE49-F238E27FC236}">
                  <a16:creationId xmlns:a16="http://schemas.microsoft.com/office/drawing/2014/main" id="{7DCA3C88-73AF-4DD4-BECA-5B6F141B5369}"/>
                </a:ext>
              </a:extLst>
            </p:cNvPr>
            <p:cNvSpPr txBox="1"/>
            <p:nvPr/>
          </p:nvSpPr>
          <p:spPr>
            <a:xfrm>
              <a:off x="4533504" y="3560282"/>
              <a:ext cx="3596302" cy="271100"/>
            </a:xfrm>
            <a:prstGeom prst="rect">
              <a:avLst/>
            </a:prstGeom>
            <a:noFill/>
          </p:spPr>
          <p:txBody>
            <a:bodyPr wrap="square" lIns="0" tIns="34290" rIns="0" bIns="34290" rtlCol="0" anchor="b">
              <a:spAutoFit/>
            </a:bodyPr>
            <a:lstStyle/>
            <a:p>
              <a:pPr>
                <a:lnSpc>
                  <a:spcPct val="80000"/>
                </a:lnSpc>
              </a:pPr>
              <a:r>
                <a:rPr lang="en-US" sz="1600" b="1" i="1" cap="all" dirty="0">
                  <a:solidFill>
                    <a:srgbClr val="4CC1EF"/>
                  </a:solidFill>
                </a:rPr>
                <a:t>GREEN </a:t>
              </a:r>
              <a:r>
                <a:rPr lang="en-US" sz="1600" b="1" i="1" cap="all" dirty="0" smtClean="0">
                  <a:solidFill>
                    <a:srgbClr val="4CC1EF"/>
                  </a:solidFill>
                </a:rPr>
                <a:t>fuel/ Bio-hydrocarbon</a:t>
              </a:r>
              <a:endParaRPr lang="en-US" sz="1600" b="1" i="1" cap="all" dirty="0">
                <a:solidFill>
                  <a:srgbClr val="4CC1EF"/>
                </a:solidFill>
              </a:endParaRPr>
            </a:p>
          </p:txBody>
        </p:sp>
        <p:sp>
          <p:nvSpPr>
            <p:cNvPr id="4" name="TextBox 3">
              <a:extLst>
                <a:ext uri="{FF2B5EF4-FFF2-40B4-BE49-F238E27FC236}">
                  <a16:creationId xmlns:a16="http://schemas.microsoft.com/office/drawing/2014/main" id="{9D96C176-BF80-4122-94F7-1576DA6DE58F}"/>
                </a:ext>
              </a:extLst>
            </p:cNvPr>
            <p:cNvSpPr txBox="1"/>
            <p:nvPr/>
          </p:nvSpPr>
          <p:spPr>
            <a:xfrm>
              <a:off x="3584685" y="3836022"/>
              <a:ext cx="5169177" cy="1056700"/>
            </a:xfrm>
            <a:prstGeom prst="rect">
              <a:avLst/>
            </a:prstGeom>
            <a:noFill/>
          </p:spPr>
          <p:txBody>
            <a:bodyPr wrap="square" lIns="0" tIns="34290" rIns="0" bIns="34290" rtlCol="0" anchor="t">
              <a:spAutoFit/>
            </a:bodyPr>
            <a:lstStyle>
              <a:defPPr lvl="0">
                <a:defRPr lang="id-ID"/>
              </a:defPPr>
              <a:lvl1pPr algn="just">
                <a:defRPr sz="1400" b="1"/>
              </a:lvl1pPr>
            </a:lstStyle>
            <a:p>
              <a:pPr marL="214308" indent="-214308">
                <a:spcAft>
                  <a:spcPts val="450"/>
                </a:spcAft>
                <a:buFont typeface="Wingdings" panose="05000000000000000000" pitchFamily="2" charset="2"/>
                <a:buChar char="Ø"/>
              </a:pPr>
              <a:r>
                <a:rPr lang="id-ID" sz="1200" dirty="0" smtClean="0">
                  <a:solidFill>
                    <a:schemeClr val="tx2">
                      <a:lumMod val="50000"/>
                    </a:schemeClr>
                  </a:solidFill>
                </a:rPr>
                <a:t>The Government will start developing CPO-based Green Fuel from 2019 through PT Pertamina’s refineries both by co-processing and stand-alone Refinery Unit. </a:t>
              </a:r>
            </a:p>
            <a:p>
              <a:pPr marL="214308" indent="-214308">
                <a:spcAft>
                  <a:spcPts val="450"/>
                </a:spcAft>
                <a:buFont typeface="Wingdings" panose="05000000000000000000" pitchFamily="2" charset="2"/>
                <a:buChar char="Ø"/>
              </a:pPr>
              <a:r>
                <a:rPr lang="id-ID" sz="1200" dirty="0" smtClean="0">
                  <a:solidFill>
                    <a:schemeClr val="tx2">
                      <a:lumMod val="50000"/>
                    </a:schemeClr>
                  </a:solidFill>
                </a:rPr>
                <a:t>It is estimated that in 2023 the demand of CPO for Green Fuel will reach 4,9 Million KL/Year</a:t>
              </a:r>
              <a:endParaRPr lang="en-US" sz="1200" dirty="0">
                <a:solidFill>
                  <a:schemeClr val="tx2">
                    <a:lumMod val="50000"/>
                  </a:schemeClr>
                </a:solidFill>
              </a:endParaRPr>
            </a:p>
          </p:txBody>
        </p:sp>
        <p:sp>
          <p:nvSpPr>
            <p:cNvPr id="5" name="TextBox 4">
              <a:extLst>
                <a:ext uri="{FF2B5EF4-FFF2-40B4-BE49-F238E27FC236}">
                  <a16:creationId xmlns:a16="http://schemas.microsoft.com/office/drawing/2014/main" id="{E4C0A342-4B2B-466B-BE96-16D8C42E54F4}"/>
                </a:ext>
              </a:extLst>
            </p:cNvPr>
            <p:cNvSpPr txBox="1"/>
            <p:nvPr/>
          </p:nvSpPr>
          <p:spPr>
            <a:xfrm>
              <a:off x="4070891" y="2491063"/>
              <a:ext cx="4220358" cy="278538"/>
            </a:xfrm>
            <a:prstGeom prst="rect">
              <a:avLst/>
            </a:prstGeom>
            <a:noFill/>
          </p:spPr>
          <p:txBody>
            <a:bodyPr wrap="square" lIns="0" tIns="34290" rIns="0" bIns="34290" rtlCol="0" anchor="b">
              <a:spAutoFit/>
            </a:bodyPr>
            <a:lstStyle/>
            <a:p>
              <a:pPr>
                <a:lnSpc>
                  <a:spcPct val="80000"/>
                </a:lnSpc>
              </a:pPr>
              <a:r>
                <a:rPr lang="id-ID" sz="1600" b="1" cap="all" dirty="0" smtClean="0">
                  <a:solidFill>
                    <a:schemeClr val="accent6"/>
                  </a:solidFill>
                </a:rPr>
                <a:t>CONVERTING </a:t>
              </a:r>
              <a:r>
                <a:rPr lang="en-US" sz="1600" b="1" cap="all" dirty="0" err="1" smtClean="0">
                  <a:solidFill>
                    <a:schemeClr val="accent6"/>
                  </a:solidFill>
                </a:rPr>
                <a:t>PLTD</a:t>
              </a:r>
              <a:r>
                <a:rPr lang="en-US" sz="1600" b="1" cap="all" dirty="0" smtClean="0">
                  <a:solidFill>
                    <a:schemeClr val="accent6"/>
                  </a:solidFill>
                </a:rPr>
                <a:t> </a:t>
              </a:r>
              <a:r>
                <a:rPr lang="en-US" sz="1600" b="1" cap="all" dirty="0">
                  <a:solidFill>
                    <a:schemeClr val="accent6"/>
                  </a:solidFill>
                </a:rPr>
                <a:t>– </a:t>
              </a:r>
              <a:r>
                <a:rPr lang="en-US" sz="1600" b="1" cap="all" dirty="0" err="1">
                  <a:solidFill>
                    <a:schemeClr val="accent6"/>
                  </a:solidFill>
                </a:rPr>
                <a:t>PLTB</a:t>
              </a:r>
              <a:r>
                <a:rPr lang="en-US" sz="1600" b="1" dirty="0" err="1">
                  <a:solidFill>
                    <a:schemeClr val="accent6"/>
                  </a:solidFill>
                </a:rPr>
                <a:t>n</a:t>
              </a:r>
              <a:r>
                <a:rPr lang="en-US" sz="1600" b="1" dirty="0">
                  <a:solidFill>
                    <a:schemeClr val="accent6"/>
                  </a:solidFill>
                </a:rPr>
                <a:t> </a:t>
              </a:r>
              <a:r>
                <a:rPr lang="id-ID" sz="1600" b="1" dirty="0" smtClean="0">
                  <a:solidFill>
                    <a:schemeClr val="accent6"/>
                  </a:solidFill>
                </a:rPr>
                <a:t>&amp; BUILDING </a:t>
              </a:r>
              <a:r>
                <a:rPr lang="en-US" sz="1600" b="1" dirty="0" err="1" smtClean="0">
                  <a:solidFill>
                    <a:schemeClr val="accent6"/>
                  </a:solidFill>
                </a:rPr>
                <a:t>PLTBn</a:t>
              </a:r>
              <a:endParaRPr lang="en-US" sz="1600" b="1" cap="all" dirty="0">
                <a:solidFill>
                  <a:schemeClr val="accent6"/>
                </a:solidFill>
              </a:endParaRPr>
            </a:p>
          </p:txBody>
        </p:sp>
        <p:sp>
          <p:nvSpPr>
            <p:cNvPr id="6" name="TextBox 5">
              <a:extLst>
                <a:ext uri="{FF2B5EF4-FFF2-40B4-BE49-F238E27FC236}">
                  <a16:creationId xmlns:a16="http://schemas.microsoft.com/office/drawing/2014/main" id="{534ED031-63F4-47F9-B3E4-03E6BD052F55}"/>
                </a:ext>
              </a:extLst>
            </p:cNvPr>
            <p:cNvSpPr txBox="1"/>
            <p:nvPr/>
          </p:nvSpPr>
          <p:spPr>
            <a:xfrm>
              <a:off x="3584685" y="2750551"/>
              <a:ext cx="5079042" cy="648896"/>
            </a:xfrm>
            <a:prstGeom prst="rect">
              <a:avLst/>
            </a:prstGeom>
            <a:noFill/>
          </p:spPr>
          <p:txBody>
            <a:bodyPr wrap="square" lIns="0" tIns="34290" rIns="0" bIns="34290" rtlCol="0" anchor="t">
              <a:spAutoFit/>
            </a:bodyPr>
            <a:lstStyle/>
            <a:p>
              <a:pPr marL="214308" indent="-214308" algn="just">
                <a:spcAft>
                  <a:spcPts val="225"/>
                </a:spcAft>
                <a:buFont typeface="Wingdings" panose="05000000000000000000" pitchFamily="2" charset="2"/>
                <a:buChar char="Ø"/>
              </a:pPr>
              <a:r>
                <a:rPr lang="en-US" sz="1200" b="1" dirty="0">
                  <a:solidFill>
                    <a:schemeClr val="tx2">
                      <a:lumMod val="50000"/>
                    </a:schemeClr>
                  </a:solidFill>
                </a:rPr>
                <a:t>To increase the contribution of </a:t>
              </a:r>
              <a:r>
                <a:rPr lang="id-ID" sz="1200" b="1" dirty="0" smtClean="0">
                  <a:solidFill>
                    <a:schemeClr val="tx2">
                      <a:lumMod val="50000"/>
                    </a:schemeClr>
                  </a:solidFill>
                </a:rPr>
                <a:t>New and Renewables </a:t>
              </a:r>
              <a:r>
                <a:rPr lang="en-US" sz="1200" b="1" dirty="0" smtClean="0">
                  <a:solidFill>
                    <a:schemeClr val="tx2">
                      <a:lumMod val="50000"/>
                    </a:schemeClr>
                  </a:solidFill>
                </a:rPr>
                <a:t>in </a:t>
              </a:r>
              <a:r>
                <a:rPr lang="en-US" sz="1200" b="1" dirty="0">
                  <a:solidFill>
                    <a:schemeClr val="tx2">
                      <a:lumMod val="50000"/>
                    </a:schemeClr>
                  </a:solidFill>
                </a:rPr>
                <a:t>the national energy mix, PT </a:t>
              </a:r>
              <a:r>
                <a:rPr lang="en-US" sz="1200" b="1" dirty="0" err="1">
                  <a:solidFill>
                    <a:schemeClr val="tx2">
                      <a:lumMod val="50000"/>
                    </a:schemeClr>
                  </a:solidFill>
                </a:rPr>
                <a:t>PLN</a:t>
              </a:r>
              <a:r>
                <a:rPr lang="en-US" sz="1200" b="1" dirty="0">
                  <a:solidFill>
                    <a:schemeClr val="tx2">
                      <a:lumMod val="50000"/>
                    </a:schemeClr>
                  </a:solidFill>
                </a:rPr>
                <a:t> (</a:t>
              </a:r>
              <a:r>
                <a:rPr lang="en-US" sz="1200" b="1" dirty="0" err="1">
                  <a:solidFill>
                    <a:schemeClr val="tx2">
                      <a:lumMod val="50000"/>
                    </a:schemeClr>
                  </a:solidFill>
                </a:rPr>
                <a:t>Persero</a:t>
              </a:r>
              <a:r>
                <a:rPr lang="en-US" sz="1200" b="1" dirty="0">
                  <a:solidFill>
                    <a:schemeClr val="tx2">
                      <a:lumMod val="50000"/>
                    </a:schemeClr>
                  </a:solidFill>
                </a:rPr>
                <a:t>) will convert the existing </a:t>
              </a:r>
              <a:r>
                <a:rPr lang="en-US" sz="1200" b="1" dirty="0" err="1">
                  <a:solidFill>
                    <a:schemeClr val="tx2">
                      <a:lumMod val="50000"/>
                    </a:schemeClr>
                  </a:solidFill>
                </a:rPr>
                <a:t>PLTD</a:t>
              </a:r>
              <a:r>
                <a:rPr lang="en-US" sz="1200" b="1" dirty="0">
                  <a:solidFill>
                    <a:schemeClr val="tx2">
                      <a:lumMod val="50000"/>
                    </a:schemeClr>
                  </a:solidFill>
                </a:rPr>
                <a:t> to </a:t>
              </a:r>
              <a:r>
                <a:rPr lang="en-US" sz="1200" b="1" dirty="0" err="1">
                  <a:solidFill>
                    <a:schemeClr val="tx2">
                      <a:lumMod val="50000"/>
                    </a:schemeClr>
                  </a:solidFill>
                </a:rPr>
                <a:t>PLTBn</a:t>
              </a:r>
              <a:r>
                <a:rPr lang="en-US" sz="1200" b="1" dirty="0" smtClean="0">
                  <a:solidFill>
                    <a:schemeClr val="tx2">
                      <a:lumMod val="50000"/>
                    </a:schemeClr>
                  </a:solidFill>
                </a:rPr>
                <a:t>.</a:t>
              </a:r>
              <a:endParaRPr lang="id-ID" sz="1200" b="1" dirty="0" smtClean="0">
                <a:solidFill>
                  <a:schemeClr val="tx2">
                    <a:lumMod val="50000"/>
                  </a:schemeClr>
                </a:solidFill>
              </a:endParaRPr>
            </a:p>
            <a:p>
              <a:pPr marL="214308" indent="-214308" algn="just">
                <a:spcAft>
                  <a:spcPts val="225"/>
                </a:spcAft>
                <a:buFont typeface="Wingdings" panose="05000000000000000000" pitchFamily="2" charset="2"/>
                <a:buChar char="Ø"/>
              </a:pPr>
              <a:r>
                <a:rPr lang="en-US" sz="1200" b="1" i="1" dirty="0">
                  <a:solidFill>
                    <a:schemeClr val="tx2">
                      <a:lumMod val="50000"/>
                    </a:schemeClr>
                  </a:solidFill>
                </a:rPr>
                <a:t>The conversion trial </a:t>
              </a:r>
              <a:r>
                <a:rPr lang="en-US" sz="1200" b="1" i="1" dirty="0" smtClean="0">
                  <a:solidFill>
                    <a:schemeClr val="tx2">
                      <a:lumMod val="50000"/>
                    </a:schemeClr>
                  </a:solidFill>
                </a:rPr>
                <a:t>begin </a:t>
              </a:r>
              <a:r>
                <a:rPr lang="en-US" sz="1200" b="1" i="1" dirty="0">
                  <a:solidFill>
                    <a:schemeClr val="tx2">
                      <a:lumMod val="50000"/>
                    </a:schemeClr>
                  </a:solidFill>
                </a:rPr>
                <a:t>in the second semester of 2019.</a:t>
              </a:r>
              <a:endParaRPr lang="en-US" sz="1200" b="1" dirty="0">
                <a:solidFill>
                  <a:schemeClr val="tx2">
                    <a:lumMod val="50000"/>
                  </a:schemeClr>
                </a:solidFill>
              </a:endParaRPr>
            </a:p>
          </p:txBody>
        </p:sp>
        <p:sp>
          <p:nvSpPr>
            <p:cNvPr id="7" name="TextBox 6">
              <a:extLst>
                <a:ext uri="{FF2B5EF4-FFF2-40B4-BE49-F238E27FC236}">
                  <a16:creationId xmlns:a16="http://schemas.microsoft.com/office/drawing/2014/main" id="{0AA19867-5D1D-4B61-B676-AD46E862D7D1}"/>
                </a:ext>
              </a:extLst>
            </p:cNvPr>
            <p:cNvSpPr txBox="1"/>
            <p:nvPr/>
          </p:nvSpPr>
          <p:spPr>
            <a:xfrm>
              <a:off x="4766084" y="1359293"/>
              <a:ext cx="3525165" cy="315471"/>
            </a:xfrm>
            <a:prstGeom prst="rect">
              <a:avLst/>
            </a:prstGeom>
            <a:noFill/>
          </p:spPr>
          <p:txBody>
            <a:bodyPr wrap="square" lIns="0" tIns="34290" rIns="0" bIns="34290" rtlCol="0" anchor="b">
              <a:spAutoFit/>
            </a:bodyPr>
            <a:lstStyle/>
            <a:p>
              <a:r>
                <a:rPr lang="en-US" sz="1600" b="1" cap="all" dirty="0" err="1" smtClean="0">
                  <a:solidFill>
                    <a:schemeClr val="accent2"/>
                  </a:solidFill>
                </a:rPr>
                <a:t>B20</a:t>
              </a:r>
              <a:r>
                <a:rPr lang="id-ID" sz="1600" b="1" cap="all" dirty="0" smtClean="0">
                  <a:solidFill>
                    <a:schemeClr val="accent2"/>
                  </a:solidFill>
                </a:rPr>
                <a:t> in 2019</a:t>
              </a:r>
              <a:r>
                <a:rPr lang="en-US" sz="1600" b="1" cap="all" dirty="0" smtClean="0">
                  <a:solidFill>
                    <a:schemeClr val="accent2"/>
                  </a:solidFill>
                </a:rPr>
                <a:t> </a:t>
              </a:r>
              <a:r>
                <a:rPr lang="en-US" sz="1600" b="1" cap="all" dirty="0">
                  <a:solidFill>
                    <a:schemeClr val="accent2"/>
                  </a:solidFill>
                  <a:sym typeface="Wingdings" panose="05000000000000000000" pitchFamily="2" charset="2"/>
                </a:rPr>
                <a:t> </a:t>
              </a:r>
              <a:r>
                <a:rPr lang="en-US" sz="1600" b="1" cap="all" dirty="0" err="1" smtClean="0">
                  <a:solidFill>
                    <a:schemeClr val="accent2"/>
                  </a:solidFill>
                  <a:sym typeface="Wingdings" panose="05000000000000000000" pitchFamily="2" charset="2"/>
                </a:rPr>
                <a:t>B</a:t>
              </a:r>
              <a:r>
                <a:rPr lang="en-US" sz="1600" b="1" cap="all" dirty="0" err="1" smtClean="0">
                  <a:solidFill>
                    <a:schemeClr val="accent2"/>
                  </a:solidFill>
                </a:rPr>
                <a:t>30</a:t>
              </a:r>
              <a:r>
                <a:rPr lang="id-ID" sz="1600" b="1" cap="all" dirty="0" smtClean="0">
                  <a:solidFill>
                    <a:schemeClr val="accent2"/>
                  </a:solidFill>
                </a:rPr>
                <a:t> in 2020</a:t>
              </a:r>
              <a:endParaRPr lang="en-US" sz="1600" b="1" cap="all" dirty="0">
                <a:solidFill>
                  <a:schemeClr val="accent2"/>
                </a:solidFill>
              </a:endParaRPr>
            </a:p>
          </p:txBody>
        </p:sp>
        <p:sp>
          <p:nvSpPr>
            <p:cNvPr id="8" name="TextBox 7">
              <a:extLst>
                <a:ext uri="{FF2B5EF4-FFF2-40B4-BE49-F238E27FC236}">
                  <a16:creationId xmlns:a16="http://schemas.microsoft.com/office/drawing/2014/main" id="{4EC71AC5-9ABF-4405-8FFD-8D6ADD28D08F}"/>
                </a:ext>
              </a:extLst>
            </p:cNvPr>
            <p:cNvSpPr txBox="1"/>
            <p:nvPr/>
          </p:nvSpPr>
          <p:spPr>
            <a:xfrm>
              <a:off x="3584684" y="1674764"/>
              <a:ext cx="5169179" cy="687368"/>
            </a:xfrm>
            <a:prstGeom prst="rect">
              <a:avLst/>
            </a:prstGeom>
            <a:noFill/>
          </p:spPr>
          <p:txBody>
            <a:bodyPr wrap="square" lIns="0" tIns="34290" rIns="0" bIns="34290" rtlCol="0" anchor="t">
              <a:spAutoFit/>
            </a:bodyPr>
            <a:lstStyle/>
            <a:p>
              <a:pPr marL="214308" indent="-214308" algn="just">
                <a:spcAft>
                  <a:spcPts val="450"/>
                </a:spcAft>
                <a:buFont typeface="Wingdings" panose="05000000000000000000" pitchFamily="2" charset="2"/>
                <a:buChar char="Ø"/>
              </a:pPr>
              <a:r>
                <a:rPr lang="en-US" sz="1200" b="1" dirty="0">
                  <a:solidFill>
                    <a:schemeClr val="tx2">
                      <a:lumMod val="50000"/>
                    </a:schemeClr>
                  </a:solidFill>
                </a:rPr>
                <a:t>Under the Ministry of Energy </a:t>
              </a:r>
              <a:r>
                <a:rPr lang="id-ID" sz="1200" b="1" dirty="0" smtClean="0">
                  <a:solidFill>
                    <a:schemeClr val="tx2">
                      <a:lumMod val="50000"/>
                    </a:schemeClr>
                  </a:solidFill>
                </a:rPr>
                <a:t>and Mineral Resources </a:t>
              </a:r>
              <a:r>
                <a:rPr lang="en-US" sz="1200" b="1" dirty="0" smtClean="0">
                  <a:solidFill>
                    <a:schemeClr val="tx2">
                      <a:lumMod val="50000"/>
                    </a:schemeClr>
                  </a:solidFill>
                </a:rPr>
                <a:t>Regulation </a:t>
              </a:r>
              <a:r>
                <a:rPr lang="en-US" sz="1200" b="1" dirty="0">
                  <a:solidFill>
                    <a:schemeClr val="tx2">
                      <a:lumMod val="50000"/>
                    </a:schemeClr>
                  </a:solidFill>
                </a:rPr>
                <a:t>No. 12/2015, by 2020 </a:t>
              </a:r>
              <a:r>
                <a:rPr lang="en-US" sz="1200" b="1" dirty="0" err="1">
                  <a:solidFill>
                    <a:schemeClr val="tx2">
                      <a:lumMod val="50000"/>
                    </a:schemeClr>
                  </a:solidFill>
                </a:rPr>
                <a:t>B30</a:t>
              </a:r>
              <a:r>
                <a:rPr lang="en-US" sz="1200" b="1" dirty="0">
                  <a:solidFill>
                    <a:schemeClr val="tx2">
                      <a:lumMod val="50000"/>
                    </a:schemeClr>
                  </a:solidFill>
                </a:rPr>
                <a:t> will be implemented for </a:t>
              </a:r>
              <a:r>
                <a:rPr lang="id-ID" sz="1200" b="1" dirty="0" smtClean="0">
                  <a:solidFill>
                    <a:schemeClr val="tx2">
                      <a:lumMod val="50000"/>
                    </a:schemeClr>
                  </a:solidFill>
                </a:rPr>
                <a:t>all </a:t>
              </a:r>
              <a:r>
                <a:rPr lang="en-US" sz="1200" b="1" dirty="0" smtClean="0">
                  <a:solidFill>
                    <a:schemeClr val="tx2">
                      <a:lumMod val="50000"/>
                    </a:schemeClr>
                  </a:solidFill>
                </a:rPr>
                <a:t>sector</a:t>
              </a:r>
              <a:r>
                <a:rPr lang="id-ID" sz="1200" b="1" dirty="0" smtClean="0">
                  <a:solidFill>
                    <a:schemeClr val="tx2">
                      <a:lumMod val="50000"/>
                    </a:schemeClr>
                  </a:solidFill>
                </a:rPr>
                <a:t> (PSO and NPSO)</a:t>
              </a:r>
            </a:p>
            <a:p>
              <a:pPr marL="214308" indent="-214308" algn="just">
                <a:spcAft>
                  <a:spcPts val="450"/>
                </a:spcAft>
                <a:buFont typeface="Wingdings" panose="05000000000000000000" pitchFamily="2" charset="2"/>
                <a:buChar char="Ø"/>
              </a:pPr>
              <a:r>
                <a:rPr lang="en-US" sz="1200" b="1" i="1" dirty="0" smtClean="0">
                  <a:solidFill>
                    <a:schemeClr val="tx2">
                      <a:lumMod val="50000"/>
                    </a:schemeClr>
                  </a:solidFill>
                </a:rPr>
                <a:t>Road </a:t>
              </a:r>
              <a:r>
                <a:rPr lang="en-US" sz="1200" b="1" i="1" dirty="0">
                  <a:solidFill>
                    <a:schemeClr val="tx2">
                      <a:lumMod val="50000"/>
                    </a:schemeClr>
                  </a:solidFill>
                </a:rPr>
                <a:t>Test </a:t>
              </a:r>
              <a:r>
                <a:rPr lang="en-US" sz="1200" b="1" i="1" dirty="0" err="1">
                  <a:solidFill>
                    <a:schemeClr val="tx2">
                      <a:lumMod val="50000"/>
                    </a:schemeClr>
                  </a:solidFill>
                </a:rPr>
                <a:t>B30</a:t>
              </a:r>
              <a:r>
                <a:rPr lang="en-US" sz="1200" b="1" i="1" dirty="0">
                  <a:solidFill>
                    <a:schemeClr val="tx2">
                      <a:lumMod val="50000"/>
                    </a:schemeClr>
                  </a:solidFill>
                </a:rPr>
                <a:t> is currently </a:t>
              </a:r>
              <a:r>
                <a:rPr lang="id-ID" sz="1200" b="1" i="1" dirty="0" smtClean="0">
                  <a:solidFill>
                    <a:schemeClr val="tx2">
                      <a:lumMod val="50000"/>
                    </a:schemeClr>
                  </a:solidFill>
                </a:rPr>
                <a:t>on progress</a:t>
              </a:r>
              <a:r>
                <a:rPr lang="en-US" sz="1200" b="1" i="1" dirty="0" smtClean="0">
                  <a:solidFill>
                    <a:schemeClr val="tx2">
                      <a:lumMod val="50000"/>
                    </a:schemeClr>
                  </a:solidFill>
                </a:rPr>
                <a:t>.</a:t>
              </a:r>
              <a:endParaRPr lang="id-ID" sz="1200" b="1" i="1" dirty="0" smtClean="0">
                <a:solidFill>
                  <a:schemeClr val="tx2">
                    <a:lumMod val="50000"/>
                  </a:schemeClr>
                </a:solidFill>
              </a:endParaRPr>
            </a:p>
          </p:txBody>
        </p:sp>
        <p:pic>
          <p:nvPicPr>
            <p:cNvPr id="9" name="Picture 8">
              <a:extLst>
                <a:ext uri="{FF2B5EF4-FFF2-40B4-BE49-F238E27FC236}">
                  <a16:creationId xmlns:a16="http://schemas.microsoft.com/office/drawing/2014/main" id="{A93DA3D2-09F2-48FB-B072-333714AAB30C}"/>
                </a:ext>
              </a:extLst>
            </p:cNvPr>
            <p:cNvPicPr>
              <a:picLocks noChangeAspect="1"/>
            </p:cNvPicPr>
            <p:nvPr/>
          </p:nvPicPr>
          <p:blipFill>
            <a:blip r:embed="rId2"/>
            <a:stretch>
              <a:fillRect/>
            </a:stretch>
          </p:blipFill>
          <p:spPr>
            <a:xfrm>
              <a:off x="3479909" y="624142"/>
              <a:ext cx="786123" cy="735151"/>
            </a:xfrm>
            <a:prstGeom prst="rect">
              <a:avLst/>
            </a:prstGeom>
          </p:spPr>
        </p:pic>
        <p:sp>
          <p:nvSpPr>
            <p:cNvPr id="12" name="TextBox 11">
              <a:extLst>
                <a:ext uri="{FF2B5EF4-FFF2-40B4-BE49-F238E27FC236}">
                  <a16:creationId xmlns:a16="http://schemas.microsoft.com/office/drawing/2014/main" id="{7003DFEC-C139-4A3A-ACCD-5167D54B4B75}"/>
                </a:ext>
              </a:extLst>
            </p:cNvPr>
            <p:cNvSpPr txBox="1"/>
            <p:nvPr/>
          </p:nvSpPr>
          <p:spPr>
            <a:xfrm>
              <a:off x="4389912" y="783354"/>
              <a:ext cx="4450391" cy="353943"/>
            </a:xfrm>
            <a:prstGeom prst="rect">
              <a:avLst/>
            </a:prstGeom>
            <a:noFill/>
          </p:spPr>
          <p:txBody>
            <a:bodyPr wrap="square" lIns="0" rIns="0" rtlCol="0" anchor="b">
              <a:spAutoFit/>
            </a:bodyPr>
            <a:lstStyle/>
            <a:p>
              <a:r>
                <a:rPr lang="id-ID" sz="1700" b="1" dirty="0" smtClean="0"/>
                <a:t>Strategy &amp; </a:t>
              </a:r>
              <a:r>
                <a:rPr lang="en-US" sz="1700" b="1" dirty="0" smtClean="0"/>
                <a:t>Development</a:t>
              </a:r>
              <a:r>
                <a:rPr lang="id-ID" sz="1700" b="1" dirty="0" smtClean="0"/>
                <a:t> For </a:t>
              </a:r>
              <a:r>
                <a:rPr lang="en-US" sz="1700" b="1" dirty="0" err="1" smtClean="0"/>
                <a:t>CPO</a:t>
              </a:r>
              <a:r>
                <a:rPr lang="en-US" sz="1700" b="1" dirty="0" smtClean="0"/>
                <a:t> </a:t>
              </a:r>
              <a:r>
                <a:rPr lang="en-US" sz="1700" b="1" dirty="0"/>
                <a:t>Based </a:t>
              </a:r>
              <a:r>
                <a:rPr lang="en-US" sz="1700" b="1" dirty="0" smtClean="0"/>
                <a:t>Biofuels</a:t>
              </a:r>
              <a:endParaRPr lang="en-US" sz="1700" b="1" dirty="0"/>
            </a:p>
          </p:txBody>
        </p:sp>
      </p:grpSp>
      <p:sp>
        <p:nvSpPr>
          <p:cNvPr id="13" name="TextBox 12">
            <a:extLst>
              <a:ext uri="{FF2B5EF4-FFF2-40B4-BE49-F238E27FC236}">
                <a16:creationId xmlns:a16="http://schemas.microsoft.com/office/drawing/2014/main" id="{6C355142-45FB-456C-99BC-37AD8427FC64}"/>
              </a:ext>
            </a:extLst>
          </p:cNvPr>
          <p:cNvSpPr txBox="1"/>
          <p:nvPr/>
        </p:nvSpPr>
        <p:spPr>
          <a:xfrm>
            <a:off x="866057" y="0"/>
            <a:ext cx="9285781" cy="338552"/>
          </a:xfrm>
          <a:prstGeom prst="rect">
            <a:avLst/>
          </a:prstGeom>
          <a:noFill/>
        </p:spPr>
        <p:txBody>
          <a:bodyPr wrap="square" lIns="91438" tIns="45719" rIns="91438" bIns="45719" rtlCol="0">
            <a:spAutoFit/>
          </a:bodyPr>
          <a:lstStyle/>
          <a:p>
            <a:r>
              <a:rPr lang="en-US" sz="1600" b="1" dirty="0" smtClean="0">
                <a:latin typeface="Arial" panose="020B0604020202020204" pitchFamily="34" charset="0"/>
                <a:cs typeface="Arial" panose="020B0604020202020204" pitchFamily="34" charset="0"/>
              </a:rPr>
              <a:t>BIODIESEL PROGRESS AND DEVELOPMENT</a:t>
            </a:r>
            <a:endParaRPr lang="en-GB" sz="1600" b="1" dirty="0">
              <a:latin typeface="Arial" panose="020B0604020202020204" pitchFamily="34" charset="0"/>
              <a:cs typeface="Arial" panose="020B0604020202020204" pitchFamily="34" charset="0"/>
            </a:endParaRPr>
          </a:p>
        </p:txBody>
      </p:sp>
      <p:grpSp>
        <p:nvGrpSpPr>
          <p:cNvPr id="18" name="Group 17"/>
          <p:cNvGrpSpPr/>
          <p:nvPr/>
        </p:nvGrpSpPr>
        <p:grpSpPr>
          <a:xfrm>
            <a:off x="121035" y="903309"/>
            <a:ext cx="3584191" cy="2690382"/>
            <a:chOff x="187710" y="788683"/>
            <a:chExt cx="3584191" cy="2690382"/>
          </a:xfrm>
        </p:grpSpPr>
        <p:graphicFrame>
          <p:nvGraphicFramePr>
            <p:cNvPr id="15" name="Chart 14">
              <a:extLst>
                <a:ext uri="{FF2B5EF4-FFF2-40B4-BE49-F238E27FC236}">
                  <a16:creationId xmlns:a16="http://schemas.microsoft.com/office/drawing/2014/main" id="{00000000-0008-0000-0200-00000A000000}"/>
                </a:ext>
              </a:extLst>
            </p:cNvPr>
            <p:cNvGraphicFramePr>
              <a:graphicFrameLocks/>
            </p:cNvGraphicFramePr>
            <p:nvPr>
              <p:extLst>
                <p:ext uri="{D42A27DB-BD31-4B8C-83A1-F6EECF244321}">
                  <p14:modId xmlns:p14="http://schemas.microsoft.com/office/powerpoint/2010/main" val="26485789"/>
                </p:ext>
              </p:extLst>
            </p:nvPr>
          </p:nvGraphicFramePr>
          <p:xfrm>
            <a:off x="187710" y="788683"/>
            <a:ext cx="3584191" cy="269038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a:extLst>
                <a:ext uri="{FF2B5EF4-FFF2-40B4-BE49-F238E27FC236}">
                  <a16:creationId xmlns:a16="http://schemas.microsoft.com/office/drawing/2014/main" id="{E713C953-FB70-4767-A6E5-CAFF1396743A}"/>
                </a:ext>
              </a:extLst>
            </p:cNvPr>
            <p:cNvSpPr/>
            <p:nvPr/>
          </p:nvSpPr>
          <p:spPr>
            <a:xfrm>
              <a:off x="1238250" y="1593547"/>
              <a:ext cx="1466850" cy="1436955"/>
            </a:xfrm>
            <a:prstGeom prst="ellipse">
              <a:avLst/>
            </a:prstGeom>
            <a:solidFill>
              <a:sysClr val="window" lastClr="FFFFFF"/>
            </a:solidFill>
            <a:ln>
              <a:noFill/>
            </a:ln>
            <a:effectLst>
              <a:outerShdw blurRad="57150" dist="101600" dir="4200000" algn="ctr" rotWithShape="0">
                <a:srgbClr val="000000">
                  <a:alpha val="33000"/>
                </a:srgbClr>
              </a:outerShdw>
            </a:effectLst>
          </p:spPr>
          <p:txBody>
            <a:bodyPr lIns="68580" tIns="34290" rIns="68580" bIns="3429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85800">
                <a:defRPr/>
              </a:pPr>
              <a:r>
                <a:rPr lang="id-ID" sz="1800" b="1" kern="0" dirty="0">
                  <a:solidFill>
                    <a:srgbClr val="063951"/>
                  </a:solidFill>
                  <a:latin typeface="Calibri" panose="020F0502020204030204"/>
                </a:rPr>
                <a:t>74,17</a:t>
              </a:r>
              <a:r>
                <a:rPr lang="en-US" sz="1800" b="1" kern="0" dirty="0">
                  <a:solidFill>
                    <a:srgbClr val="063951"/>
                  </a:solidFill>
                  <a:latin typeface="Calibri" panose="020F0502020204030204"/>
                </a:rPr>
                <a:t>%</a:t>
              </a:r>
            </a:p>
          </p:txBody>
        </p:sp>
      </p:grpSp>
      <p:sp>
        <p:nvSpPr>
          <p:cNvPr id="17" name="TextBox 16">
            <a:extLst>
              <a:ext uri="{FF2B5EF4-FFF2-40B4-BE49-F238E27FC236}">
                <a16:creationId xmlns:a16="http://schemas.microsoft.com/office/drawing/2014/main" id="{CA8E0188-4BF0-4F86-82B7-580DFB18AB7E}"/>
              </a:ext>
            </a:extLst>
          </p:cNvPr>
          <p:cNvSpPr txBox="1"/>
          <p:nvPr/>
        </p:nvSpPr>
        <p:spPr>
          <a:xfrm>
            <a:off x="92459" y="3572214"/>
            <a:ext cx="3507991" cy="715581"/>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lIns="68580" tIns="34290" rIns="68580" bIns="34290" rtlCol="0">
            <a:spAutoFit/>
          </a:bodyPr>
          <a:lstStyle/>
          <a:p>
            <a:r>
              <a:rPr lang="en-US" sz="1400" b="1" i="1" dirty="0" smtClean="0">
                <a:solidFill>
                  <a:schemeClr val="tx1"/>
                </a:solidFill>
              </a:rPr>
              <a:t>Biodiesel Consumption </a:t>
            </a:r>
            <a:r>
              <a:rPr lang="id-ID" sz="1400" i="1" dirty="0" smtClean="0">
                <a:solidFill>
                  <a:schemeClr val="tx1"/>
                </a:solidFill>
              </a:rPr>
              <a:t>Januar</a:t>
            </a:r>
            <a:r>
              <a:rPr lang="en-US" sz="1400" i="1" dirty="0" smtClean="0">
                <a:solidFill>
                  <a:schemeClr val="tx1"/>
                </a:solidFill>
              </a:rPr>
              <a:t>y</a:t>
            </a:r>
            <a:r>
              <a:rPr lang="id-ID" sz="1400" i="1" dirty="0" smtClean="0">
                <a:solidFill>
                  <a:schemeClr val="tx1"/>
                </a:solidFill>
              </a:rPr>
              <a:t> </a:t>
            </a:r>
            <a:r>
              <a:rPr lang="en-US" sz="1400" i="1" dirty="0" smtClean="0">
                <a:solidFill>
                  <a:schemeClr val="tx1"/>
                </a:solidFill>
              </a:rPr>
              <a:t>to</a:t>
            </a:r>
            <a:r>
              <a:rPr lang="id-ID" sz="1400" i="1" dirty="0" smtClean="0">
                <a:solidFill>
                  <a:schemeClr val="tx1"/>
                </a:solidFill>
              </a:rPr>
              <a:t> </a:t>
            </a:r>
            <a:r>
              <a:rPr lang="en-US" sz="1400" i="1" dirty="0" smtClean="0">
                <a:solidFill>
                  <a:schemeClr val="tx1"/>
                </a:solidFill>
              </a:rPr>
              <a:t>24 October 2019</a:t>
            </a:r>
            <a:r>
              <a:rPr lang="id-ID" sz="1400" i="1" dirty="0" smtClean="0">
                <a:solidFill>
                  <a:schemeClr val="tx1"/>
                </a:solidFill>
              </a:rPr>
              <a:t> </a:t>
            </a:r>
            <a:r>
              <a:rPr lang="en-US" sz="1400" i="1" dirty="0" smtClean="0">
                <a:solidFill>
                  <a:schemeClr val="tx1"/>
                </a:solidFill>
              </a:rPr>
              <a:t>reach </a:t>
            </a:r>
            <a:r>
              <a:rPr lang="id-ID" sz="1400" b="1" dirty="0" smtClean="0">
                <a:solidFill>
                  <a:schemeClr val="tx1"/>
                </a:solidFill>
              </a:rPr>
              <a:t>4.</a:t>
            </a:r>
            <a:r>
              <a:rPr lang="en-US" sz="1400" b="1" dirty="0" smtClean="0">
                <a:solidFill>
                  <a:schemeClr val="tx1"/>
                </a:solidFill>
              </a:rPr>
              <a:t>9 million</a:t>
            </a:r>
            <a:r>
              <a:rPr lang="id-ID" sz="1400" b="1" dirty="0" smtClean="0">
                <a:solidFill>
                  <a:schemeClr val="tx1"/>
                </a:solidFill>
              </a:rPr>
              <a:t> </a:t>
            </a:r>
            <a:r>
              <a:rPr lang="id-ID" sz="1400" b="1" dirty="0">
                <a:solidFill>
                  <a:schemeClr val="tx1"/>
                </a:solidFill>
              </a:rPr>
              <a:t>kL</a:t>
            </a:r>
            <a:r>
              <a:rPr lang="en-US" sz="1400" dirty="0">
                <a:solidFill>
                  <a:schemeClr val="tx1"/>
                </a:solidFill>
              </a:rPr>
              <a:t> </a:t>
            </a:r>
            <a:r>
              <a:rPr lang="en-US" sz="1400" dirty="0" smtClean="0">
                <a:solidFill>
                  <a:schemeClr val="tx1"/>
                </a:solidFill>
              </a:rPr>
              <a:t>(74,17%)</a:t>
            </a:r>
            <a:r>
              <a:rPr lang="id-ID" sz="1400" dirty="0" smtClean="0">
                <a:solidFill>
                  <a:schemeClr val="tx1"/>
                </a:solidFill>
              </a:rPr>
              <a:t> </a:t>
            </a:r>
            <a:r>
              <a:rPr lang="en-US" sz="1400" dirty="0" smtClean="0">
                <a:solidFill>
                  <a:schemeClr val="tx1"/>
                </a:solidFill>
              </a:rPr>
              <a:t>from T</a:t>
            </a:r>
            <a:r>
              <a:rPr lang="id-ID" sz="1400" dirty="0">
                <a:solidFill>
                  <a:schemeClr val="tx1"/>
                </a:solidFill>
              </a:rPr>
              <a:t>otal </a:t>
            </a:r>
            <a:r>
              <a:rPr lang="id-ID" sz="1400" dirty="0" smtClean="0">
                <a:solidFill>
                  <a:schemeClr val="tx1"/>
                </a:solidFill>
              </a:rPr>
              <a:t>A</a:t>
            </a:r>
            <a:r>
              <a:rPr lang="en-US" sz="1400" dirty="0" smtClean="0">
                <a:solidFill>
                  <a:schemeClr val="tx1"/>
                </a:solidFill>
              </a:rPr>
              <a:t>l</a:t>
            </a:r>
            <a:r>
              <a:rPr lang="id-ID" sz="1400" dirty="0" smtClean="0">
                <a:solidFill>
                  <a:schemeClr val="tx1"/>
                </a:solidFill>
              </a:rPr>
              <a:t>lo</a:t>
            </a:r>
            <a:r>
              <a:rPr lang="en-US" sz="1400" dirty="0" err="1" smtClean="0">
                <a:solidFill>
                  <a:schemeClr val="tx1"/>
                </a:solidFill>
              </a:rPr>
              <a:t>cation</a:t>
            </a:r>
            <a:r>
              <a:rPr lang="en-US" sz="1400" dirty="0" smtClean="0">
                <a:solidFill>
                  <a:schemeClr val="tx1"/>
                </a:solidFill>
              </a:rPr>
              <a:t>/ target </a:t>
            </a:r>
            <a:r>
              <a:rPr lang="en-US" sz="1400" dirty="0">
                <a:solidFill>
                  <a:schemeClr val="tx1"/>
                </a:solidFill>
              </a:rPr>
              <a:t>2019</a:t>
            </a:r>
            <a:r>
              <a:rPr lang="id-ID" sz="1400" dirty="0">
                <a:solidFill>
                  <a:schemeClr val="tx1"/>
                </a:solidFill>
              </a:rPr>
              <a:t> </a:t>
            </a:r>
            <a:r>
              <a:rPr lang="en-US" sz="1400" dirty="0" smtClean="0">
                <a:solidFill>
                  <a:schemeClr val="tx1"/>
                </a:solidFill>
              </a:rPr>
              <a:t>by</a:t>
            </a:r>
            <a:r>
              <a:rPr lang="id-ID" sz="1400" dirty="0" smtClean="0">
                <a:solidFill>
                  <a:schemeClr val="tx1"/>
                </a:solidFill>
              </a:rPr>
              <a:t> </a:t>
            </a:r>
            <a:r>
              <a:rPr lang="en-US" sz="1400" b="1" dirty="0">
                <a:solidFill>
                  <a:schemeClr val="tx1"/>
                </a:solidFill>
              </a:rPr>
              <a:t>6.</a:t>
            </a:r>
            <a:r>
              <a:rPr lang="id-ID" sz="1400" b="1" dirty="0" smtClean="0">
                <a:solidFill>
                  <a:schemeClr val="tx1"/>
                </a:solidFill>
              </a:rPr>
              <a:t>6</a:t>
            </a:r>
            <a:r>
              <a:rPr lang="en-US" sz="1400" b="1" dirty="0" smtClean="0">
                <a:solidFill>
                  <a:schemeClr val="tx1"/>
                </a:solidFill>
              </a:rPr>
              <a:t>  million </a:t>
            </a:r>
            <a:r>
              <a:rPr lang="id-ID" sz="1400" b="1" dirty="0" smtClean="0">
                <a:solidFill>
                  <a:schemeClr val="tx1"/>
                </a:solidFill>
              </a:rPr>
              <a:t>kL</a:t>
            </a:r>
            <a:r>
              <a:rPr lang="en-US" sz="1400" b="1" dirty="0" smtClean="0">
                <a:solidFill>
                  <a:schemeClr val="tx1"/>
                </a:solidFill>
              </a:rPr>
              <a:t>.</a:t>
            </a:r>
            <a:endParaRPr lang="id-ID" sz="1200" dirty="0">
              <a:solidFill>
                <a:schemeClr val="tx1"/>
              </a:solidFill>
            </a:endParaRPr>
          </a:p>
        </p:txBody>
      </p:sp>
    </p:spTree>
    <p:extLst>
      <p:ext uri="{BB962C8B-B14F-4D97-AF65-F5344CB8AC3E}">
        <p14:creationId xmlns:p14="http://schemas.microsoft.com/office/powerpoint/2010/main" val="163955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ED64790-EAFE-46FB-9F2B-5C0A2681707B}"/>
              </a:ext>
            </a:extLst>
          </p:cNvPr>
          <p:cNvSpPr/>
          <p:nvPr/>
        </p:nvSpPr>
        <p:spPr>
          <a:xfrm>
            <a:off x="2614273" y="1124293"/>
            <a:ext cx="1771608" cy="183032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270000" rIns="135000" bIns="270000" numCol="1" spcCol="1270" anchor="ctr" anchorCtr="0">
            <a:noAutofit/>
          </a:bodyPr>
          <a:lstStyle/>
          <a:p>
            <a:pPr algn="ctr" defTabSz="1100138">
              <a:lnSpc>
                <a:spcPct val="90000"/>
              </a:lnSpc>
              <a:spcBef>
                <a:spcPct val="0"/>
              </a:spcBef>
              <a:spcAft>
                <a:spcPct val="35000"/>
              </a:spcAft>
            </a:pPr>
            <a:r>
              <a:rPr lang="en-AU" sz="1500" b="1" dirty="0" smtClean="0">
                <a:solidFill>
                  <a:schemeClr val="tx1"/>
                </a:solidFill>
                <a:latin typeface="Arial" panose="020B0604020202020204" pitchFamily="34" charset="0"/>
                <a:cs typeface="Arial" panose="020B0604020202020204" pitchFamily="34" charset="0"/>
              </a:rPr>
              <a:t>Price Disparity between Renewable and Fossil Energy</a:t>
            </a:r>
            <a:endParaRPr lang="en-AU" sz="1500" b="1" dirty="0">
              <a:solidFill>
                <a:schemeClr val="tx1"/>
              </a:solidFill>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2F668AF7-93A7-474B-88B9-3F6F4B4003B7}"/>
              </a:ext>
            </a:extLst>
          </p:cNvPr>
          <p:cNvSpPr/>
          <p:nvPr/>
        </p:nvSpPr>
        <p:spPr>
          <a:xfrm>
            <a:off x="480499" y="1124293"/>
            <a:ext cx="1805447" cy="18778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270000" rIns="135000" bIns="270000" numCol="1" spcCol="1270" anchor="ctr" anchorCtr="0">
            <a:noAutofit/>
          </a:bodyPr>
          <a:lstStyle/>
          <a:p>
            <a:pPr algn="ctr" defTabSz="1100138">
              <a:lnSpc>
                <a:spcPct val="90000"/>
              </a:lnSpc>
              <a:spcBef>
                <a:spcPct val="0"/>
              </a:spcBef>
              <a:spcAft>
                <a:spcPct val="35000"/>
              </a:spcAft>
            </a:pPr>
            <a:r>
              <a:rPr lang="en-AU" sz="1600" b="1" dirty="0" smtClean="0">
                <a:solidFill>
                  <a:schemeClr val="tx1"/>
                </a:solidFill>
                <a:latin typeface="Arial" panose="020B0604020202020204" pitchFamily="34" charset="0"/>
                <a:cs typeface="Arial" panose="020B0604020202020204" pitchFamily="34" charset="0"/>
              </a:rPr>
              <a:t>High Cost of Financing and Low Return of Investment</a:t>
            </a:r>
            <a:endParaRPr lang="en-AU" sz="1600" b="1" dirty="0">
              <a:solidFill>
                <a:schemeClr val="tx1"/>
              </a:solidFill>
              <a:latin typeface="Arial" panose="020B0604020202020204" pitchFamily="34" charset="0"/>
              <a:cs typeface="Arial" panose="020B0604020202020204" pitchFamily="34" charset="0"/>
            </a:endParaRPr>
          </a:p>
        </p:txBody>
      </p:sp>
      <p:sp>
        <p:nvSpPr>
          <p:cNvPr id="25" name="Freeform: Shape 24">
            <a:extLst>
              <a:ext uri="{FF2B5EF4-FFF2-40B4-BE49-F238E27FC236}">
                <a16:creationId xmlns:a16="http://schemas.microsoft.com/office/drawing/2014/main" id="{68A0A84B-29A9-465E-9CDB-9D25A17112B1}"/>
              </a:ext>
            </a:extLst>
          </p:cNvPr>
          <p:cNvSpPr/>
          <p:nvPr/>
        </p:nvSpPr>
        <p:spPr>
          <a:xfrm>
            <a:off x="4727991" y="1124293"/>
            <a:ext cx="1724025" cy="18778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270000" rIns="135000" bIns="270000" numCol="1" spcCol="1270" anchor="ctr" anchorCtr="0">
            <a:noAutofit/>
          </a:bodyPr>
          <a:lstStyle/>
          <a:p>
            <a:pPr algn="ctr" defTabSz="1100138">
              <a:lnSpc>
                <a:spcPct val="90000"/>
              </a:lnSpc>
              <a:spcBef>
                <a:spcPct val="0"/>
              </a:spcBef>
              <a:spcAft>
                <a:spcPct val="35000"/>
              </a:spcAft>
            </a:pPr>
            <a:r>
              <a:rPr lang="en-AU" sz="1500" b="1" dirty="0" err="1" smtClean="0">
                <a:solidFill>
                  <a:schemeClr val="tx1"/>
                </a:solidFill>
                <a:latin typeface="Arial" panose="020B0604020202020204" pitchFamily="34" charset="0"/>
                <a:cs typeface="Arial" panose="020B0604020202020204" pitchFamily="34" charset="0"/>
              </a:rPr>
              <a:t>Techonolgy</a:t>
            </a:r>
            <a:r>
              <a:rPr lang="en-AU" sz="1500" b="1" dirty="0" smtClean="0">
                <a:solidFill>
                  <a:schemeClr val="tx1"/>
                </a:solidFill>
                <a:latin typeface="Arial" panose="020B0604020202020204" pitchFamily="34" charset="0"/>
                <a:cs typeface="Arial" panose="020B0604020202020204" pitchFamily="34" charset="0"/>
              </a:rPr>
              <a:t> imported is relatively high </a:t>
            </a:r>
            <a:endParaRPr lang="en-AU" sz="1500" b="1"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571CBA-C06C-4CF3-892A-65405AEF64AA}"/>
              </a:ext>
            </a:extLst>
          </p:cNvPr>
          <p:cNvSpPr txBox="1"/>
          <p:nvPr/>
        </p:nvSpPr>
        <p:spPr>
          <a:xfrm>
            <a:off x="447675" y="645466"/>
            <a:ext cx="8260390" cy="300082"/>
          </a:xfrm>
          <a:prstGeom prst="rect">
            <a:avLst/>
          </a:prstGeom>
          <a:noFill/>
        </p:spPr>
        <p:txBody>
          <a:bodyPr wrap="square" rtlCol="0">
            <a:spAutoFit/>
          </a:bodyPr>
          <a:lstStyle/>
          <a:p>
            <a:r>
              <a:rPr lang="en-AU" sz="1350" dirty="0">
                <a:latin typeface="Arial" panose="020B0604020202020204" pitchFamily="34" charset="0"/>
                <a:cs typeface="Arial" panose="020B0604020202020204" pitchFamily="34" charset="0"/>
              </a:rPr>
              <a:t>In </a:t>
            </a:r>
            <a:r>
              <a:rPr lang="en-AU" sz="1350" dirty="0" smtClean="0">
                <a:latin typeface="Arial" panose="020B0604020202020204" pitchFamily="34" charset="0"/>
                <a:cs typeface="Arial" panose="020B0604020202020204" pitchFamily="34" charset="0"/>
              </a:rPr>
              <a:t>developing and increase the investment in renewable energy faced </a:t>
            </a:r>
            <a:r>
              <a:rPr lang="en-AU" sz="1350" dirty="0">
                <a:latin typeface="Arial" panose="020B0604020202020204" pitchFamily="34" charset="0"/>
                <a:cs typeface="Arial" panose="020B0604020202020204" pitchFamily="34" charset="0"/>
              </a:rPr>
              <a:t>a significant challenges.</a:t>
            </a:r>
          </a:p>
        </p:txBody>
      </p:sp>
      <p:sp>
        <p:nvSpPr>
          <p:cNvPr id="16" name="TextBox 15">
            <a:extLst>
              <a:ext uri="{FF2B5EF4-FFF2-40B4-BE49-F238E27FC236}">
                <a16:creationId xmlns:a16="http://schemas.microsoft.com/office/drawing/2014/main" id="{322546CD-2F1A-483F-8431-5106492B0176}"/>
              </a:ext>
            </a:extLst>
          </p:cNvPr>
          <p:cNvSpPr txBox="1"/>
          <p:nvPr/>
        </p:nvSpPr>
        <p:spPr>
          <a:xfrm>
            <a:off x="874017" y="3955"/>
            <a:ext cx="7951301" cy="276997"/>
          </a:xfrm>
          <a:prstGeom prst="rect">
            <a:avLst/>
          </a:prstGeom>
          <a:noFill/>
        </p:spPr>
        <p:txBody>
          <a:bodyPr wrap="square" lIns="91438" tIns="45719" rIns="91438" bIns="45719" rtlCol="0">
            <a:spAutoFit/>
          </a:bodyPr>
          <a:lstStyle/>
          <a:p>
            <a:r>
              <a:rPr lang="en-US" sz="1200" b="1" dirty="0" smtClean="0">
                <a:latin typeface="Arial" panose="020B0604020202020204" pitchFamily="34" charset="0"/>
                <a:cs typeface="Arial" panose="020B0604020202020204" pitchFamily="34" charset="0"/>
              </a:rPr>
              <a:t>RENEWABLE </a:t>
            </a:r>
            <a:r>
              <a:rPr lang="en-US" sz="1200" b="1" dirty="0">
                <a:latin typeface="Arial" panose="020B0604020202020204" pitchFamily="34" charset="0"/>
                <a:cs typeface="Arial" panose="020B0604020202020204" pitchFamily="34" charset="0"/>
              </a:rPr>
              <a:t>DEVELOPMENT CHALLENGES</a:t>
            </a:r>
          </a:p>
        </p:txBody>
      </p:sp>
      <p:sp>
        <p:nvSpPr>
          <p:cNvPr id="17" name="Freeform: Shape 24">
            <a:extLst>
              <a:ext uri="{FF2B5EF4-FFF2-40B4-BE49-F238E27FC236}">
                <a16:creationId xmlns:a16="http://schemas.microsoft.com/office/drawing/2014/main" id="{68A0A84B-29A9-465E-9CDB-9D25A17112B1}"/>
              </a:ext>
            </a:extLst>
          </p:cNvPr>
          <p:cNvSpPr/>
          <p:nvPr/>
        </p:nvSpPr>
        <p:spPr>
          <a:xfrm>
            <a:off x="6725951" y="1124292"/>
            <a:ext cx="1724025" cy="187785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5">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5000" tIns="270000" rIns="135000" bIns="270000" numCol="1" spcCol="1270" anchor="ctr" anchorCtr="0">
            <a:noAutofit/>
          </a:bodyPr>
          <a:lstStyle/>
          <a:p>
            <a:pPr algn="ctr" defTabSz="1100138">
              <a:lnSpc>
                <a:spcPct val="90000"/>
              </a:lnSpc>
              <a:spcBef>
                <a:spcPct val="0"/>
              </a:spcBef>
              <a:spcAft>
                <a:spcPct val="35000"/>
              </a:spcAft>
            </a:pPr>
            <a:r>
              <a:rPr lang="en-AU" sz="1400" b="1" dirty="0" smtClean="0">
                <a:solidFill>
                  <a:schemeClr val="tx1"/>
                </a:solidFill>
                <a:latin typeface="Arial" panose="020B0604020202020204" pitchFamily="34" charset="0"/>
                <a:cs typeface="Arial" panose="020B0604020202020204" pitchFamily="34" charset="0"/>
              </a:rPr>
              <a:t>Legal and Technical Issues: Take or Pay Clause Agreement, and Intermittent sources of RE</a:t>
            </a:r>
            <a:endParaRPr lang="en-AU" sz="1400" b="1" dirty="0">
              <a:solidFill>
                <a:schemeClr val="tx1"/>
              </a:solidFill>
              <a:latin typeface="Arial" panose="020B0604020202020204" pitchFamily="34" charset="0"/>
              <a:cs typeface="Arial" panose="020B0604020202020204" pitchFamily="34" charset="0"/>
            </a:endParaRPr>
          </a:p>
        </p:txBody>
      </p:sp>
      <p:grpSp>
        <p:nvGrpSpPr>
          <p:cNvPr id="5" name="Group 4"/>
          <p:cNvGrpSpPr/>
          <p:nvPr/>
        </p:nvGrpSpPr>
        <p:grpSpPr>
          <a:xfrm>
            <a:off x="397940" y="3222705"/>
            <a:ext cx="8140567" cy="1671901"/>
            <a:chOff x="447675" y="3109155"/>
            <a:chExt cx="8140567" cy="1671901"/>
          </a:xfrm>
        </p:grpSpPr>
        <p:sp>
          <p:nvSpPr>
            <p:cNvPr id="28" name="Rectangle 27">
              <a:extLst>
                <a:ext uri="{FF2B5EF4-FFF2-40B4-BE49-F238E27FC236}">
                  <a16:creationId xmlns:a16="http://schemas.microsoft.com/office/drawing/2014/main" id="{96A4A9F7-9DD1-435C-8E8E-BD5828A25DFC}"/>
                </a:ext>
              </a:extLst>
            </p:cNvPr>
            <p:cNvSpPr/>
            <p:nvPr/>
          </p:nvSpPr>
          <p:spPr>
            <a:xfrm>
              <a:off x="4713965" y="3115434"/>
              <a:ext cx="3874277" cy="16656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9" name="Rectangle 28">
              <a:extLst>
                <a:ext uri="{FF2B5EF4-FFF2-40B4-BE49-F238E27FC236}">
                  <a16:creationId xmlns:a16="http://schemas.microsoft.com/office/drawing/2014/main" id="{29FA2F18-477A-46B3-B803-99359AAD2A8E}"/>
                </a:ext>
              </a:extLst>
            </p:cNvPr>
            <p:cNvSpPr/>
            <p:nvPr/>
          </p:nvSpPr>
          <p:spPr>
            <a:xfrm>
              <a:off x="447675" y="3109155"/>
              <a:ext cx="4019427" cy="16656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pic>
          <p:nvPicPr>
            <p:cNvPr id="30" name="Picture 29">
              <a:extLst>
                <a:ext uri="{FF2B5EF4-FFF2-40B4-BE49-F238E27FC236}">
                  <a16:creationId xmlns:a16="http://schemas.microsoft.com/office/drawing/2014/main" id="{D2AC6E23-B023-4A0F-BE90-3B2BC8936C1D}"/>
                </a:ext>
              </a:extLst>
            </p:cNvPr>
            <p:cNvPicPr>
              <a:picLocks noChangeAspect="1"/>
            </p:cNvPicPr>
            <p:nvPr/>
          </p:nvPicPr>
          <p:blipFill>
            <a:blip r:embed="rId2"/>
            <a:stretch>
              <a:fillRect/>
            </a:stretch>
          </p:blipFill>
          <p:spPr>
            <a:xfrm>
              <a:off x="6452016" y="3201765"/>
              <a:ext cx="493999" cy="615306"/>
            </a:xfrm>
            <a:prstGeom prst="rect">
              <a:avLst/>
            </a:prstGeom>
          </p:spPr>
        </p:pic>
        <p:pic>
          <p:nvPicPr>
            <p:cNvPr id="31" name="Picture 30">
              <a:extLst>
                <a:ext uri="{FF2B5EF4-FFF2-40B4-BE49-F238E27FC236}">
                  <a16:creationId xmlns:a16="http://schemas.microsoft.com/office/drawing/2014/main" id="{0FC1F6F5-3114-46CB-9384-0DEE0F9ED59D}"/>
                </a:ext>
              </a:extLst>
            </p:cNvPr>
            <p:cNvPicPr>
              <a:picLocks noChangeAspect="1"/>
            </p:cNvPicPr>
            <p:nvPr/>
          </p:nvPicPr>
          <p:blipFill>
            <a:blip r:embed="rId3"/>
            <a:stretch>
              <a:fillRect/>
            </a:stretch>
          </p:blipFill>
          <p:spPr>
            <a:xfrm>
              <a:off x="2089538" y="3222705"/>
              <a:ext cx="616018" cy="594366"/>
            </a:xfrm>
            <a:prstGeom prst="rect">
              <a:avLst/>
            </a:prstGeom>
          </p:spPr>
        </p:pic>
        <p:cxnSp>
          <p:nvCxnSpPr>
            <p:cNvPr id="32" name="Straight Connector 31">
              <a:extLst>
                <a:ext uri="{FF2B5EF4-FFF2-40B4-BE49-F238E27FC236}">
                  <a16:creationId xmlns:a16="http://schemas.microsoft.com/office/drawing/2014/main" id="{69EFDC4B-3C43-42C2-8E94-4CA3652009F9}"/>
                </a:ext>
              </a:extLst>
            </p:cNvPr>
            <p:cNvCxnSpPr>
              <a:cxnSpLocks/>
            </p:cNvCxnSpPr>
            <p:nvPr/>
          </p:nvCxnSpPr>
          <p:spPr>
            <a:xfrm>
              <a:off x="4802495" y="3852664"/>
              <a:ext cx="3697216" cy="0"/>
            </a:xfrm>
            <a:prstGeom prst="line">
              <a:avLst/>
            </a:prstGeom>
            <a:ln w="25400">
              <a:solidFill>
                <a:schemeClr val="tx1">
                  <a:lumMod val="50000"/>
                  <a:lumOff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EFDC4B-3C43-42C2-8E94-4CA3652009F9}"/>
                </a:ext>
              </a:extLst>
            </p:cNvPr>
            <p:cNvCxnSpPr>
              <a:cxnSpLocks/>
            </p:cNvCxnSpPr>
            <p:nvPr/>
          </p:nvCxnSpPr>
          <p:spPr>
            <a:xfrm>
              <a:off x="608780" y="3857228"/>
              <a:ext cx="3697216" cy="0"/>
            </a:xfrm>
            <a:prstGeom prst="line">
              <a:avLst/>
            </a:prstGeom>
            <a:ln w="25400">
              <a:solidFill>
                <a:schemeClr val="tx1">
                  <a:lumMod val="50000"/>
                  <a:lumOff val="50000"/>
                </a:schemeClr>
              </a:solidFill>
              <a:headEnd type="oval"/>
              <a:tailEnd type="oval"/>
            </a:ln>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42950" y="3943780"/>
              <a:ext cx="3811214" cy="830997"/>
            </a:xfrm>
            <a:prstGeom prst="rect">
              <a:avLst/>
            </a:prstGeom>
          </p:spPr>
          <p:txBody>
            <a:bodyPr wrap="square">
              <a:spAutoFit/>
            </a:bodyPr>
            <a:lstStyle/>
            <a:p>
              <a:pPr algn="ctr">
                <a:spcAft>
                  <a:spcPts val="450"/>
                </a:spcAft>
              </a:pPr>
              <a:r>
                <a:rPr lang="en-US" sz="1600" dirty="0">
                  <a:solidFill>
                    <a:schemeClr val="tx2">
                      <a:lumMod val="50000"/>
                    </a:schemeClr>
                  </a:solidFill>
                  <a:latin typeface="+mj-lt"/>
                </a:rPr>
                <a:t>Government involvement in providing incentives / support to support the </a:t>
              </a:r>
              <a:r>
                <a:rPr lang="en-US" sz="1600" dirty="0" smtClean="0">
                  <a:solidFill>
                    <a:schemeClr val="tx2">
                      <a:lumMod val="50000"/>
                    </a:schemeClr>
                  </a:solidFill>
                  <a:latin typeface="+mj-lt"/>
                </a:rPr>
                <a:t>renewable energy.</a:t>
              </a:r>
              <a:endParaRPr lang="en-US" sz="1600" dirty="0">
                <a:solidFill>
                  <a:schemeClr val="tx2">
                    <a:lumMod val="50000"/>
                  </a:schemeClr>
                </a:solidFill>
                <a:latin typeface="+mj-lt"/>
                <a:cs typeface="Arial"/>
              </a:endParaRPr>
            </a:p>
          </p:txBody>
        </p:sp>
        <p:sp>
          <p:nvSpPr>
            <p:cNvPr id="4" name="Rectangle 3"/>
            <p:cNvSpPr/>
            <p:nvPr/>
          </p:nvSpPr>
          <p:spPr>
            <a:xfrm>
              <a:off x="4849667" y="3941966"/>
              <a:ext cx="3738575" cy="830997"/>
            </a:xfrm>
            <a:prstGeom prst="rect">
              <a:avLst/>
            </a:prstGeom>
          </p:spPr>
          <p:txBody>
            <a:bodyPr wrap="square">
              <a:spAutoFit/>
            </a:bodyPr>
            <a:lstStyle/>
            <a:p>
              <a:pPr algn="ctr">
                <a:spcAft>
                  <a:spcPts val="450"/>
                </a:spcAft>
              </a:pPr>
              <a:r>
                <a:rPr lang="en-US" sz="1600" i="1" dirty="0" smtClean="0">
                  <a:solidFill>
                    <a:schemeClr val="tx2">
                      <a:lumMod val="50000"/>
                    </a:schemeClr>
                  </a:solidFill>
                  <a:latin typeface="+mj-lt"/>
                </a:rPr>
                <a:t>Opportunity </a:t>
              </a:r>
              <a:r>
                <a:rPr lang="en-US" sz="1600" i="1" dirty="0">
                  <a:solidFill>
                    <a:schemeClr val="tx2">
                      <a:lumMod val="50000"/>
                    </a:schemeClr>
                  </a:solidFill>
                  <a:latin typeface="+mj-lt"/>
                </a:rPr>
                <a:t>for the private </a:t>
              </a:r>
              <a:r>
                <a:rPr lang="en-US" sz="1600" i="1" dirty="0" smtClean="0">
                  <a:solidFill>
                    <a:schemeClr val="tx2">
                      <a:lumMod val="50000"/>
                    </a:schemeClr>
                  </a:solidFill>
                  <a:latin typeface="+mj-lt"/>
                </a:rPr>
                <a:t>sector and academicians </a:t>
              </a:r>
              <a:r>
                <a:rPr lang="en-US" sz="1600" i="1" dirty="0">
                  <a:solidFill>
                    <a:schemeClr val="tx2">
                      <a:lumMod val="50000"/>
                    </a:schemeClr>
                  </a:solidFill>
                  <a:latin typeface="+mj-lt"/>
                </a:rPr>
                <a:t>to be involved and contribute to the </a:t>
              </a:r>
              <a:r>
                <a:rPr lang="en-US" sz="1600" i="1" dirty="0" smtClean="0">
                  <a:solidFill>
                    <a:schemeClr val="tx2">
                      <a:lumMod val="50000"/>
                    </a:schemeClr>
                  </a:solidFill>
                  <a:latin typeface="+mj-lt"/>
                </a:rPr>
                <a:t>renewable </a:t>
              </a:r>
              <a:r>
                <a:rPr lang="en-US" sz="1600" i="1" dirty="0">
                  <a:solidFill>
                    <a:schemeClr val="tx2">
                      <a:lumMod val="50000"/>
                    </a:schemeClr>
                  </a:solidFill>
                  <a:latin typeface="+mj-lt"/>
                </a:rPr>
                <a:t>industry</a:t>
              </a:r>
            </a:p>
          </p:txBody>
        </p:sp>
      </p:grpSp>
    </p:spTree>
    <p:extLst>
      <p:ext uri="{BB962C8B-B14F-4D97-AF65-F5344CB8AC3E}">
        <p14:creationId xmlns:p14="http://schemas.microsoft.com/office/powerpoint/2010/main" val="393552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5"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622300">
              <a:lnSpc>
                <a:spcPct val="90000"/>
              </a:lnSpc>
              <a:spcBef>
                <a:spcPct val="0"/>
              </a:spcBef>
              <a:spcAft>
                <a:spcPct val="35000"/>
              </a:spcAft>
            </a:pPr>
            <a:endParaRPr lang="id-ID" sz="1100" b="1" dirty="0">
              <a:latin typeface="Arial"/>
              <a:cs typeface="Arial"/>
            </a:endParaRPr>
          </a:p>
        </p:txBody>
      </p:sp>
      <p:sp>
        <p:nvSpPr>
          <p:cNvPr id="4" name="Subtitle 2"/>
          <p:cNvSpPr txBox="1">
            <a:spLocks/>
          </p:cNvSpPr>
          <p:nvPr/>
        </p:nvSpPr>
        <p:spPr bwMode="auto">
          <a:xfrm>
            <a:off x="1331640" y="2180207"/>
            <a:ext cx="6480720" cy="783087"/>
          </a:xfrm>
          <a:prstGeom prst="rect">
            <a:avLst/>
          </a:prstGeom>
          <a:noFill/>
          <a:ln w="9525">
            <a:noFill/>
            <a:miter lim="800000"/>
            <a:headEnd/>
            <a:tailEnd/>
          </a:ln>
        </p:spPr>
        <p:txBody>
          <a:bodyPr/>
          <a:lstStyle/>
          <a:p>
            <a:pPr marL="342900" indent="-342900" algn="ctr">
              <a:spcBef>
                <a:spcPct val="20000"/>
              </a:spcBef>
              <a:defRPr/>
            </a:pPr>
            <a:r>
              <a:rPr lang="id-ID" sz="4000" b="1" dirty="0">
                <a:solidFill>
                  <a:srgbClr val="FFFFFF"/>
                </a:solidFill>
                <a:latin typeface="Arial"/>
                <a:cs typeface="Arial"/>
              </a:rPr>
              <a:t>T</a:t>
            </a:r>
            <a:r>
              <a:rPr lang="en-ID" sz="4000" b="1" dirty="0">
                <a:solidFill>
                  <a:srgbClr val="FFFFFF"/>
                </a:solidFill>
                <a:latin typeface="Arial"/>
                <a:cs typeface="Arial"/>
              </a:rPr>
              <a:t>HANK YOU</a:t>
            </a:r>
            <a:endParaRPr lang="id-ID" sz="4000" b="1" dirty="0">
              <a:solidFill>
                <a:srgbClr val="FFFFFF"/>
              </a:solidFill>
              <a:latin typeface="Arial"/>
              <a:cs typeface="Arial"/>
            </a:endParaRPr>
          </a:p>
          <a:p>
            <a:pPr marL="342900" indent="-342900" algn="ctr">
              <a:spcBef>
                <a:spcPct val="20000"/>
              </a:spcBef>
              <a:defRPr/>
            </a:pPr>
            <a:r>
              <a:rPr lang="en-US" sz="1400" b="1" dirty="0" smtClean="0">
                <a:solidFill>
                  <a:srgbClr val="FFFFFF"/>
                </a:solidFill>
                <a:latin typeface="Arial"/>
                <a:cs typeface="Arial"/>
              </a:rPr>
              <a:t>Coordinating Ministry for Economic Affairs</a:t>
            </a:r>
          </a:p>
          <a:p>
            <a:pPr marL="342900" indent="-342900" algn="ctr">
              <a:spcBef>
                <a:spcPct val="20000"/>
              </a:spcBef>
              <a:defRPr/>
            </a:pPr>
            <a:r>
              <a:rPr lang="en-US" sz="1400" b="1" dirty="0" smtClean="0">
                <a:solidFill>
                  <a:srgbClr val="FFFFFF"/>
                </a:solidFill>
                <a:latin typeface="Arial"/>
                <a:cs typeface="Arial"/>
              </a:rPr>
              <a:t>Republic of Indonesia</a:t>
            </a:r>
            <a:endParaRPr lang="id-ID" sz="2500" b="1" dirty="0">
              <a:solidFill>
                <a:srgbClr val="FFFFFF"/>
              </a:solidFill>
              <a:latin typeface="Arial"/>
              <a:cs typeface="Arial"/>
            </a:endParaRPr>
          </a:p>
          <a:p>
            <a:pPr marL="342900" indent="-342900" algn="ctr">
              <a:spcBef>
                <a:spcPct val="20000"/>
              </a:spcBef>
              <a:defRPr/>
            </a:pPr>
            <a:endParaRPr lang="id-ID" sz="2500" b="1" dirty="0">
              <a:solidFill>
                <a:srgbClr val="FFFFFF"/>
              </a:solidFill>
              <a:latin typeface="Arial"/>
              <a:cs typeface="Arial"/>
            </a:endParaRPr>
          </a:p>
          <a:p>
            <a:pPr marL="342900" indent="-342900" algn="ctr">
              <a:spcBef>
                <a:spcPct val="20000"/>
              </a:spcBef>
              <a:defRPr/>
            </a:pPr>
            <a:endParaRPr lang="en-US" sz="3200" dirty="0">
              <a:solidFill>
                <a:srgbClr val="FFFFFF"/>
              </a:solidFill>
              <a:latin typeface="Arial"/>
              <a:cs typeface="Arial"/>
            </a:endParaRPr>
          </a:p>
          <a:p>
            <a:pPr marL="342900" indent="-342900" algn="ctr">
              <a:spcBef>
                <a:spcPct val="20000"/>
              </a:spcBef>
              <a:defRPr/>
            </a:pPr>
            <a:endParaRPr lang="id-ID" sz="2500" dirty="0">
              <a:solidFill>
                <a:srgbClr val="FFFFFF"/>
              </a:solidFill>
              <a:latin typeface="Arial"/>
              <a:cs typeface="Arial"/>
            </a:endParaRPr>
          </a:p>
          <a:p>
            <a:pPr marL="342900" indent="-342900" algn="ctr">
              <a:spcBef>
                <a:spcPct val="20000"/>
              </a:spcBef>
              <a:defRPr/>
            </a:pPr>
            <a:endParaRPr lang="en-US" sz="1600" dirty="0">
              <a:solidFill>
                <a:srgbClr val="FFFFFF"/>
              </a:solidFill>
              <a:latin typeface="Arial"/>
              <a:cs typeface="Arial"/>
            </a:endParaRPr>
          </a:p>
        </p:txBody>
      </p:sp>
      <p:grpSp>
        <p:nvGrpSpPr>
          <p:cNvPr id="6" name="Group 18"/>
          <p:cNvGrpSpPr/>
          <p:nvPr/>
        </p:nvGrpSpPr>
        <p:grpSpPr>
          <a:xfrm rot="10800000">
            <a:off x="0" y="5048621"/>
            <a:ext cx="9144000" cy="94879"/>
            <a:chOff x="160021" y="4695404"/>
            <a:chExt cx="8825227" cy="238550"/>
          </a:xfrm>
        </p:grpSpPr>
        <p:sp>
          <p:nvSpPr>
            <p:cNvPr id="7" name="Rectangle 7"/>
            <p:cNvSpPr>
              <a:spLocks noChangeArrowheads="1"/>
            </p:cNvSpPr>
            <p:nvPr/>
          </p:nvSpPr>
          <p:spPr bwMode="auto">
            <a:xfrm rot="16200000">
              <a:off x="923457" y="3931976"/>
              <a:ext cx="238540" cy="1765411"/>
            </a:xfrm>
            <a:prstGeom prst="rect">
              <a:avLst/>
            </a:prstGeom>
            <a:solidFill>
              <a:srgbClr val="17649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Rectangle 8"/>
            <p:cNvSpPr>
              <a:spLocks noChangeArrowheads="1"/>
            </p:cNvSpPr>
            <p:nvPr/>
          </p:nvSpPr>
          <p:spPr bwMode="auto">
            <a:xfrm rot="16200000">
              <a:off x="2683728" y="3929493"/>
              <a:ext cx="238540" cy="1770379"/>
            </a:xfrm>
            <a:prstGeom prst="rect">
              <a:avLst/>
            </a:prstGeom>
            <a:solidFill>
              <a:srgbClr val="0187AC"/>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Rectangle 9"/>
            <p:cNvSpPr>
              <a:spLocks noChangeArrowheads="1"/>
            </p:cNvSpPr>
            <p:nvPr/>
          </p:nvSpPr>
          <p:spPr bwMode="auto">
            <a:xfrm rot="16200000">
              <a:off x="4451622" y="3931978"/>
              <a:ext cx="238540" cy="1765409"/>
            </a:xfrm>
            <a:prstGeom prst="rect">
              <a:avLst/>
            </a:prstGeom>
            <a:solidFill>
              <a:srgbClr val="1AA4BE"/>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Rectangle 10"/>
            <p:cNvSpPr>
              <a:spLocks noChangeArrowheads="1"/>
            </p:cNvSpPr>
            <p:nvPr/>
          </p:nvSpPr>
          <p:spPr bwMode="auto">
            <a:xfrm rot="16200000">
              <a:off x="6222003" y="3927006"/>
              <a:ext cx="238540" cy="1775355"/>
            </a:xfrm>
            <a:prstGeom prst="rect">
              <a:avLst/>
            </a:prstGeom>
            <a:solidFill>
              <a:srgbClr val="52C3CB"/>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Rectangle 11"/>
            <p:cNvSpPr>
              <a:spLocks noChangeArrowheads="1"/>
            </p:cNvSpPr>
            <p:nvPr/>
          </p:nvSpPr>
          <p:spPr bwMode="auto">
            <a:xfrm rot="16200000">
              <a:off x="7978303" y="3926998"/>
              <a:ext cx="238539" cy="1775351"/>
            </a:xfrm>
            <a:prstGeom prst="rect">
              <a:avLst/>
            </a:prstGeom>
            <a:solidFill>
              <a:srgbClr val="42BDC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2280471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355142-45FB-456C-99BC-37AD8427FC64}"/>
              </a:ext>
            </a:extLst>
          </p:cNvPr>
          <p:cNvSpPr txBox="1"/>
          <p:nvPr/>
        </p:nvSpPr>
        <p:spPr>
          <a:xfrm>
            <a:off x="874017" y="19456"/>
            <a:ext cx="7951301" cy="276997"/>
          </a:xfrm>
          <a:prstGeom prst="rect">
            <a:avLst/>
          </a:prstGeom>
          <a:noFill/>
        </p:spPr>
        <p:txBody>
          <a:bodyPr wrap="square" lIns="91438" tIns="45719" rIns="91438" bIns="45719" rtlCol="0">
            <a:spAutoFit/>
          </a:bodyPr>
          <a:lstStyle/>
          <a:p>
            <a:r>
              <a:rPr lang="en-ID" sz="1200" b="1" dirty="0" smtClean="0">
                <a:latin typeface="Arial" panose="020B0604020202020204" pitchFamily="34" charset="0"/>
                <a:cs typeface="Arial" panose="020B0604020202020204" pitchFamily="34" charset="0"/>
              </a:rPr>
              <a:t>INDONESIA ECONOMIC OVERVIEW</a:t>
            </a:r>
            <a:endParaRPr lang="en-GB" sz="1200" b="1"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0F729157-C42E-4DD7-91A7-6F82A0E3EBC7}"/>
              </a:ext>
            </a:extLst>
          </p:cNvPr>
          <p:cNvGrpSpPr/>
          <p:nvPr/>
        </p:nvGrpSpPr>
        <p:grpSpPr>
          <a:xfrm>
            <a:off x="180662" y="669120"/>
            <a:ext cx="3573000" cy="2246639"/>
            <a:chOff x="70879" y="699542"/>
            <a:chExt cx="3573000" cy="2246639"/>
          </a:xfrm>
        </p:grpSpPr>
        <p:sp>
          <p:nvSpPr>
            <p:cNvPr id="27" name="object 183">
              <a:extLst>
                <a:ext uri="{FF2B5EF4-FFF2-40B4-BE49-F238E27FC236}">
                  <a16:creationId xmlns:a16="http://schemas.microsoft.com/office/drawing/2014/main" id="{09D10384-17D2-4ADE-B48C-4866C3CB10B5}"/>
                </a:ext>
              </a:extLst>
            </p:cNvPr>
            <p:cNvSpPr/>
            <p:nvPr/>
          </p:nvSpPr>
          <p:spPr>
            <a:xfrm>
              <a:off x="70879" y="699542"/>
              <a:ext cx="429619" cy="419802"/>
            </a:xfrm>
            <a:custGeom>
              <a:avLst/>
              <a:gdLst/>
              <a:ahLst/>
              <a:cxnLst/>
              <a:rect l="l" t="t" r="r" b="b"/>
              <a:pathLst>
                <a:path w="520700" h="508802">
                  <a:moveTo>
                    <a:pt x="520700" y="0"/>
                  </a:moveTo>
                  <a:lnTo>
                    <a:pt x="114300" y="0"/>
                  </a:lnTo>
                  <a:lnTo>
                    <a:pt x="114300" y="508802"/>
                  </a:lnTo>
                  <a:lnTo>
                    <a:pt x="520700" y="508802"/>
                  </a:lnTo>
                  <a:lnTo>
                    <a:pt x="520700" y="0"/>
                  </a:lnTo>
                  <a:close/>
                </a:path>
              </a:pathLst>
            </a:custGeom>
            <a:solidFill>
              <a:srgbClr val="E7E5E5"/>
            </a:solidFill>
          </p:spPr>
          <p:txBody>
            <a:bodyPr wrap="square" lIns="0" tIns="0" rIns="0" bIns="0" rtlCol="0">
              <a:noAutofit/>
            </a:bodyPr>
            <a:lstStyle/>
            <a:p>
              <a:endParaRPr/>
            </a:p>
          </p:txBody>
        </p:sp>
        <p:sp>
          <p:nvSpPr>
            <p:cNvPr id="28" name="object 184">
              <a:extLst>
                <a:ext uri="{FF2B5EF4-FFF2-40B4-BE49-F238E27FC236}">
                  <a16:creationId xmlns:a16="http://schemas.microsoft.com/office/drawing/2014/main" id="{DF0F6D2E-C37C-4129-B727-16E8533E4D13}"/>
                </a:ext>
              </a:extLst>
            </p:cNvPr>
            <p:cNvSpPr/>
            <p:nvPr/>
          </p:nvSpPr>
          <p:spPr>
            <a:xfrm>
              <a:off x="221930" y="733882"/>
              <a:ext cx="282869" cy="316796"/>
            </a:xfrm>
            <a:custGeom>
              <a:avLst/>
              <a:gdLst/>
              <a:ahLst/>
              <a:cxnLst/>
              <a:rect l="l" t="t" r="r" b="b"/>
              <a:pathLst>
                <a:path w="342839" h="383959">
                  <a:moveTo>
                    <a:pt x="0" y="0"/>
                  </a:moveTo>
                  <a:lnTo>
                    <a:pt x="0" y="383959"/>
                  </a:lnTo>
                  <a:lnTo>
                    <a:pt x="342839" y="383959"/>
                  </a:lnTo>
                  <a:lnTo>
                    <a:pt x="342839" y="0"/>
                  </a:lnTo>
                  <a:lnTo>
                    <a:pt x="0" y="0"/>
                  </a:lnTo>
                  <a:close/>
                </a:path>
              </a:pathLst>
            </a:custGeom>
            <a:solidFill>
              <a:srgbClr val="1B4E64"/>
            </a:solidFill>
          </p:spPr>
          <p:txBody>
            <a:bodyPr wrap="square" lIns="0" tIns="0" rIns="0" bIns="0" rtlCol="0">
              <a:noAutofit/>
            </a:bodyPr>
            <a:lstStyle/>
            <a:p>
              <a:endParaRPr/>
            </a:p>
          </p:txBody>
        </p:sp>
        <p:sp>
          <p:nvSpPr>
            <p:cNvPr id="29" name="object 53">
              <a:extLst>
                <a:ext uri="{FF2B5EF4-FFF2-40B4-BE49-F238E27FC236}">
                  <a16:creationId xmlns:a16="http://schemas.microsoft.com/office/drawing/2014/main" id="{FE81EE49-1CC8-4D65-9BBE-E22DA72EC9C6}"/>
                </a:ext>
              </a:extLst>
            </p:cNvPr>
            <p:cNvSpPr txBox="1"/>
            <p:nvPr/>
          </p:nvSpPr>
          <p:spPr>
            <a:xfrm>
              <a:off x="586140" y="716495"/>
              <a:ext cx="3057739" cy="415095"/>
            </a:xfrm>
            <a:prstGeom prst="rect">
              <a:avLst/>
            </a:prstGeom>
          </p:spPr>
          <p:txBody>
            <a:bodyPr wrap="square" lIns="0" tIns="0" rIns="0" bIns="0" rtlCol="0">
              <a:noAutofit/>
            </a:bodyPr>
            <a:lstStyle/>
            <a:p>
              <a:pPr marL="14071" marR="78227"/>
              <a:r>
                <a:rPr lang="en-US" sz="1100" b="1" spc="0" dirty="0">
                  <a:solidFill>
                    <a:schemeClr val="accent5">
                      <a:lumMod val="50000"/>
                    </a:schemeClr>
                  </a:solidFill>
                  <a:latin typeface="Arial" pitchFamily="34" charset="0"/>
                  <a:cs typeface="Arial" pitchFamily="34" charset="0"/>
                </a:rPr>
                <a:t>DESPITE THE GLOBAL ECONOMIC UNCERTAINTY, INDONESIAN ECONOMIC GROWTH CONSTANTLY INCREASED </a:t>
              </a:r>
            </a:p>
          </p:txBody>
        </p:sp>
        <p:sp>
          <p:nvSpPr>
            <p:cNvPr id="30" name="object 5">
              <a:extLst>
                <a:ext uri="{FF2B5EF4-FFF2-40B4-BE49-F238E27FC236}">
                  <a16:creationId xmlns:a16="http://schemas.microsoft.com/office/drawing/2014/main" id="{3C9A4606-FDDA-42E9-B367-EB92A4F17E97}"/>
                </a:ext>
              </a:extLst>
            </p:cNvPr>
            <p:cNvSpPr txBox="1"/>
            <p:nvPr/>
          </p:nvSpPr>
          <p:spPr>
            <a:xfrm>
              <a:off x="221930" y="733882"/>
              <a:ext cx="282869" cy="316796"/>
            </a:xfrm>
            <a:prstGeom prst="rect">
              <a:avLst/>
            </a:prstGeom>
            <a:solidFill>
              <a:schemeClr val="accent5">
                <a:lumMod val="50000"/>
              </a:schemeClr>
            </a:solidFill>
          </p:spPr>
          <p:txBody>
            <a:bodyPr wrap="square" lIns="0" tIns="0" rIns="0" bIns="0" rtlCol="0">
              <a:noAutofit/>
            </a:bodyPr>
            <a:lstStyle/>
            <a:p>
              <a:pPr>
                <a:lnSpc>
                  <a:spcPts val="600"/>
                </a:lnSpc>
                <a:spcBef>
                  <a:spcPts val="43"/>
                </a:spcBef>
              </a:pPr>
              <a:endParaRPr sz="600" dirty="0"/>
            </a:p>
            <a:p>
              <a:pPr marL="151313">
                <a:lnSpc>
                  <a:spcPct val="90738"/>
                </a:lnSpc>
              </a:pPr>
              <a:r>
                <a:rPr sz="1800" b="1" spc="0" dirty="0">
                  <a:solidFill>
                    <a:srgbClr val="FEFFFE"/>
                  </a:solidFill>
                  <a:latin typeface="Tw Cen MT"/>
                  <a:cs typeface="Tw Cen MT"/>
                </a:rPr>
                <a:t>1</a:t>
              </a:r>
              <a:endParaRPr sz="1800" dirty="0">
                <a:latin typeface="Tw Cen MT"/>
                <a:cs typeface="Tw Cen MT"/>
              </a:endParaRPr>
            </a:p>
          </p:txBody>
        </p:sp>
        <p:grpSp>
          <p:nvGrpSpPr>
            <p:cNvPr id="31" name="Group 30">
              <a:extLst>
                <a:ext uri="{FF2B5EF4-FFF2-40B4-BE49-F238E27FC236}">
                  <a16:creationId xmlns:a16="http://schemas.microsoft.com/office/drawing/2014/main" id="{D229E262-4518-47A4-8BDA-C32111BE5FDF}"/>
                </a:ext>
              </a:extLst>
            </p:cNvPr>
            <p:cNvGrpSpPr/>
            <p:nvPr/>
          </p:nvGrpSpPr>
          <p:grpSpPr>
            <a:xfrm>
              <a:off x="107503" y="1340714"/>
              <a:ext cx="3468103" cy="1605467"/>
              <a:chOff x="49524" y="1340714"/>
              <a:chExt cx="3468103" cy="1605467"/>
            </a:xfrm>
          </p:grpSpPr>
          <p:pic>
            <p:nvPicPr>
              <p:cNvPr id="32" name="Picture 3">
                <a:extLst>
                  <a:ext uri="{FF2B5EF4-FFF2-40B4-BE49-F238E27FC236}">
                    <a16:creationId xmlns:a16="http://schemas.microsoft.com/office/drawing/2014/main" id="{6A7756B0-E3E0-442B-B436-93AA5494F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4" y="1452175"/>
                <a:ext cx="3468103" cy="149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object 96">
                <a:extLst>
                  <a:ext uri="{FF2B5EF4-FFF2-40B4-BE49-F238E27FC236}">
                    <a16:creationId xmlns:a16="http://schemas.microsoft.com/office/drawing/2014/main" id="{3A9F626C-8AA6-41C1-8647-A8575EACF389}"/>
                  </a:ext>
                </a:extLst>
              </p:cNvPr>
              <p:cNvSpPr/>
              <p:nvPr/>
            </p:nvSpPr>
            <p:spPr>
              <a:xfrm>
                <a:off x="1047374" y="1340714"/>
                <a:ext cx="1508402" cy="222923"/>
              </a:xfrm>
              <a:custGeom>
                <a:avLst/>
                <a:gdLst/>
                <a:ahLst/>
                <a:cxnLst/>
                <a:rect l="l" t="t" r="r" b="b"/>
                <a:pathLst>
                  <a:path w="2459125" h="338552">
                    <a:moveTo>
                      <a:pt x="0" y="0"/>
                    </a:moveTo>
                    <a:lnTo>
                      <a:pt x="0" y="338552"/>
                    </a:lnTo>
                    <a:lnTo>
                      <a:pt x="2459125" y="338552"/>
                    </a:lnTo>
                    <a:lnTo>
                      <a:pt x="2459125" y="0"/>
                    </a:lnTo>
                    <a:lnTo>
                      <a:pt x="0" y="0"/>
                    </a:lnTo>
                    <a:close/>
                  </a:path>
                </a:pathLst>
              </a:custGeom>
              <a:solidFill>
                <a:srgbClr val="D0CDCD"/>
              </a:solidFill>
            </p:spPr>
            <p:txBody>
              <a:bodyPr wrap="square" lIns="0" tIns="0" rIns="0" bIns="0" rtlCol="0">
                <a:noAutofit/>
              </a:bodyPr>
              <a:lstStyle/>
              <a:p>
                <a:pPr algn="ctr"/>
                <a:r>
                  <a:rPr lang="en-US" sz="1200" b="1" dirty="0">
                    <a:solidFill>
                      <a:schemeClr val="accent5">
                        <a:lumMod val="50000"/>
                      </a:schemeClr>
                    </a:solidFill>
                    <a:latin typeface="Arial" pitchFamily="34" charset="0"/>
                    <a:cs typeface="Arial" pitchFamily="34" charset="0"/>
                  </a:rPr>
                  <a:t>Economic Growth</a:t>
                </a:r>
                <a:endParaRPr sz="1200" b="1" dirty="0">
                  <a:solidFill>
                    <a:schemeClr val="accent5">
                      <a:lumMod val="50000"/>
                    </a:schemeClr>
                  </a:solidFill>
                  <a:latin typeface="Arial" pitchFamily="34" charset="0"/>
                  <a:cs typeface="Arial" pitchFamily="34" charset="0"/>
                </a:endParaRPr>
              </a:p>
            </p:txBody>
          </p:sp>
        </p:grpSp>
      </p:grpSp>
      <p:grpSp>
        <p:nvGrpSpPr>
          <p:cNvPr id="34" name="Group 33">
            <a:extLst>
              <a:ext uri="{FF2B5EF4-FFF2-40B4-BE49-F238E27FC236}">
                <a16:creationId xmlns:a16="http://schemas.microsoft.com/office/drawing/2014/main" id="{0624BC91-1BFD-47C1-9610-A41EA482042C}"/>
              </a:ext>
            </a:extLst>
          </p:cNvPr>
          <p:cNvGrpSpPr/>
          <p:nvPr/>
        </p:nvGrpSpPr>
        <p:grpSpPr>
          <a:xfrm>
            <a:off x="172024" y="3058853"/>
            <a:ext cx="3751904" cy="2000268"/>
            <a:chOff x="17242" y="3058853"/>
            <a:chExt cx="3751904" cy="2000268"/>
          </a:xfrm>
        </p:grpSpPr>
        <p:sp>
          <p:nvSpPr>
            <p:cNvPr id="35" name="object 183">
              <a:extLst>
                <a:ext uri="{FF2B5EF4-FFF2-40B4-BE49-F238E27FC236}">
                  <a16:creationId xmlns:a16="http://schemas.microsoft.com/office/drawing/2014/main" id="{3B426E2D-538F-4D66-A71B-954D777AEB3F}"/>
                </a:ext>
              </a:extLst>
            </p:cNvPr>
            <p:cNvSpPr/>
            <p:nvPr/>
          </p:nvSpPr>
          <p:spPr>
            <a:xfrm>
              <a:off x="106621" y="3058853"/>
              <a:ext cx="429619" cy="419802"/>
            </a:xfrm>
            <a:custGeom>
              <a:avLst/>
              <a:gdLst/>
              <a:ahLst/>
              <a:cxnLst/>
              <a:rect l="l" t="t" r="r" b="b"/>
              <a:pathLst>
                <a:path w="520700" h="508802">
                  <a:moveTo>
                    <a:pt x="520700" y="0"/>
                  </a:moveTo>
                  <a:lnTo>
                    <a:pt x="114300" y="0"/>
                  </a:lnTo>
                  <a:lnTo>
                    <a:pt x="114300" y="508802"/>
                  </a:lnTo>
                  <a:lnTo>
                    <a:pt x="520700" y="508802"/>
                  </a:lnTo>
                  <a:lnTo>
                    <a:pt x="520700" y="0"/>
                  </a:lnTo>
                  <a:close/>
                </a:path>
              </a:pathLst>
            </a:custGeom>
            <a:solidFill>
              <a:srgbClr val="E7E5E5"/>
            </a:solidFill>
          </p:spPr>
          <p:txBody>
            <a:bodyPr wrap="square" lIns="0" tIns="0" rIns="0" bIns="0" rtlCol="0">
              <a:noAutofit/>
            </a:bodyPr>
            <a:lstStyle/>
            <a:p>
              <a:endParaRPr/>
            </a:p>
          </p:txBody>
        </p:sp>
        <p:sp>
          <p:nvSpPr>
            <p:cNvPr id="36" name="object 53">
              <a:extLst>
                <a:ext uri="{FF2B5EF4-FFF2-40B4-BE49-F238E27FC236}">
                  <a16:creationId xmlns:a16="http://schemas.microsoft.com/office/drawing/2014/main" id="{81B9DBE5-9A6B-4F14-A1E0-EC577DC02C76}"/>
                </a:ext>
              </a:extLst>
            </p:cNvPr>
            <p:cNvSpPr txBox="1"/>
            <p:nvPr/>
          </p:nvSpPr>
          <p:spPr>
            <a:xfrm>
              <a:off x="621882" y="3075806"/>
              <a:ext cx="3057739" cy="415095"/>
            </a:xfrm>
            <a:prstGeom prst="rect">
              <a:avLst/>
            </a:prstGeom>
          </p:spPr>
          <p:txBody>
            <a:bodyPr wrap="square" lIns="0" tIns="0" rIns="0" bIns="0" rtlCol="0">
              <a:noAutofit/>
            </a:bodyPr>
            <a:lstStyle/>
            <a:p>
              <a:pPr marL="14071" marR="78227"/>
              <a:r>
                <a:rPr lang="en-US" sz="1100" b="1" spc="0" dirty="0">
                  <a:solidFill>
                    <a:schemeClr val="accent5">
                      <a:lumMod val="50000"/>
                    </a:schemeClr>
                  </a:solidFill>
                  <a:latin typeface="Arial" pitchFamily="34" charset="0"/>
                  <a:cs typeface="Arial" pitchFamily="34" charset="0"/>
                </a:rPr>
                <a:t>LOW YET CONTROLLED INFLATION RATE AS TARGETED IN STATE BUDGET</a:t>
              </a:r>
            </a:p>
          </p:txBody>
        </p:sp>
        <p:sp>
          <p:nvSpPr>
            <p:cNvPr id="37" name="object 5">
              <a:extLst>
                <a:ext uri="{FF2B5EF4-FFF2-40B4-BE49-F238E27FC236}">
                  <a16:creationId xmlns:a16="http://schemas.microsoft.com/office/drawing/2014/main" id="{A8F3CB6F-FC9D-4E9E-B8CE-04F2559B2A1C}"/>
                </a:ext>
              </a:extLst>
            </p:cNvPr>
            <p:cNvSpPr txBox="1"/>
            <p:nvPr/>
          </p:nvSpPr>
          <p:spPr>
            <a:xfrm>
              <a:off x="257672" y="3093193"/>
              <a:ext cx="282869" cy="316796"/>
            </a:xfrm>
            <a:prstGeom prst="rect">
              <a:avLst/>
            </a:prstGeom>
            <a:solidFill>
              <a:schemeClr val="accent5">
                <a:lumMod val="50000"/>
              </a:schemeClr>
            </a:solidFill>
          </p:spPr>
          <p:txBody>
            <a:bodyPr wrap="square" lIns="0" tIns="0" rIns="0" bIns="0" rtlCol="0">
              <a:noAutofit/>
            </a:bodyPr>
            <a:lstStyle/>
            <a:p>
              <a:pPr>
                <a:lnSpc>
                  <a:spcPts val="600"/>
                </a:lnSpc>
                <a:spcBef>
                  <a:spcPts val="43"/>
                </a:spcBef>
              </a:pPr>
              <a:endParaRPr sz="600" dirty="0"/>
            </a:p>
            <a:p>
              <a:pPr marL="151313">
                <a:lnSpc>
                  <a:spcPct val="90738"/>
                </a:lnSpc>
              </a:pPr>
              <a:r>
                <a:rPr lang="en-US" sz="1800" b="1" spc="0" dirty="0">
                  <a:solidFill>
                    <a:srgbClr val="FEFFFE"/>
                  </a:solidFill>
                  <a:latin typeface="Tw Cen MT"/>
                  <a:cs typeface="Tw Cen MT"/>
                </a:rPr>
                <a:t>2</a:t>
              </a:r>
              <a:endParaRPr sz="1800" dirty="0">
                <a:latin typeface="Tw Cen MT"/>
                <a:cs typeface="Tw Cen MT"/>
              </a:endParaRPr>
            </a:p>
          </p:txBody>
        </p:sp>
        <p:pic>
          <p:nvPicPr>
            <p:cNvPr id="38" name="Picture 6">
              <a:extLst>
                <a:ext uri="{FF2B5EF4-FFF2-40B4-BE49-F238E27FC236}">
                  <a16:creationId xmlns:a16="http://schemas.microsoft.com/office/drawing/2014/main" id="{334C5CAD-680B-4674-BDC7-45B54D3E83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2" y="3530053"/>
              <a:ext cx="3751904" cy="152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object 96">
              <a:extLst>
                <a:ext uri="{FF2B5EF4-FFF2-40B4-BE49-F238E27FC236}">
                  <a16:creationId xmlns:a16="http://schemas.microsoft.com/office/drawing/2014/main" id="{55DEEE64-FE29-4D26-9AD9-6C3A4CB010EF}"/>
                </a:ext>
              </a:extLst>
            </p:cNvPr>
            <p:cNvSpPr/>
            <p:nvPr/>
          </p:nvSpPr>
          <p:spPr>
            <a:xfrm>
              <a:off x="1293008" y="3490901"/>
              <a:ext cx="1190760" cy="222923"/>
            </a:xfrm>
            <a:custGeom>
              <a:avLst/>
              <a:gdLst/>
              <a:ahLst/>
              <a:cxnLst/>
              <a:rect l="l" t="t" r="r" b="b"/>
              <a:pathLst>
                <a:path w="2459125" h="338552">
                  <a:moveTo>
                    <a:pt x="0" y="0"/>
                  </a:moveTo>
                  <a:lnTo>
                    <a:pt x="0" y="338552"/>
                  </a:lnTo>
                  <a:lnTo>
                    <a:pt x="2459125" y="338552"/>
                  </a:lnTo>
                  <a:lnTo>
                    <a:pt x="2459125" y="0"/>
                  </a:lnTo>
                  <a:lnTo>
                    <a:pt x="0" y="0"/>
                  </a:lnTo>
                  <a:close/>
                </a:path>
              </a:pathLst>
            </a:custGeom>
            <a:solidFill>
              <a:srgbClr val="D0CDCD"/>
            </a:solidFill>
          </p:spPr>
          <p:txBody>
            <a:bodyPr wrap="square" lIns="0" tIns="0" rIns="0" bIns="0" rtlCol="0">
              <a:noAutofit/>
            </a:bodyPr>
            <a:lstStyle/>
            <a:p>
              <a:pPr algn="ctr"/>
              <a:r>
                <a:rPr lang="en-US" sz="1200" b="1" dirty="0">
                  <a:solidFill>
                    <a:schemeClr val="accent5">
                      <a:lumMod val="50000"/>
                    </a:schemeClr>
                  </a:solidFill>
                  <a:latin typeface="Arial" pitchFamily="34" charset="0"/>
                  <a:cs typeface="Arial" pitchFamily="34" charset="0"/>
                </a:rPr>
                <a:t>Inflation Rate</a:t>
              </a:r>
              <a:endParaRPr sz="1200" b="1" dirty="0">
                <a:solidFill>
                  <a:schemeClr val="accent5">
                    <a:lumMod val="50000"/>
                  </a:schemeClr>
                </a:solidFill>
                <a:latin typeface="Arial" pitchFamily="34" charset="0"/>
                <a:cs typeface="Arial" pitchFamily="34" charset="0"/>
              </a:endParaRPr>
            </a:p>
          </p:txBody>
        </p:sp>
      </p:grpSp>
      <p:sp>
        <p:nvSpPr>
          <p:cNvPr id="40" name="object 183">
            <a:extLst>
              <a:ext uri="{FF2B5EF4-FFF2-40B4-BE49-F238E27FC236}">
                <a16:creationId xmlns:a16="http://schemas.microsoft.com/office/drawing/2014/main" id="{FFD7B611-1294-4432-B9A2-59C60FE1AECB}"/>
              </a:ext>
            </a:extLst>
          </p:cNvPr>
          <p:cNvSpPr/>
          <p:nvPr/>
        </p:nvSpPr>
        <p:spPr>
          <a:xfrm>
            <a:off x="4067944" y="627534"/>
            <a:ext cx="429619" cy="419802"/>
          </a:xfrm>
          <a:custGeom>
            <a:avLst/>
            <a:gdLst/>
            <a:ahLst/>
            <a:cxnLst/>
            <a:rect l="l" t="t" r="r" b="b"/>
            <a:pathLst>
              <a:path w="520700" h="508802">
                <a:moveTo>
                  <a:pt x="520700" y="0"/>
                </a:moveTo>
                <a:lnTo>
                  <a:pt x="114300" y="0"/>
                </a:lnTo>
                <a:lnTo>
                  <a:pt x="114300" y="508802"/>
                </a:lnTo>
                <a:lnTo>
                  <a:pt x="520700" y="508802"/>
                </a:lnTo>
                <a:lnTo>
                  <a:pt x="520700" y="0"/>
                </a:lnTo>
                <a:close/>
              </a:path>
            </a:pathLst>
          </a:custGeom>
          <a:solidFill>
            <a:srgbClr val="E7E5E5"/>
          </a:solidFill>
        </p:spPr>
        <p:txBody>
          <a:bodyPr wrap="square" lIns="0" tIns="0" rIns="0" bIns="0" rtlCol="0">
            <a:noAutofit/>
          </a:bodyPr>
          <a:lstStyle/>
          <a:p>
            <a:endParaRPr/>
          </a:p>
        </p:txBody>
      </p:sp>
      <p:sp>
        <p:nvSpPr>
          <p:cNvPr id="41" name="object 53">
            <a:extLst>
              <a:ext uri="{FF2B5EF4-FFF2-40B4-BE49-F238E27FC236}">
                <a16:creationId xmlns:a16="http://schemas.microsoft.com/office/drawing/2014/main" id="{71D4B2A0-23FA-4265-ADD1-3A0BE54828B2}"/>
              </a:ext>
            </a:extLst>
          </p:cNvPr>
          <p:cNvSpPr txBox="1"/>
          <p:nvPr/>
        </p:nvSpPr>
        <p:spPr>
          <a:xfrm>
            <a:off x="4583205" y="644487"/>
            <a:ext cx="4255834" cy="415095"/>
          </a:xfrm>
          <a:prstGeom prst="rect">
            <a:avLst/>
          </a:prstGeom>
        </p:spPr>
        <p:txBody>
          <a:bodyPr wrap="square" lIns="0" tIns="0" rIns="0" bIns="0" rtlCol="0">
            <a:noAutofit/>
          </a:bodyPr>
          <a:lstStyle/>
          <a:p>
            <a:pPr marL="14071" marR="78227"/>
            <a:r>
              <a:rPr lang="en-US" sz="1100" b="1" spc="0" dirty="0">
                <a:solidFill>
                  <a:schemeClr val="accent5">
                    <a:lumMod val="50000"/>
                  </a:schemeClr>
                </a:solidFill>
                <a:latin typeface="Arial" pitchFamily="34" charset="0"/>
                <a:cs typeface="Arial" pitchFamily="34" charset="0"/>
              </a:rPr>
              <a:t>DECREASED LEVEL OF POVERTY RATE, UNEMPLOYMENT RATE AND GINI RATIO</a:t>
            </a:r>
          </a:p>
        </p:txBody>
      </p:sp>
      <p:sp>
        <p:nvSpPr>
          <p:cNvPr id="42" name="object 5">
            <a:extLst>
              <a:ext uri="{FF2B5EF4-FFF2-40B4-BE49-F238E27FC236}">
                <a16:creationId xmlns:a16="http://schemas.microsoft.com/office/drawing/2014/main" id="{557C801C-974B-43B8-ACD3-B6B50A2FEA61}"/>
              </a:ext>
            </a:extLst>
          </p:cNvPr>
          <p:cNvSpPr txBox="1"/>
          <p:nvPr/>
        </p:nvSpPr>
        <p:spPr>
          <a:xfrm>
            <a:off x="4218995" y="661874"/>
            <a:ext cx="282869" cy="316796"/>
          </a:xfrm>
          <a:prstGeom prst="rect">
            <a:avLst/>
          </a:prstGeom>
          <a:solidFill>
            <a:schemeClr val="accent5">
              <a:lumMod val="50000"/>
            </a:schemeClr>
          </a:solidFill>
        </p:spPr>
        <p:txBody>
          <a:bodyPr wrap="square" lIns="0" tIns="0" rIns="0" bIns="0" rtlCol="0">
            <a:noAutofit/>
          </a:bodyPr>
          <a:lstStyle/>
          <a:p>
            <a:pPr>
              <a:lnSpc>
                <a:spcPts val="600"/>
              </a:lnSpc>
              <a:spcBef>
                <a:spcPts val="43"/>
              </a:spcBef>
            </a:pPr>
            <a:endParaRPr sz="600" dirty="0"/>
          </a:p>
          <a:p>
            <a:pPr marL="151313">
              <a:lnSpc>
                <a:spcPct val="90738"/>
              </a:lnSpc>
            </a:pPr>
            <a:r>
              <a:rPr lang="en-US" sz="1800" b="1" spc="0" dirty="0">
                <a:solidFill>
                  <a:srgbClr val="FEFFFE"/>
                </a:solidFill>
                <a:latin typeface="Tw Cen MT"/>
                <a:cs typeface="Tw Cen MT"/>
              </a:rPr>
              <a:t>3</a:t>
            </a:r>
            <a:endParaRPr sz="1800" dirty="0">
              <a:latin typeface="Tw Cen MT"/>
              <a:cs typeface="Tw Cen MT"/>
            </a:endParaRPr>
          </a:p>
        </p:txBody>
      </p:sp>
      <p:pic>
        <p:nvPicPr>
          <p:cNvPr id="43" name="Picture 8">
            <a:extLst>
              <a:ext uri="{FF2B5EF4-FFF2-40B4-BE49-F238E27FC236}">
                <a16:creationId xmlns:a16="http://schemas.microsoft.com/office/drawing/2014/main" id="{2AD99B45-2C5B-4051-B6E9-93E7F0DE7A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356" y="1097477"/>
            <a:ext cx="4616683" cy="348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4" name="Straight Connector 43">
            <a:extLst>
              <a:ext uri="{FF2B5EF4-FFF2-40B4-BE49-F238E27FC236}">
                <a16:creationId xmlns:a16="http://schemas.microsoft.com/office/drawing/2014/main" id="{FED5018A-1AA7-4925-B86A-5722A78F7D60}"/>
              </a:ext>
            </a:extLst>
          </p:cNvPr>
          <p:cNvCxnSpPr/>
          <p:nvPr/>
        </p:nvCxnSpPr>
        <p:spPr>
          <a:xfrm>
            <a:off x="3923928" y="627534"/>
            <a:ext cx="0" cy="439200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4AF198E-65CC-4302-94C0-B1A37F9D3537}"/>
              </a:ext>
            </a:extLst>
          </p:cNvPr>
          <p:cNvCxnSpPr/>
          <p:nvPr/>
        </p:nvCxnSpPr>
        <p:spPr>
          <a:xfrm>
            <a:off x="172024" y="2937156"/>
            <a:ext cx="3751904" cy="0"/>
          </a:xfrm>
          <a:prstGeom prst="line">
            <a:avLst/>
          </a:prstGeom>
          <a:ln>
            <a:solidFill>
              <a:schemeClr val="accent5">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FDFF6F-910C-46EE-AC68-1E55862C31E3}"/>
              </a:ext>
            </a:extLst>
          </p:cNvPr>
          <p:cNvSpPr txBox="1"/>
          <p:nvPr/>
        </p:nvSpPr>
        <p:spPr>
          <a:xfrm>
            <a:off x="874017" y="19456"/>
            <a:ext cx="7951301" cy="276997"/>
          </a:xfrm>
          <a:prstGeom prst="rect">
            <a:avLst/>
          </a:prstGeom>
          <a:noFill/>
        </p:spPr>
        <p:txBody>
          <a:bodyPr wrap="square" lIns="91438" tIns="45719" rIns="91438" bIns="45719" rtlCol="0">
            <a:spAutoFit/>
          </a:bodyPr>
          <a:lstStyle/>
          <a:p>
            <a:r>
              <a:rPr lang="en-ID" sz="1200" b="1" dirty="0">
                <a:latin typeface="Arial" panose="020B0604020202020204" pitchFamily="34" charset="0"/>
                <a:cs typeface="Arial" panose="020B0604020202020204" pitchFamily="34" charset="0"/>
              </a:rPr>
              <a:t>CONTINUOUS IMPROVEMENT ON INVESTMENT CLIMATE</a:t>
            </a:r>
            <a:endParaRPr lang="en-GB" sz="12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3B45F7-F484-4A0B-8714-248CDED63335}"/>
              </a:ext>
            </a:extLst>
          </p:cNvPr>
          <p:cNvPicPr>
            <a:picLocks noChangeAspect="1"/>
          </p:cNvPicPr>
          <p:nvPr/>
        </p:nvPicPr>
        <p:blipFill>
          <a:blip r:embed="rId2"/>
          <a:stretch>
            <a:fillRect/>
          </a:stretch>
        </p:blipFill>
        <p:spPr>
          <a:xfrm>
            <a:off x="765080" y="618857"/>
            <a:ext cx="3714326" cy="1920785"/>
          </a:xfrm>
          <a:prstGeom prst="rect">
            <a:avLst/>
          </a:prstGeom>
        </p:spPr>
      </p:pic>
      <p:pic>
        <p:nvPicPr>
          <p:cNvPr id="4" name="Picture 3">
            <a:extLst>
              <a:ext uri="{FF2B5EF4-FFF2-40B4-BE49-F238E27FC236}">
                <a16:creationId xmlns:a16="http://schemas.microsoft.com/office/drawing/2014/main" id="{DCB507FF-85A0-4DFF-AA3B-7BD393FA3976}"/>
              </a:ext>
            </a:extLst>
          </p:cNvPr>
          <p:cNvPicPr>
            <a:picLocks noChangeAspect="1"/>
          </p:cNvPicPr>
          <p:nvPr/>
        </p:nvPicPr>
        <p:blipFill>
          <a:blip r:embed="rId3"/>
          <a:stretch>
            <a:fillRect/>
          </a:stretch>
        </p:blipFill>
        <p:spPr>
          <a:xfrm>
            <a:off x="4696197" y="618857"/>
            <a:ext cx="3738563" cy="1926844"/>
          </a:xfrm>
          <a:prstGeom prst="rect">
            <a:avLst/>
          </a:prstGeom>
        </p:spPr>
      </p:pic>
      <p:sp>
        <p:nvSpPr>
          <p:cNvPr id="5" name="TextBox 4">
            <a:extLst>
              <a:ext uri="{FF2B5EF4-FFF2-40B4-BE49-F238E27FC236}">
                <a16:creationId xmlns:a16="http://schemas.microsoft.com/office/drawing/2014/main" id="{A7E74989-933C-4AF8-A944-1A4D54533F0B}"/>
              </a:ext>
            </a:extLst>
          </p:cNvPr>
          <p:cNvSpPr txBox="1"/>
          <p:nvPr/>
        </p:nvSpPr>
        <p:spPr>
          <a:xfrm>
            <a:off x="106680" y="4723238"/>
            <a:ext cx="4587240" cy="369332"/>
          </a:xfrm>
          <a:prstGeom prst="rect">
            <a:avLst/>
          </a:prstGeom>
          <a:noFill/>
        </p:spPr>
        <p:txBody>
          <a:bodyPr wrap="square" rtlCol="0">
            <a:spAutoFit/>
          </a:bodyPr>
          <a:lstStyle/>
          <a:p>
            <a:pPr marL="90488" indent="-90488">
              <a:buAutoNum type="arabicPeriod"/>
            </a:pPr>
            <a:r>
              <a:rPr lang="en-US" sz="600" i="1" dirty="0">
                <a:latin typeface="Arial" panose="020B0604020202020204" pitchFamily="34" charset="0"/>
                <a:cs typeface="Arial" panose="020B0604020202020204" pitchFamily="34" charset="0"/>
              </a:rPr>
              <a:t>Source: World Economic Forum – The Global Competitiveness Report 2018;</a:t>
            </a:r>
          </a:p>
          <a:p>
            <a:pPr marL="90488" indent="-90488">
              <a:buAutoNum type="arabicPeriod"/>
            </a:pPr>
            <a:r>
              <a:rPr lang="en-US" sz="600" i="1" dirty="0">
                <a:latin typeface="Arial" panose="020B0604020202020204" pitchFamily="34" charset="0"/>
                <a:cs typeface="Arial" panose="020B0604020202020204" pitchFamily="34" charset="0"/>
              </a:rPr>
              <a:t>Source: World Bank – Doing Business 2019 Report;</a:t>
            </a:r>
          </a:p>
          <a:p>
            <a:pPr marL="90488" indent="-90488">
              <a:buAutoNum type="arabicPeriod"/>
            </a:pPr>
            <a:r>
              <a:rPr lang="en-US" sz="600" i="1" dirty="0">
                <a:latin typeface="Arial" panose="020B0604020202020204" pitchFamily="34" charset="0"/>
                <a:cs typeface="Arial" panose="020B0604020202020204" pitchFamily="34" charset="0"/>
              </a:rPr>
              <a:t>Source: World Bank, Investor Relations Unit Republic of Indonesia</a:t>
            </a:r>
            <a:endParaRPr lang="en-AU" sz="600"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31A7F06-8CFA-48B1-B546-FEB490F8DBB9}"/>
              </a:ext>
            </a:extLst>
          </p:cNvPr>
          <p:cNvSpPr txBox="1"/>
          <p:nvPr/>
        </p:nvSpPr>
        <p:spPr>
          <a:xfrm>
            <a:off x="7224458" y="1861331"/>
            <a:ext cx="321087" cy="200055"/>
          </a:xfrm>
          <a:prstGeom prst="rect">
            <a:avLst/>
          </a:prstGeom>
          <a:noFill/>
        </p:spPr>
        <p:txBody>
          <a:bodyPr wrap="square" rtlCol="0">
            <a:spAutoFit/>
          </a:bodyPr>
          <a:lstStyle/>
          <a:p>
            <a:pPr algn="ctr"/>
            <a:r>
              <a:rPr lang="en-AU" sz="700" dirty="0">
                <a:solidFill>
                  <a:srgbClr val="FF0000"/>
                </a:solidFill>
              </a:rPr>
              <a:t>109</a:t>
            </a:r>
          </a:p>
        </p:txBody>
      </p:sp>
      <p:pic>
        <p:nvPicPr>
          <p:cNvPr id="31" name="Picture 30">
            <a:extLst>
              <a:ext uri="{FF2B5EF4-FFF2-40B4-BE49-F238E27FC236}">
                <a16:creationId xmlns:a16="http://schemas.microsoft.com/office/drawing/2014/main" id="{96D9BAA9-C0B0-4B3F-A0AD-B2BA76D82137}"/>
              </a:ext>
            </a:extLst>
          </p:cNvPr>
          <p:cNvPicPr>
            <a:picLocks noChangeAspect="1"/>
          </p:cNvPicPr>
          <p:nvPr/>
        </p:nvPicPr>
        <p:blipFill>
          <a:blip r:embed="rId4"/>
          <a:stretch>
            <a:fillRect/>
          </a:stretch>
        </p:blipFill>
        <p:spPr>
          <a:xfrm>
            <a:off x="765080" y="2645338"/>
            <a:ext cx="7669680" cy="2073475"/>
          </a:xfrm>
          <a:prstGeom prst="rect">
            <a:avLst/>
          </a:prstGeom>
        </p:spPr>
      </p:pic>
    </p:spTree>
    <p:extLst>
      <p:ext uri="{BB962C8B-B14F-4D97-AF65-F5344CB8AC3E}">
        <p14:creationId xmlns:p14="http://schemas.microsoft.com/office/powerpoint/2010/main" val="88872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F764AB-CB37-4562-BE75-F01CCC994832}"/>
              </a:ext>
            </a:extLst>
          </p:cNvPr>
          <p:cNvSpPr/>
          <p:nvPr/>
        </p:nvSpPr>
        <p:spPr>
          <a:xfrm>
            <a:off x="343244" y="755108"/>
            <a:ext cx="2971455" cy="2166976"/>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2EC9784D-35C6-416B-9DF9-7BC34002835C}"/>
              </a:ext>
            </a:extLst>
          </p:cNvPr>
          <p:cNvSpPr/>
          <p:nvPr/>
        </p:nvSpPr>
        <p:spPr>
          <a:xfrm>
            <a:off x="342900" y="819468"/>
            <a:ext cx="3076575" cy="479702"/>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48529A46-5562-4A5D-AE69-1029ED233BDB}"/>
              </a:ext>
            </a:extLst>
          </p:cNvPr>
          <p:cNvSpPr/>
          <p:nvPr/>
        </p:nvSpPr>
        <p:spPr>
          <a:xfrm>
            <a:off x="3624657" y="744932"/>
            <a:ext cx="5176099" cy="2166976"/>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a:extLst>
              <a:ext uri="{FF2B5EF4-FFF2-40B4-BE49-F238E27FC236}">
                <a16:creationId xmlns:a16="http://schemas.microsoft.com/office/drawing/2014/main" id="{D1D6D0CC-9B97-43DF-A226-1F69D4804A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375" t="12941" r="34197" b="46859"/>
          <a:stretch/>
        </p:blipFill>
        <p:spPr>
          <a:xfrm>
            <a:off x="464434" y="802620"/>
            <a:ext cx="455458" cy="515164"/>
          </a:xfrm>
          <a:prstGeom prst="rect">
            <a:avLst/>
          </a:prstGeom>
          <a:noFill/>
          <a:ln>
            <a:noFill/>
          </a:ln>
        </p:spPr>
      </p:pic>
      <p:sp>
        <p:nvSpPr>
          <p:cNvPr id="10" name="Rectangle 9">
            <a:extLst>
              <a:ext uri="{FF2B5EF4-FFF2-40B4-BE49-F238E27FC236}">
                <a16:creationId xmlns:a16="http://schemas.microsoft.com/office/drawing/2014/main" id="{ADE5C3A0-5782-4971-A2C8-3B118681C79E}"/>
              </a:ext>
            </a:extLst>
          </p:cNvPr>
          <p:cNvSpPr/>
          <p:nvPr/>
        </p:nvSpPr>
        <p:spPr>
          <a:xfrm>
            <a:off x="3624657" y="1323353"/>
            <a:ext cx="5033568" cy="1546577"/>
          </a:xfrm>
          <a:prstGeom prst="rect">
            <a:avLst/>
          </a:prstGeom>
          <a:noFill/>
          <a:ln>
            <a:noFill/>
          </a:ln>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50" b="1" kern="0" dirty="0">
                <a:solidFill>
                  <a:srgbClr val="1B1B32"/>
                </a:solidFill>
                <a:latin typeface="Arial" panose="020B0604020202020204" pitchFamily="34" charset="0"/>
                <a:cs typeface="Arial" panose="020B0604020202020204" pitchFamily="34" charset="0"/>
              </a:rPr>
              <a:t>Officially launched in July 9, 2018; involving 25 Government Institutions, 34 Provinces, 514 Cities, 12 Special Economic Zones, 4 Free Trade Zones and 87 Industrial Zones</a:t>
            </a:r>
          </a:p>
          <a:p>
            <a:pPr marL="171450" lvl="0" indent="-171450" defTabSz="914400">
              <a:buFont typeface="Arial" panose="020B0604020202020204" pitchFamily="34" charset="0"/>
              <a:buChar char="•"/>
              <a:defRPr/>
            </a:pPr>
            <a:r>
              <a:rPr lang="en-US" sz="1050" b="1" kern="0" dirty="0">
                <a:solidFill>
                  <a:srgbClr val="1B1B32"/>
                </a:solidFill>
                <a:latin typeface="Arial" panose="020B0604020202020204" pitchFamily="34" charset="0"/>
                <a:cs typeface="Arial" panose="020B0604020202020204" pitchFamily="34" charset="0"/>
              </a:rPr>
              <a:t>The operation is supported by the local system of the Directorate General (DG) of General Legal Administration, the DG of Civil Registration, the DG of Taxation, the DG of Customs and Excise, the Investment Coordinating Board, the Ministry of Trade, the Indonesia National Single Window, the Ministry of Agriculture, and the Ministry of Public Works and Public Housing</a:t>
            </a:r>
            <a:endParaRPr kumimoji="0" lang="sv-SE" sz="1050" b="1" i="0" u="none" strike="noStrike" kern="0" cap="none" spc="0" normalizeH="0" baseline="0" noProof="0" dirty="0">
              <a:ln>
                <a:noFill/>
              </a:ln>
              <a:solidFill>
                <a:srgbClr val="1B1B32"/>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ECB3613F-DBD9-4F71-9563-2C6C9C1CD625}"/>
              </a:ext>
            </a:extLst>
          </p:cNvPr>
          <p:cNvSpPr/>
          <p:nvPr/>
        </p:nvSpPr>
        <p:spPr>
          <a:xfrm>
            <a:off x="411564" y="1415554"/>
            <a:ext cx="2808475" cy="1446550"/>
          </a:xfrm>
          <a:prstGeom prst="rect">
            <a:avLst/>
          </a:prstGeom>
          <a:noFill/>
          <a:ln>
            <a:noFill/>
          </a:ln>
        </p:spPr>
        <p:txBody>
          <a:bodyPr wrap="square">
            <a:spAutoFit/>
          </a:bodyPr>
          <a:lstStyle/>
          <a:p>
            <a:pPr marL="171450" lvl="0" indent="-171450" defTabSz="914400">
              <a:buFont typeface="Arial" panose="020B0604020202020204" pitchFamily="34" charset="0"/>
              <a:buChar char="•"/>
              <a:defRPr/>
            </a:pPr>
            <a:r>
              <a:rPr lang="en-US" sz="1100" b="1" kern="0" dirty="0">
                <a:solidFill>
                  <a:srgbClr val="1B1B32"/>
                </a:solidFill>
                <a:latin typeface="Arial" panose="020B0604020202020204" pitchFamily="34" charset="0"/>
                <a:cs typeface="Arial" panose="020B0604020202020204" pitchFamily="34" charset="0"/>
              </a:rPr>
              <a:t>Providing ease of business licensing</a:t>
            </a:r>
          </a:p>
          <a:p>
            <a:pPr marL="171450" lvl="0" indent="-171450" defTabSz="914400">
              <a:buFont typeface="Arial" panose="020B0604020202020204" pitchFamily="34" charset="0"/>
              <a:buChar char="•"/>
              <a:defRPr/>
            </a:pPr>
            <a:r>
              <a:rPr lang="en-US" sz="1100" b="1" kern="0" dirty="0">
                <a:solidFill>
                  <a:srgbClr val="1B1B32"/>
                </a:solidFill>
                <a:latin typeface="Arial" panose="020B0604020202020204" pitchFamily="34" charset="0"/>
                <a:cs typeface="Arial" panose="020B0604020202020204" pitchFamily="34" charset="0"/>
              </a:rPr>
              <a:t>Providing legal certainty for investors</a:t>
            </a:r>
          </a:p>
          <a:p>
            <a:pPr marL="171450" lvl="0" indent="-171450" defTabSz="914400">
              <a:buFont typeface="Arial" panose="020B0604020202020204" pitchFamily="34" charset="0"/>
              <a:buChar char="•"/>
              <a:defRPr/>
            </a:pPr>
            <a:r>
              <a:rPr lang="en-US" sz="1100" b="1" kern="0" dirty="0">
                <a:solidFill>
                  <a:srgbClr val="1B1B32"/>
                </a:solidFill>
                <a:latin typeface="Arial" panose="020B0604020202020204" pitchFamily="34" charset="0"/>
                <a:cs typeface="Arial" panose="020B0604020202020204" pitchFamily="34" charset="0"/>
              </a:rPr>
              <a:t>Increasing both domestic and foreign  investment</a:t>
            </a:r>
          </a:p>
          <a:p>
            <a:pPr marL="171450" lvl="0" indent="-171450" defTabSz="914400">
              <a:buFont typeface="Arial" panose="020B0604020202020204" pitchFamily="34" charset="0"/>
              <a:buChar char="•"/>
              <a:defRPr/>
            </a:pPr>
            <a:r>
              <a:rPr lang="en-US" sz="1100" b="1" kern="0" dirty="0">
                <a:solidFill>
                  <a:srgbClr val="1B1B32"/>
                </a:solidFill>
                <a:latin typeface="Arial" panose="020B0604020202020204" pitchFamily="34" charset="0"/>
                <a:cs typeface="Arial" panose="020B0604020202020204" pitchFamily="34" charset="0"/>
              </a:rPr>
              <a:t>Improving industry and export performance</a:t>
            </a:r>
          </a:p>
          <a:p>
            <a:pPr marL="171450" lvl="0" indent="-171450" defTabSz="914400">
              <a:buFont typeface="Arial" panose="020B0604020202020204" pitchFamily="34" charset="0"/>
              <a:buChar char="•"/>
              <a:defRPr/>
            </a:pPr>
            <a:r>
              <a:rPr lang="en-US" sz="1100" b="1" kern="0" dirty="0">
                <a:solidFill>
                  <a:srgbClr val="1B1B32"/>
                </a:solidFill>
                <a:latin typeface="Arial" panose="020B0604020202020204" pitchFamily="34" charset="0"/>
                <a:cs typeface="Arial" panose="020B0604020202020204" pitchFamily="34" charset="0"/>
              </a:rPr>
              <a:t>Creating jobs</a:t>
            </a:r>
            <a:endParaRPr kumimoji="0" lang="sv-SE" sz="1100" b="1" i="0" u="none" strike="noStrike" kern="0" cap="none" spc="0" normalizeH="0" baseline="0" noProof="0" dirty="0">
              <a:ln>
                <a:noFill/>
              </a:ln>
              <a:solidFill>
                <a:srgbClr val="1B1B32"/>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FD9DBB4-0799-457C-97CB-702F1301AB05}"/>
              </a:ext>
            </a:extLst>
          </p:cNvPr>
          <p:cNvSpPr/>
          <p:nvPr/>
        </p:nvSpPr>
        <p:spPr>
          <a:xfrm>
            <a:off x="3624656" y="799333"/>
            <a:ext cx="5271694" cy="479702"/>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917C2661-78B0-48CE-ACE7-5C5B684C747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708973" y="827905"/>
            <a:ext cx="451130" cy="451130"/>
          </a:xfrm>
          <a:prstGeom prst="rect">
            <a:avLst/>
          </a:prstGeom>
        </p:spPr>
      </p:pic>
      <p:sp>
        <p:nvSpPr>
          <p:cNvPr id="16" name="Rectangle 15">
            <a:extLst>
              <a:ext uri="{FF2B5EF4-FFF2-40B4-BE49-F238E27FC236}">
                <a16:creationId xmlns:a16="http://schemas.microsoft.com/office/drawing/2014/main" id="{E7A8D2E1-EAAD-402C-A8CA-58D06E198DA5}"/>
              </a:ext>
            </a:extLst>
          </p:cNvPr>
          <p:cNvSpPr/>
          <p:nvPr/>
        </p:nvSpPr>
        <p:spPr>
          <a:xfrm>
            <a:off x="342902" y="3074213"/>
            <a:ext cx="4417304" cy="1914389"/>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8E53CC1-6904-404D-975C-D2AE8FE8C43A}"/>
              </a:ext>
            </a:extLst>
          </p:cNvPr>
          <p:cNvSpPr/>
          <p:nvPr/>
        </p:nvSpPr>
        <p:spPr>
          <a:xfrm>
            <a:off x="5093583" y="3074213"/>
            <a:ext cx="3707517" cy="1935937"/>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CB626DE9-6C04-482A-A9DB-19B1718F1A23}"/>
              </a:ext>
            </a:extLst>
          </p:cNvPr>
          <p:cNvSpPr/>
          <p:nvPr/>
        </p:nvSpPr>
        <p:spPr>
          <a:xfrm>
            <a:off x="342900" y="3155698"/>
            <a:ext cx="4533900" cy="479702"/>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F7E1AFEF-6F6C-4BF0-B4F0-E72002A7E999}"/>
              </a:ext>
            </a:extLst>
          </p:cNvPr>
          <p:cNvSpPr/>
          <p:nvPr/>
        </p:nvSpPr>
        <p:spPr>
          <a:xfrm>
            <a:off x="5093583" y="3149018"/>
            <a:ext cx="3802768" cy="479702"/>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50" b="0" i="0" u="none" strike="noStrike" kern="1200" cap="none" spc="0" normalizeH="0" baseline="0" noProof="0">
              <a:ln>
                <a:noFill/>
              </a:ln>
              <a:solidFill>
                <a:prstClr val="white"/>
              </a:solidFill>
              <a:effectLst/>
              <a:uLnTx/>
              <a:uFillTx/>
              <a:latin typeface="Arial"/>
              <a:ea typeface="+mn-ea"/>
              <a:cs typeface="+mn-cs"/>
            </a:endParaRPr>
          </a:p>
        </p:txBody>
      </p:sp>
      <p:pic>
        <p:nvPicPr>
          <p:cNvPr id="20" name="Picture 19">
            <a:extLst>
              <a:ext uri="{FF2B5EF4-FFF2-40B4-BE49-F238E27FC236}">
                <a16:creationId xmlns:a16="http://schemas.microsoft.com/office/drawing/2014/main" id="{59263D81-5B12-4895-88FE-19426C8FA60E}"/>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375529" y="3132583"/>
            <a:ext cx="502817" cy="502817"/>
          </a:xfrm>
          <a:prstGeom prst="rect">
            <a:avLst/>
          </a:prstGeom>
        </p:spPr>
      </p:pic>
      <p:pic>
        <p:nvPicPr>
          <p:cNvPr id="21" name="Picture 20">
            <a:extLst>
              <a:ext uri="{FF2B5EF4-FFF2-40B4-BE49-F238E27FC236}">
                <a16:creationId xmlns:a16="http://schemas.microsoft.com/office/drawing/2014/main" id="{B287F2B7-CECE-4409-B09F-E1EF1457D2BC}"/>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5185773" y="3149018"/>
            <a:ext cx="464263" cy="464263"/>
          </a:xfrm>
          <a:prstGeom prst="rect">
            <a:avLst/>
          </a:prstGeom>
        </p:spPr>
      </p:pic>
      <p:sp>
        <p:nvSpPr>
          <p:cNvPr id="24" name="Rectangle 23">
            <a:extLst>
              <a:ext uri="{FF2B5EF4-FFF2-40B4-BE49-F238E27FC236}">
                <a16:creationId xmlns:a16="http://schemas.microsoft.com/office/drawing/2014/main" id="{F15F37FC-8D41-4B3F-B776-CA222DE999AC}"/>
              </a:ext>
            </a:extLst>
          </p:cNvPr>
          <p:cNvSpPr/>
          <p:nvPr/>
        </p:nvSpPr>
        <p:spPr>
          <a:xfrm>
            <a:off x="5160702" y="3714885"/>
            <a:ext cx="3497523" cy="1169551"/>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1B1B32"/>
                </a:solidFill>
                <a:effectLst/>
                <a:uLnTx/>
                <a:uFillTx/>
                <a:latin typeface="Arial" panose="020B0604020202020204" pitchFamily="34" charset="0"/>
                <a:ea typeface="+mn-ea"/>
                <a:cs typeface="Arial" panose="020B0604020202020204" pitchFamily="34" charset="0"/>
              </a:rPr>
              <a:t>To date, businesses have been simplified by 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b="1" kern="0" dirty="0">
                <a:solidFill>
                  <a:srgbClr val="1B1B32"/>
                </a:solidFill>
                <a:latin typeface="Arial" panose="020B0604020202020204" pitchFamily="34" charset="0"/>
                <a:cs typeface="Arial" panose="020B0604020202020204" pitchFamily="34" charset="0"/>
              </a:rPr>
              <a:t>187,706 (45%) private and 231,378 (55%) non-private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000" b="1" i="0" u="none" strike="noStrike" kern="0" cap="none" spc="0" normalizeH="0" baseline="0" noProof="0" dirty="0">
                <a:ln>
                  <a:noFill/>
                </a:ln>
                <a:solidFill>
                  <a:srgbClr val="1B1B32"/>
                </a:solidFill>
                <a:effectLst/>
                <a:uLnTx/>
                <a:uFillTx/>
                <a:latin typeface="Arial" panose="020B0604020202020204" pitchFamily="34" charset="0"/>
                <a:ea typeface="+mn-ea"/>
                <a:cs typeface="Arial" panose="020B0604020202020204" pitchFamily="34" charset="0"/>
              </a:rPr>
              <a:t>381,686 (95%) domestic and 20,783 (5%) foreign investment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000" b="1" kern="0" dirty="0">
                <a:solidFill>
                  <a:srgbClr val="1B1B32"/>
                </a:solidFill>
                <a:latin typeface="Arial" panose="020B0604020202020204" pitchFamily="34" charset="0"/>
                <a:cs typeface="Arial" panose="020B0604020202020204" pitchFamily="34" charset="0"/>
              </a:rPr>
              <a:t>158,802 (38%) Medium-Large Enterprises and 260,293 (62%) Micro, Small and Medium Enterprises </a:t>
            </a:r>
            <a:endParaRPr kumimoji="0" lang="sv-SE" sz="1000" b="1" i="0" u="none" strike="noStrike" kern="0" cap="none" spc="0" normalizeH="0" baseline="0" noProof="0" dirty="0">
              <a:ln>
                <a:noFill/>
              </a:ln>
              <a:solidFill>
                <a:srgbClr val="1B1B32"/>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A6CA630C-C315-4F6C-8AB9-F840EE22B755}"/>
              </a:ext>
            </a:extLst>
          </p:cNvPr>
          <p:cNvSpPr/>
          <p:nvPr/>
        </p:nvSpPr>
        <p:spPr>
          <a:xfrm>
            <a:off x="375875" y="3724405"/>
            <a:ext cx="4262800" cy="1169551"/>
          </a:xfrm>
          <a:prstGeom prst="rect">
            <a:avLst/>
          </a:prstGeom>
          <a:noFill/>
          <a:ln>
            <a:solidFill>
              <a:srgbClr val="A8BACC"/>
            </a:solidFill>
          </a:ln>
        </p:spPr>
        <p:txBody>
          <a:bodyPr wrap="square" lIns="45720" rIns="45720">
            <a:spAutoFit/>
          </a:bodyPr>
          <a:lstStyle/>
          <a:p>
            <a:pPr marL="260350" lvl="0" indent="-171450" defTabSz="914400">
              <a:buSzPct val="100000"/>
              <a:buFont typeface="Arial" panose="020B0604020202020204" pitchFamily="34" charset="0"/>
              <a:buChar char="•"/>
              <a:defRPr/>
            </a:pPr>
            <a:r>
              <a:rPr lang="en-US" sz="1000" b="1" kern="0" dirty="0">
                <a:solidFill>
                  <a:prstClr val="black"/>
                </a:solidFill>
                <a:latin typeface="Arial" panose="020B0604020202020204" pitchFamily="34" charset="0"/>
                <a:cs typeface="Arial" panose="020B0604020202020204" pitchFamily="34" charset="0"/>
              </a:rPr>
              <a:t>Using one national portal, one business license (NIB), and one business permit format (Business License and Operational / Commercial License);</a:t>
            </a:r>
          </a:p>
          <a:p>
            <a:pPr marL="260350" lvl="0" indent="-171450" defTabSz="914400">
              <a:buSzPct val="100000"/>
              <a:buFont typeface="Arial" panose="020B0604020202020204" pitchFamily="34" charset="0"/>
              <a:buChar char="•"/>
              <a:defRPr/>
            </a:pPr>
            <a:r>
              <a:rPr lang="en-US" sz="1000" b="1" kern="0" dirty="0">
                <a:solidFill>
                  <a:prstClr val="black"/>
                </a:solidFill>
                <a:latin typeface="Arial" panose="020B0604020202020204" pitchFamily="34" charset="0"/>
                <a:cs typeface="Arial" panose="020B0604020202020204" pitchFamily="34" charset="0"/>
              </a:rPr>
              <a:t>Business Licensing is issued based on Commitments that must be fulfilled by Business Actors;</a:t>
            </a:r>
          </a:p>
          <a:p>
            <a:pPr marL="260350" lvl="0" indent="-171450" defTabSz="914400">
              <a:buSzPct val="100000"/>
              <a:buFont typeface="Arial" panose="020B0604020202020204" pitchFamily="34" charset="0"/>
              <a:buChar char="•"/>
              <a:defRPr/>
            </a:pPr>
            <a:r>
              <a:rPr lang="en-US" sz="1000" b="1" kern="0" dirty="0">
                <a:solidFill>
                  <a:prstClr val="black"/>
                </a:solidFill>
                <a:latin typeface="Arial" panose="020B0604020202020204" pitchFamily="34" charset="0"/>
                <a:cs typeface="Arial" panose="020B0604020202020204" pitchFamily="34" charset="0"/>
              </a:rPr>
              <a:t>Fulfillment of commitments is completed in related institutions and/or local government.</a:t>
            </a: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88F0B503-EB61-4936-9F19-F3EB1425D460}"/>
              </a:ext>
            </a:extLst>
          </p:cNvPr>
          <p:cNvSpPr txBox="1"/>
          <p:nvPr/>
        </p:nvSpPr>
        <p:spPr>
          <a:xfrm>
            <a:off x="874017" y="19456"/>
            <a:ext cx="7951301" cy="276997"/>
          </a:xfrm>
          <a:prstGeom prst="rect">
            <a:avLst/>
          </a:prstGeom>
          <a:noFill/>
        </p:spPr>
        <p:txBody>
          <a:bodyPr wrap="square" lIns="91438" tIns="45719" rIns="91438" bIns="45719" rtlCol="0">
            <a:spAutoFit/>
          </a:bodyPr>
          <a:lstStyle/>
          <a:p>
            <a:r>
              <a:rPr lang="en-ID" sz="1200" b="1" dirty="0">
                <a:latin typeface="Arial" panose="020B0604020202020204" pitchFamily="34" charset="0"/>
                <a:cs typeface="Arial" panose="020B0604020202020204" pitchFamily="34" charset="0"/>
              </a:rPr>
              <a:t>INVESTMENT CLIMATE IMPROVEMENT THROUGH “ONLINE SINGLE SUBMISSION”</a:t>
            </a:r>
            <a:endParaRPr lang="en-GB" sz="1200" b="1"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E475917-2524-4F63-948C-F0E61957F4C0}"/>
              </a:ext>
            </a:extLst>
          </p:cNvPr>
          <p:cNvSpPr txBox="1"/>
          <p:nvPr/>
        </p:nvSpPr>
        <p:spPr>
          <a:xfrm>
            <a:off x="1571035" y="886261"/>
            <a:ext cx="1743664" cy="369332"/>
          </a:xfrm>
          <a:prstGeom prst="rect">
            <a:avLst/>
          </a:prstGeom>
          <a:noFill/>
        </p:spPr>
        <p:txBody>
          <a:bodyPr wrap="square" rtlCol="0">
            <a:spAutoFit/>
          </a:bodyPr>
          <a:lstStyle/>
          <a:p>
            <a:pPr algn="r"/>
            <a:r>
              <a:rPr lang="en-AU" b="1" dirty="0">
                <a:solidFill>
                  <a:schemeClr val="bg1"/>
                </a:solidFill>
                <a:latin typeface="Arial" panose="020B0604020202020204" pitchFamily="34" charset="0"/>
                <a:cs typeface="Arial" panose="020B0604020202020204" pitchFamily="34" charset="0"/>
              </a:rPr>
              <a:t>OBJECTIVES</a:t>
            </a:r>
          </a:p>
        </p:txBody>
      </p:sp>
      <p:sp>
        <p:nvSpPr>
          <p:cNvPr id="36" name="TextBox 35">
            <a:extLst>
              <a:ext uri="{FF2B5EF4-FFF2-40B4-BE49-F238E27FC236}">
                <a16:creationId xmlns:a16="http://schemas.microsoft.com/office/drawing/2014/main" id="{01A4FB0A-82A5-4A8D-A533-50E9D18CD5E4}"/>
              </a:ext>
            </a:extLst>
          </p:cNvPr>
          <p:cNvSpPr txBox="1"/>
          <p:nvPr/>
        </p:nvSpPr>
        <p:spPr>
          <a:xfrm>
            <a:off x="7081654" y="854661"/>
            <a:ext cx="1743664" cy="369332"/>
          </a:xfrm>
          <a:prstGeom prst="rect">
            <a:avLst/>
          </a:prstGeom>
          <a:noFill/>
        </p:spPr>
        <p:txBody>
          <a:bodyPr wrap="square" rtlCol="0">
            <a:spAutoFit/>
          </a:bodyPr>
          <a:lstStyle/>
          <a:p>
            <a:pPr algn="r"/>
            <a:r>
              <a:rPr lang="en-AU" b="1" dirty="0">
                <a:solidFill>
                  <a:schemeClr val="bg1"/>
                </a:solidFill>
                <a:latin typeface="Arial" panose="020B0604020202020204" pitchFamily="34" charset="0"/>
                <a:cs typeface="Arial" panose="020B0604020202020204" pitchFamily="34" charset="0"/>
              </a:rPr>
              <a:t>OPERATION</a:t>
            </a:r>
          </a:p>
        </p:txBody>
      </p:sp>
      <p:sp>
        <p:nvSpPr>
          <p:cNvPr id="38" name="TextBox 37">
            <a:extLst>
              <a:ext uri="{FF2B5EF4-FFF2-40B4-BE49-F238E27FC236}">
                <a16:creationId xmlns:a16="http://schemas.microsoft.com/office/drawing/2014/main" id="{86848F30-DC81-4866-8480-A20CA8589DCA}"/>
              </a:ext>
            </a:extLst>
          </p:cNvPr>
          <p:cNvSpPr txBox="1"/>
          <p:nvPr/>
        </p:nvSpPr>
        <p:spPr>
          <a:xfrm>
            <a:off x="6591300" y="3204203"/>
            <a:ext cx="2253068" cy="369332"/>
          </a:xfrm>
          <a:prstGeom prst="rect">
            <a:avLst/>
          </a:prstGeom>
          <a:noFill/>
        </p:spPr>
        <p:txBody>
          <a:bodyPr wrap="square" rtlCol="0">
            <a:spAutoFit/>
          </a:bodyPr>
          <a:lstStyle/>
          <a:p>
            <a:pPr algn="r"/>
            <a:r>
              <a:rPr lang="en-AU" b="1" dirty="0">
                <a:solidFill>
                  <a:schemeClr val="bg1"/>
                </a:solidFill>
                <a:latin typeface="Arial" panose="020B0604020202020204" pitchFamily="34" charset="0"/>
                <a:cs typeface="Arial" panose="020B0604020202020204" pitchFamily="34" charset="0"/>
              </a:rPr>
              <a:t>IMPLEMENTATION</a:t>
            </a:r>
          </a:p>
        </p:txBody>
      </p:sp>
      <p:sp>
        <p:nvSpPr>
          <p:cNvPr id="39" name="TextBox 38">
            <a:extLst>
              <a:ext uri="{FF2B5EF4-FFF2-40B4-BE49-F238E27FC236}">
                <a16:creationId xmlns:a16="http://schemas.microsoft.com/office/drawing/2014/main" id="{3507EC50-FF4D-4582-A24D-79493467C4AA}"/>
              </a:ext>
            </a:extLst>
          </p:cNvPr>
          <p:cNvSpPr txBox="1"/>
          <p:nvPr/>
        </p:nvSpPr>
        <p:spPr>
          <a:xfrm>
            <a:off x="8620125" y="4695825"/>
            <a:ext cx="514352" cy="246221"/>
          </a:xfrm>
          <a:prstGeom prst="rect">
            <a:avLst/>
          </a:prstGeom>
          <a:solidFill>
            <a:srgbClr val="FFC000"/>
          </a:solidFill>
        </p:spPr>
        <p:txBody>
          <a:bodyPr wrap="square" rtlCol="0">
            <a:spAutoFit/>
          </a:bodyPr>
          <a:lstStyle/>
          <a:p>
            <a:fld id="{81D09CEE-D5A5-4896-8B6E-9782BCC22AC1}" type="slidenum">
              <a:rPr lang="en-AU" sz="1000" b="1" smtClean="0">
                <a:latin typeface="Arial" panose="020B0604020202020204" pitchFamily="34" charset="0"/>
                <a:cs typeface="Arial" panose="020B0604020202020204" pitchFamily="34" charset="0"/>
              </a:rPr>
              <a:t>4</a:t>
            </a:fld>
            <a:endParaRPr lang="en-AU" sz="1000" b="1"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E32700E0-836E-48CF-93A2-43FFDBBE8635}"/>
              </a:ext>
            </a:extLst>
          </p:cNvPr>
          <p:cNvSpPr txBox="1"/>
          <p:nvPr/>
        </p:nvSpPr>
        <p:spPr>
          <a:xfrm>
            <a:off x="1819610" y="3194607"/>
            <a:ext cx="2962230" cy="369332"/>
          </a:xfrm>
          <a:prstGeom prst="rect">
            <a:avLst/>
          </a:prstGeom>
          <a:noFill/>
        </p:spPr>
        <p:txBody>
          <a:bodyPr wrap="square" rtlCol="0">
            <a:spAutoFit/>
          </a:bodyPr>
          <a:lstStyle/>
          <a:p>
            <a:pPr algn="r"/>
            <a:r>
              <a:rPr lang="en-AU" b="1" dirty="0">
                <a:solidFill>
                  <a:schemeClr val="bg1"/>
                </a:solidFill>
                <a:latin typeface="Arial" panose="020B0604020202020204" pitchFamily="34" charset="0"/>
                <a:cs typeface="Arial" panose="020B0604020202020204" pitchFamily="34" charset="0"/>
              </a:rPr>
              <a:t>LICENSING CONCEPT</a:t>
            </a:r>
          </a:p>
        </p:txBody>
      </p:sp>
    </p:spTree>
    <p:extLst>
      <p:ext uri="{BB962C8B-B14F-4D97-AF65-F5344CB8AC3E}">
        <p14:creationId xmlns:p14="http://schemas.microsoft.com/office/powerpoint/2010/main" val="220619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0321" y="731996"/>
            <a:ext cx="5490579" cy="4049081"/>
            <a:chOff x="654441" y="701885"/>
            <a:chExt cx="6401810" cy="4152955"/>
          </a:xfrm>
        </p:grpSpPr>
        <p:sp>
          <p:nvSpPr>
            <p:cNvPr id="3" name="object 18"/>
            <p:cNvSpPr txBox="1"/>
            <p:nvPr/>
          </p:nvSpPr>
          <p:spPr>
            <a:xfrm>
              <a:off x="820719" y="2179105"/>
              <a:ext cx="6235532" cy="414451"/>
            </a:xfrm>
            <a:prstGeom prst="rect">
              <a:avLst/>
            </a:prstGeom>
            <a:solidFill>
              <a:schemeClr val="accent3">
                <a:lumMod val="40000"/>
                <a:lumOff val="60000"/>
              </a:schemeClr>
            </a:solidFill>
          </p:spPr>
          <p:txBody>
            <a:bodyPr vert="horz" wrap="square" lIns="0" tIns="0" rIns="0" bIns="0" rtlCol="0">
              <a:spAutoFit/>
            </a:bodyPr>
            <a:lstStyle/>
            <a:p>
              <a:pPr marL="177161" marR="425280" algn="ctr">
                <a:lnSpc>
                  <a:spcPct val="101499"/>
                </a:lnSpc>
                <a:spcBef>
                  <a:spcPts val="982"/>
                </a:spcBef>
              </a:pPr>
              <a:r>
                <a:rPr sz="1300" spc="-4" dirty="0">
                  <a:latin typeface="Calibri" panose="020F0502020204030204" pitchFamily="34" charset="0"/>
                  <a:cs typeface="Calibri" panose="020F0502020204030204" pitchFamily="34" charset="0"/>
                </a:rPr>
                <a:t>T</a:t>
              </a:r>
              <a:r>
                <a:rPr sz="1300" spc="4" dirty="0">
                  <a:latin typeface="Calibri" panose="020F0502020204030204" pitchFamily="34" charset="0"/>
                  <a:cs typeface="Calibri" panose="020F0502020204030204" pitchFamily="34" charset="0"/>
                </a:rPr>
                <a:t>he</a:t>
              </a:r>
              <a:r>
                <a:rPr sz="1300" spc="-53"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man</a:t>
              </a:r>
              <a:r>
                <a:rPr sz="1300" spc="-4" dirty="0">
                  <a:latin typeface="Calibri" panose="020F0502020204030204" pitchFamily="34" charset="0"/>
                  <a:cs typeface="Calibri" panose="020F0502020204030204" pitchFamily="34" charset="0"/>
                </a:rPr>
                <a:t>d</a:t>
              </a:r>
              <a:r>
                <a:rPr sz="1300" spc="4" dirty="0">
                  <a:latin typeface="Calibri" panose="020F0502020204030204" pitchFamily="34" charset="0"/>
                  <a:cs typeface="Calibri" panose="020F0502020204030204" pitchFamily="34" charset="0"/>
                </a:rPr>
                <a:t>a</a:t>
              </a:r>
              <a:r>
                <a:rPr sz="1300" spc="8" dirty="0">
                  <a:latin typeface="Calibri" panose="020F0502020204030204" pitchFamily="34" charset="0"/>
                  <a:cs typeface="Calibri" panose="020F0502020204030204" pitchFamily="34" charset="0"/>
                </a:rPr>
                <a:t>t</a:t>
              </a:r>
              <a:r>
                <a:rPr sz="1300" spc="4" dirty="0">
                  <a:latin typeface="Calibri" panose="020F0502020204030204" pitchFamily="34" charset="0"/>
                  <a:cs typeface="Calibri" panose="020F0502020204030204" pitchFamily="34" charset="0"/>
                </a:rPr>
                <a:t>e</a:t>
              </a:r>
              <a:r>
                <a:rPr sz="1300" spc="-64"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of</a:t>
              </a:r>
              <a:r>
                <a:rPr sz="1300" spc="-56"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Law</a:t>
              </a:r>
              <a:r>
                <a:rPr sz="1300" spc="-64"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No.</a:t>
              </a:r>
              <a:r>
                <a:rPr sz="1300" spc="-49" dirty="0">
                  <a:latin typeface="Calibri" panose="020F0502020204030204" pitchFamily="34" charset="0"/>
                  <a:cs typeface="Calibri" panose="020F0502020204030204" pitchFamily="34" charset="0"/>
                </a:rPr>
                <a:t> </a:t>
              </a:r>
              <a:r>
                <a:rPr sz="1300" spc="-45" dirty="0">
                  <a:latin typeface="Calibri" panose="020F0502020204030204" pitchFamily="34" charset="0"/>
                  <a:cs typeface="Calibri" panose="020F0502020204030204" pitchFamily="34" charset="0"/>
                </a:rPr>
                <a:t>1</a:t>
              </a:r>
              <a:r>
                <a:rPr sz="1300" spc="4" dirty="0">
                  <a:latin typeface="Calibri" panose="020F0502020204030204" pitchFamily="34" charset="0"/>
                  <a:cs typeface="Calibri" panose="020F0502020204030204" pitchFamily="34" charset="0"/>
                </a:rPr>
                <a:t>6</a:t>
              </a:r>
              <a:r>
                <a:rPr sz="1300" spc="-60"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of</a:t>
              </a:r>
              <a:r>
                <a:rPr sz="1300" spc="-68"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2</a:t>
              </a:r>
              <a:r>
                <a:rPr sz="1300" spc="-38" dirty="0">
                  <a:latin typeface="Calibri" panose="020F0502020204030204" pitchFamily="34" charset="0"/>
                  <a:cs typeface="Calibri" panose="020F0502020204030204" pitchFamily="34" charset="0"/>
                </a:rPr>
                <a:t>0</a:t>
              </a:r>
              <a:r>
                <a:rPr sz="1300" spc="-45" dirty="0">
                  <a:latin typeface="Calibri" panose="020F0502020204030204" pitchFamily="34" charset="0"/>
                  <a:cs typeface="Calibri" panose="020F0502020204030204" pitchFamily="34" charset="0"/>
                </a:rPr>
                <a:t>1</a:t>
              </a:r>
              <a:r>
                <a:rPr sz="1300" spc="4" dirty="0">
                  <a:latin typeface="Calibri" panose="020F0502020204030204" pitchFamily="34" charset="0"/>
                  <a:cs typeface="Calibri" panose="020F0502020204030204" pitchFamily="34" charset="0"/>
                </a:rPr>
                <a:t>6</a:t>
              </a:r>
              <a:r>
                <a:rPr sz="1300" spc="-60"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on</a:t>
              </a:r>
              <a:r>
                <a:rPr sz="1300" spc="-53"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the</a:t>
              </a:r>
              <a:r>
                <a:rPr sz="1300" spc="-64"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Rat</a:t>
              </a:r>
              <a:r>
                <a:rPr sz="1300" spc="-4" dirty="0">
                  <a:latin typeface="Calibri" panose="020F0502020204030204" pitchFamily="34" charset="0"/>
                  <a:cs typeface="Calibri" panose="020F0502020204030204" pitchFamily="34" charset="0"/>
                </a:rPr>
                <a:t>i</a:t>
              </a:r>
              <a:r>
                <a:rPr sz="1300" spc="15" dirty="0">
                  <a:latin typeface="Calibri" panose="020F0502020204030204" pitchFamily="34" charset="0"/>
                  <a:cs typeface="Calibri" panose="020F0502020204030204" pitchFamily="34" charset="0"/>
                </a:rPr>
                <a:t>f</a:t>
              </a:r>
              <a:r>
                <a:rPr sz="1300" spc="-4" dirty="0">
                  <a:latin typeface="Calibri" panose="020F0502020204030204" pitchFamily="34" charset="0"/>
                  <a:cs typeface="Calibri" panose="020F0502020204030204" pitchFamily="34" charset="0"/>
                </a:rPr>
                <a:t>i</a:t>
              </a:r>
              <a:r>
                <a:rPr sz="1300" spc="4" dirty="0">
                  <a:latin typeface="Calibri" panose="020F0502020204030204" pitchFamily="34" charset="0"/>
                  <a:cs typeface="Calibri" panose="020F0502020204030204" pitchFamily="34" charset="0"/>
                </a:rPr>
                <a:t>cat</a:t>
              </a:r>
              <a:r>
                <a:rPr sz="1300" spc="-4" dirty="0">
                  <a:latin typeface="Calibri" panose="020F0502020204030204" pitchFamily="34" charset="0"/>
                  <a:cs typeface="Calibri" panose="020F0502020204030204" pitchFamily="34" charset="0"/>
                </a:rPr>
                <a:t>i</a:t>
              </a:r>
              <a:r>
                <a:rPr sz="1300" spc="4" dirty="0">
                  <a:latin typeface="Calibri" panose="020F0502020204030204" pitchFamily="34" charset="0"/>
                  <a:cs typeface="Calibri" panose="020F0502020204030204" pitchFamily="34" charset="0"/>
                </a:rPr>
                <a:t>on</a:t>
              </a:r>
              <a:r>
                <a:rPr sz="1300" spc="-53"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of</a:t>
              </a:r>
              <a:r>
                <a:rPr sz="1300" spc="-56"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the</a:t>
              </a:r>
              <a:r>
                <a:rPr sz="1300" spc="-53" dirty="0">
                  <a:latin typeface="Calibri" panose="020F0502020204030204" pitchFamily="34" charset="0"/>
                  <a:cs typeface="Calibri" panose="020F0502020204030204" pitchFamily="34" charset="0"/>
                </a:rPr>
                <a:t> </a:t>
              </a:r>
              <a:r>
                <a:rPr sz="1300" spc="-11" dirty="0">
                  <a:latin typeface="Calibri" panose="020F0502020204030204" pitchFamily="34" charset="0"/>
                  <a:cs typeface="Calibri" panose="020F0502020204030204" pitchFamily="34" charset="0"/>
                </a:rPr>
                <a:t>P</a:t>
              </a:r>
              <a:r>
                <a:rPr sz="1300" dirty="0">
                  <a:latin typeface="Calibri" panose="020F0502020204030204" pitchFamily="34" charset="0"/>
                  <a:cs typeface="Calibri" panose="020F0502020204030204" pitchFamily="34" charset="0"/>
                </a:rPr>
                <a:t>ar</a:t>
              </a:r>
              <a:r>
                <a:rPr sz="1300" spc="-4" dirty="0">
                  <a:latin typeface="Calibri" panose="020F0502020204030204" pitchFamily="34" charset="0"/>
                  <a:cs typeface="Calibri" panose="020F0502020204030204" pitchFamily="34" charset="0"/>
                </a:rPr>
                <a:t>i</a:t>
              </a:r>
              <a:r>
                <a:rPr sz="1300" spc="4" dirty="0">
                  <a:latin typeface="Calibri" panose="020F0502020204030204" pitchFamily="34" charset="0"/>
                  <a:cs typeface="Calibri" panose="020F0502020204030204" pitchFamily="34" charset="0"/>
                </a:rPr>
                <a:t>s</a:t>
              </a:r>
              <a:r>
                <a:rPr sz="1300" spc="-49" dirty="0">
                  <a:latin typeface="Calibri" panose="020F0502020204030204" pitchFamily="34" charset="0"/>
                  <a:cs typeface="Calibri" panose="020F0502020204030204" pitchFamily="34" charset="0"/>
                </a:rPr>
                <a:t> </a:t>
              </a:r>
              <a:r>
                <a:rPr sz="1300" spc="8" dirty="0">
                  <a:latin typeface="Calibri" panose="020F0502020204030204" pitchFamily="34" charset="0"/>
                  <a:cs typeface="Calibri" panose="020F0502020204030204" pitchFamily="34" charset="0"/>
                </a:rPr>
                <a:t>A</a:t>
              </a:r>
              <a:r>
                <a:rPr sz="1300" spc="4" dirty="0">
                  <a:latin typeface="Calibri" panose="020F0502020204030204" pitchFamily="34" charset="0"/>
                  <a:cs typeface="Calibri" panose="020F0502020204030204" pitchFamily="34" charset="0"/>
                </a:rPr>
                <a:t>greement</a:t>
              </a:r>
              <a:r>
                <a:rPr sz="1300" dirty="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to </a:t>
              </a:r>
              <a:r>
                <a:rPr sz="1300" spc="-8" dirty="0">
                  <a:latin typeface="Calibri" panose="020F0502020204030204" pitchFamily="34" charset="0"/>
                  <a:cs typeface="Calibri" panose="020F0502020204030204" pitchFamily="34" charset="0"/>
                </a:rPr>
                <a:t>R</a:t>
              </a:r>
              <a:r>
                <a:rPr sz="1300" spc="4" dirty="0">
                  <a:latin typeface="Calibri" panose="020F0502020204030204" pitchFamily="34" charset="0"/>
                  <a:cs typeface="Calibri" panose="020F0502020204030204" pitchFamily="34" charset="0"/>
                </a:rPr>
                <a:t>e</a:t>
              </a:r>
              <a:r>
                <a:rPr sz="1300" spc="-4" dirty="0">
                  <a:latin typeface="Calibri" panose="020F0502020204030204" pitchFamily="34" charset="0"/>
                  <a:cs typeface="Calibri" panose="020F0502020204030204" pitchFamily="34" charset="0"/>
                </a:rPr>
                <a:t>d</a:t>
              </a:r>
              <a:r>
                <a:rPr sz="1300" spc="4" dirty="0">
                  <a:latin typeface="Calibri" panose="020F0502020204030204" pitchFamily="34" charset="0"/>
                  <a:cs typeface="Calibri" panose="020F0502020204030204" pitchFamily="34" charset="0"/>
                </a:rPr>
                <a:t>uce</a:t>
              </a:r>
              <a:r>
                <a:rPr sz="1300" spc="-53"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GHG</a:t>
              </a:r>
              <a:r>
                <a:rPr sz="1300" spc="-56"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em</a:t>
              </a:r>
              <a:r>
                <a:rPr sz="1300" spc="-4" dirty="0">
                  <a:latin typeface="Calibri" panose="020F0502020204030204" pitchFamily="34" charset="0"/>
                  <a:cs typeface="Calibri" panose="020F0502020204030204" pitchFamily="34" charset="0"/>
                </a:rPr>
                <a:t>issi</a:t>
              </a:r>
              <a:r>
                <a:rPr sz="1300" spc="4" dirty="0">
                  <a:latin typeface="Calibri" panose="020F0502020204030204" pitchFamily="34" charset="0"/>
                  <a:cs typeface="Calibri" panose="020F0502020204030204" pitchFamily="34" charset="0"/>
                </a:rPr>
                <a:t>ons</a:t>
              </a:r>
              <a:r>
                <a:rPr sz="1300" spc="-68"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acco</a:t>
              </a:r>
              <a:r>
                <a:rPr sz="1300" spc="15" dirty="0">
                  <a:latin typeface="Calibri" panose="020F0502020204030204" pitchFamily="34" charset="0"/>
                  <a:cs typeface="Calibri" panose="020F0502020204030204" pitchFamily="34" charset="0"/>
                </a:rPr>
                <a:t>r</a:t>
              </a:r>
              <a:r>
                <a:rPr sz="1300" spc="-4" dirty="0">
                  <a:latin typeface="Calibri" panose="020F0502020204030204" pitchFamily="34" charset="0"/>
                  <a:cs typeface="Calibri" panose="020F0502020204030204" pitchFamily="34" charset="0"/>
                </a:rPr>
                <a:t>di</a:t>
              </a:r>
              <a:r>
                <a:rPr sz="1300" spc="4" dirty="0">
                  <a:latin typeface="Calibri" panose="020F0502020204030204" pitchFamily="34" charset="0"/>
                  <a:cs typeface="Calibri" panose="020F0502020204030204" pitchFamily="34" charset="0"/>
                </a:rPr>
                <a:t>ng</a:t>
              </a:r>
              <a:r>
                <a:rPr sz="1300" spc="-53" dirty="0">
                  <a:latin typeface="Calibri" panose="020F0502020204030204" pitchFamily="34" charset="0"/>
                  <a:cs typeface="Calibri" panose="020F0502020204030204" pitchFamily="34" charset="0"/>
                </a:rPr>
                <a:t> </a:t>
              </a:r>
              <a:r>
                <a:rPr sz="1300" spc="8" dirty="0">
                  <a:latin typeface="Calibri" panose="020F0502020204030204" pitchFamily="34" charset="0"/>
                  <a:cs typeface="Calibri" panose="020F0502020204030204" pitchFamily="34" charset="0"/>
                </a:rPr>
                <a:t>t</a:t>
              </a:r>
              <a:r>
                <a:rPr sz="1300" spc="4" dirty="0">
                  <a:latin typeface="Calibri" panose="020F0502020204030204" pitchFamily="34" charset="0"/>
                  <a:cs typeface="Calibri" panose="020F0502020204030204" pitchFamily="34" charset="0"/>
                </a:rPr>
                <a:t>o</a:t>
              </a:r>
              <a:r>
                <a:rPr sz="1300" spc="-64" dirty="0">
                  <a:latin typeface="Calibri" panose="020F0502020204030204" pitchFamily="34" charset="0"/>
                  <a:cs typeface="Calibri" panose="020F0502020204030204" pitchFamily="34" charset="0"/>
                </a:rPr>
                <a:t> </a:t>
              </a:r>
              <a:r>
                <a:rPr sz="1300" spc="4" dirty="0">
                  <a:latin typeface="Calibri" panose="020F0502020204030204" pitchFamily="34" charset="0"/>
                  <a:cs typeface="Calibri" panose="020F0502020204030204" pitchFamily="34" charset="0"/>
                </a:rPr>
                <a:t>NDC</a:t>
              </a:r>
              <a:r>
                <a:rPr sz="1300" spc="-56" dirty="0">
                  <a:latin typeface="Calibri" panose="020F0502020204030204" pitchFamily="34" charset="0"/>
                  <a:cs typeface="Calibri" panose="020F0502020204030204" pitchFamily="34" charset="0"/>
                </a:rPr>
                <a:t> </a:t>
              </a:r>
              <a:r>
                <a:rPr sz="1300" spc="-11" dirty="0">
                  <a:latin typeface="Calibri" panose="020F0502020204030204" pitchFamily="34" charset="0"/>
                  <a:cs typeface="Calibri" panose="020F0502020204030204" pitchFamily="34" charset="0"/>
                </a:rPr>
                <a:t>b</a:t>
              </a:r>
              <a:r>
                <a:rPr sz="1300" dirty="0">
                  <a:latin typeface="Calibri" panose="020F0502020204030204" pitchFamily="34" charset="0"/>
                  <a:cs typeface="Calibri" panose="020F0502020204030204" pitchFamily="34" charset="0"/>
                </a:rPr>
                <a:t>y</a:t>
              </a:r>
              <a:r>
                <a:rPr sz="1300" spc="-49" dirty="0">
                  <a:latin typeface="Calibri" panose="020F0502020204030204" pitchFamily="34" charset="0"/>
                  <a:cs typeface="Calibri" panose="020F0502020204030204" pitchFamily="34" charset="0"/>
                </a:rPr>
                <a:t> </a:t>
              </a:r>
              <a:r>
                <a:rPr sz="1300" dirty="0">
                  <a:latin typeface="Calibri" panose="020F0502020204030204" pitchFamily="34" charset="0"/>
                  <a:cs typeface="Calibri" panose="020F0502020204030204" pitchFamily="34" charset="0"/>
                </a:rPr>
                <a:t>2030:</a:t>
              </a:r>
            </a:p>
          </p:txBody>
        </p:sp>
        <p:sp>
          <p:nvSpPr>
            <p:cNvPr id="4" name="object 21"/>
            <p:cNvSpPr txBox="1"/>
            <p:nvPr/>
          </p:nvSpPr>
          <p:spPr>
            <a:xfrm>
              <a:off x="1865289" y="701885"/>
              <a:ext cx="3888182" cy="207749"/>
            </a:xfrm>
            <a:prstGeom prst="rect">
              <a:avLst/>
            </a:prstGeom>
          </p:spPr>
          <p:txBody>
            <a:bodyPr vert="horz" wrap="square" lIns="0" tIns="0" rIns="0" bIns="0" rtlCol="0">
              <a:spAutoFit/>
            </a:bodyPr>
            <a:lstStyle/>
            <a:p>
              <a:pPr marL="1905" algn="ctr"/>
              <a:r>
                <a:rPr lang="en-US" sz="1350" b="1" spc="11" dirty="0">
                  <a:latin typeface="Calibri" panose="020F0502020204030204" pitchFamily="34" charset="0"/>
                  <a:cs typeface="Calibri" panose="020F0502020204030204" pitchFamily="34" charset="0"/>
                </a:rPr>
                <a:t>GLOBAL COMMITMENT</a:t>
              </a:r>
              <a:endParaRPr sz="1350" b="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AF61E0F-9D66-FE4A-91D6-C0D416480392}"/>
                </a:ext>
              </a:extLst>
            </p:cNvPr>
            <p:cNvGrpSpPr/>
            <p:nvPr/>
          </p:nvGrpSpPr>
          <p:grpSpPr>
            <a:xfrm rot="5400000">
              <a:off x="3554562" y="1374905"/>
              <a:ext cx="418229" cy="549526"/>
              <a:chOff x="-398951" y="1485145"/>
              <a:chExt cx="1815873" cy="2385916"/>
            </a:xfrm>
          </p:grpSpPr>
          <p:sp>
            <p:nvSpPr>
              <p:cNvPr id="21" name="Freeform 7">
                <a:extLst>
                  <a:ext uri="{FF2B5EF4-FFF2-40B4-BE49-F238E27FC236}">
                    <a16:creationId xmlns:a16="http://schemas.microsoft.com/office/drawing/2014/main" id="{5E37AFF7-D39E-2B42-854E-0BF2CD80DF7D}"/>
                  </a:ext>
                </a:extLst>
              </p:cNvPr>
              <p:cNvSpPr>
                <a:spLocks/>
              </p:cNvSpPr>
              <p:nvPr/>
            </p:nvSpPr>
            <p:spPr bwMode="auto">
              <a:xfrm>
                <a:off x="-398951" y="1485145"/>
                <a:ext cx="1603321" cy="2385916"/>
              </a:xfrm>
              <a:custGeom>
                <a:avLst/>
                <a:gdLst>
                  <a:gd name="T0" fmla="*/ 2147483646 w 465"/>
                  <a:gd name="T1" fmla="*/ 0 h 506"/>
                  <a:gd name="T2" fmla="*/ 2147483646 w 465"/>
                  <a:gd name="T3" fmla="*/ 80760772 h 506"/>
                  <a:gd name="T4" fmla="*/ 2147483646 w 465"/>
                  <a:gd name="T5" fmla="*/ 1421369500 h 506"/>
                  <a:gd name="T6" fmla="*/ 611477354 w 465"/>
                  <a:gd name="T7" fmla="*/ 2147483646 h 506"/>
                  <a:gd name="T8" fmla="*/ 611477354 w 465"/>
                  <a:gd name="T9" fmla="*/ 2147483646 h 506"/>
                  <a:gd name="T10" fmla="*/ 2147483646 w 465"/>
                  <a:gd name="T11" fmla="*/ 2147483646 h 506"/>
                  <a:gd name="T12" fmla="*/ 2147483646 w 465"/>
                  <a:gd name="T13" fmla="*/ 2147483646 h 506"/>
                  <a:gd name="T14" fmla="*/ 2147483646 w 465"/>
                  <a:gd name="T15" fmla="*/ 2147483646 h 506"/>
                  <a:gd name="T16" fmla="*/ 2147483646 w 465"/>
                  <a:gd name="T17" fmla="*/ 2147483646 h 506"/>
                  <a:gd name="T18" fmla="*/ 2147483646 w 465"/>
                  <a:gd name="T19" fmla="*/ 2147483646 h 506"/>
                  <a:gd name="T20" fmla="*/ 2147483646 w 465"/>
                  <a:gd name="T21" fmla="*/ 1066026121 h 506"/>
                  <a:gd name="T22" fmla="*/ 2147483646 w 465"/>
                  <a:gd name="T23" fmla="*/ 0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506">
                    <a:moveTo>
                      <a:pt x="379" y="0"/>
                    </a:moveTo>
                    <a:cubicBezTo>
                      <a:pt x="375" y="1"/>
                      <a:pt x="372" y="3"/>
                      <a:pt x="368" y="5"/>
                    </a:cubicBezTo>
                    <a:cubicBezTo>
                      <a:pt x="222" y="88"/>
                      <a:pt x="222" y="88"/>
                      <a:pt x="222" y="88"/>
                    </a:cubicBezTo>
                    <a:cubicBezTo>
                      <a:pt x="38" y="194"/>
                      <a:pt x="38" y="194"/>
                      <a:pt x="38" y="194"/>
                    </a:cubicBezTo>
                    <a:cubicBezTo>
                      <a:pt x="0" y="216"/>
                      <a:pt x="0" y="270"/>
                      <a:pt x="38" y="291"/>
                    </a:cubicBezTo>
                    <a:cubicBezTo>
                      <a:pt x="222" y="397"/>
                      <a:pt x="222" y="397"/>
                      <a:pt x="222" y="397"/>
                    </a:cubicBezTo>
                    <a:cubicBezTo>
                      <a:pt x="368" y="481"/>
                      <a:pt x="368" y="481"/>
                      <a:pt x="368" y="481"/>
                    </a:cubicBezTo>
                    <a:cubicBezTo>
                      <a:pt x="412" y="506"/>
                      <a:pt x="465" y="465"/>
                      <a:pt x="450" y="416"/>
                    </a:cubicBezTo>
                    <a:cubicBezTo>
                      <a:pt x="403" y="259"/>
                      <a:pt x="403" y="259"/>
                      <a:pt x="403" y="259"/>
                    </a:cubicBezTo>
                    <a:cubicBezTo>
                      <a:pt x="402" y="257"/>
                      <a:pt x="402" y="255"/>
                      <a:pt x="402" y="254"/>
                    </a:cubicBezTo>
                    <a:cubicBezTo>
                      <a:pt x="348" y="66"/>
                      <a:pt x="348" y="66"/>
                      <a:pt x="348" y="66"/>
                    </a:cubicBezTo>
                    <a:cubicBezTo>
                      <a:pt x="340" y="38"/>
                      <a:pt x="355" y="11"/>
                      <a:pt x="379" y="0"/>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 name="Freeform 8">
                <a:extLst>
                  <a:ext uri="{FF2B5EF4-FFF2-40B4-BE49-F238E27FC236}">
                    <a16:creationId xmlns:a16="http://schemas.microsoft.com/office/drawing/2014/main" id="{120A2100-6A8A-104E-B119-AD4B19183BFD}"/>
                  </a:ext>
                </a:extLst>
              </p:cNvPr>
              <p:cNvSpPr>
                <a:spLocks/>
              </p:cNvSpPr>
              <p:nvPr/>
            </p:nvSpPr>
            <p:spPr bwMode="auto">
              <a:xfrm>
                <a:off x="918445" y="1670905"/>
                <a:ext cx="498477" cy="1076319"/>
              </a:xfrm>
              <a:custGeom>
                <a:avLst/>
                <a:gdLst>
                  <a:gd name="T0" fmla="*/ 129281903 w 124"/>
                  <a:gd name="T1" fmla="*/ 1290349013 h 268"/>
                  <a:gd name="T2" fmla="*/ 1001926710 w 124"/>
                  <a:gd name="T3" fmla="*/ 2147483646 h 268"/>
                  <a:gd name="T4" fmla="*/ 1018082928 w 124"/>
                  <a:gd name="T5" fmla="*/ 2147483646 h 268"/>
                  <a:gd name="T6" fmla="*/ 1777610090 w 124"/>
                  <a:gd name="T7" fmla="*/ 1338735445 h 268"/>
                  <a:gd name="T8" fmla="*/ 630241238 w 124"/>
                  <a:gd name="T9" fmla="*/ 225811379 h 268"/>
                  <a:gd name="T10" fmla="*/ 129281903 w 124"/>
                  <a:gd name="T11" fmla="*/ 1290349013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268">
                    <a:moveTo>
                      <a:pt x="8" y="80"/>
                    </a:moveTo>
                    <a:cubicBezTo>
                      <a:pt x="62" y="268"/>
                      <a:pt x="62" y="268"/>
                      <a:pt x="62" y="268"/>
                    </a:cubicBezTo>
                    <a:cubicBezTo>
                      <a:pt x="60" y="259"/>
                      <a:pt x="60" y="249"/>
                      <a:pt x="63" y="241"/>
                    </a:cubicBezTo>
                    <a:cubicBezTo>
                      <a:pt x="110" y="83"/>
                      <a:pt x="110" y="83"/>
                      <a:pt x="110" y="83"/>
                    </a:cubicBezTo>
                    <a:cubicBezTo>
                      <a:pt x="124" y="39"/>
                      <a:pt x="80" y="0"/>
                      <a:pt x="39" y="14"/>
                    </a:cubicBezTo>
                    <a:cubicBezTo>
                      <a:pt x="15" y="25"/>
                      <a:pt x="0" y="52"/>
                      <a:pt x="8" y="80"/>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grpSp>
          <p:nvGrpSpPr>
            <p:cNvPr id="6" name="Group 5">
              <a:extLst>
                <a:ext uri="{FF2B5EF4-FFF2-40B4-BE49-F238E27FC236}">
                  <a16:creationId xmlns:a16="http://schemas.microsoft.com/office/drawing/2014/main" id="{C1EE0CC9-B77B-F840-B674-A924F80186CC}"/>
                </a:ext>
              </a:extLst>
            </p:cNvPr>
            <p:cNvGrpSpPr/>
            <p:nvPr/>
          </p:nvGrpSpPr>
          <p:grpSpPr>
            <a:xfrm rot="5400000">
              <a:off x="3502875" y="3113338"/>
              <a:ext cx="455055" cy="482980"/>
              <a:chOff x="-169662" y="2236250"/>
              <a:chExt cx="1975750" cy="2096997"/>
            </a:xfrm>
          </p:grpSpPr>
          <p:sp>
            <p:nvSpPr>
              <p:cNvPr id="19" name="Freeform 7">
                <a:extLst>
                  <a:ext uri="{FF2B5EF4-FFF2-40B4-BE49-F238E27FC236}">
                    <a16:creationId xmlns:a16="http://schemas.microsoft.com/office/drawing/2014/main" id="{07879C5F-A763-7E44-A82B-3AB43F4C3EA0}"/>
                  </a:ext>
                </a:extLst>
              </p:cNvPr>
              <p:cNvSpPr>
                <a:spLocks/>
              </p:cNvSpPr>
              <p:nvPr/>
            </p:nvSpPr>
            <p:spPr bwMode="auto">
              <a:xfrm>
                <a:off x="-169662" y="2299659"/>
                <a:ext cx="1865312" cy="2033588"/>
              </a:xfrm>
              <a:custGeom>
                <a:avLst/>
                <a:gdLst>
                  <a:gd name="T0" fmla="*/ 2147483646 w 465"/>
                  <a:gd name="T1" fmla="*/ 0 h 506"/>
                  <a:gd name="T2" fmla="*/ 2147483646 w 465"/>
                  <a:gd name="T3" fmla="*/ 80760772 h 506"/>
                  <a:gd name="T4" fmla="*/ 2147483646 w 465"/>
                  <a:gd name="T5" fmla="*/ 1421369500 h 506"/>
                  <a:gd name="T6" fmla="*/ 611477354 w 465"/>
                  <a:gd name="T7" fmla="*/ 2147483646 h 506"/>
                  <a:gd name="T8" fmla="*/ 611477354 w 465"/>
                  <a:gd name="T9" fmla="*/ 2147483646 h 506"/>
                  <a:gd name="T10" fmla="*/ 2147483646 w 465"/>
                  <a:gd name="T11" fmla="*/ 2147483646 h 506"/>
                  <a:gd name="T12" fmla="*/ 2147483646 w 465"/>
                  <a:gd name="T13" fmla="*/ 2147483646 h 506"/>
                  <a:gd name="T14" fmla="*/ 2147483646 w 465"/>
                  <a:gd name="T15" fmla="*/ 2147483646 h 506"/>
                  <a:gd name="T16" fmla="*/ 2147483646 w 465"/>
                  <a:gd name="T17" fmla="*/ 2147483646 h 506"/>
                  <a:gd name="T18" fmla="*/ 2147483646 w 465"/>
                  <a:gd name="T19" fmla="*/ 2147483646 h 506"/>
                  <a:gd name="T20" fmla="*/ 2147483646 w 465"/>
                  <a:gd name="T21" fmla="*/ 1066026121 h 506"/>
                  <a:gd name="T22" fmla="*/ 2147483646 w 465"/>
                  <a:gd name="T23" fmla="*/ 0 h 5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506">
                    <a:moveTo>
                      <a:pt x="379" y="0"/>
                    </a:moveTo>
                    <a:cubicBezTo>
                      <a:pt x="375" y="1"/>
                      <a:pt x="372" y="3"/>
                      <a:pt x="368" y="5"/>
                    </a:cubicBezTo>
                    <a:cubicBezTo>
                      <a:pt x="222" y="88"/>
                      <a:pt x="222" y="88"/>
                      <a:pt x="222" y="88"/>
                    </a:cubicBezTo>
                    <a:cubicBezTo>
                      <a:pt x="38" y="194"/>
                      <a:pt x="38" y="194"/>
                      <a:pt x="38" y="194"/>
                    </a:cubicBezTo>
                    <a:cubicBezTo>
                      <a:pt x="0" y="216"/>
                      <a:pt x="0" y="270"/>
                      <a:pt x="38" y="291"/>
                    </a:cubicBezTo>
                    <a:cubicBezTo>
                      <a:pt x="222" y="397"/>
                      <a:pt x="222" y="397"/>
                      <a:pt x="222" y="397"/>
                    </a:cubicBezTo>
                    <a:cubicBezTo>
                      <a:pt x="368" y="481"/>
                      <a:pt x="368" y="481"/>
                      <a:pt x="368" y="481"/>
                    </a:cubicBezTo>
                    <a:cubicBezTo>
                      <a:pt x="412" y="506"/>
                      <a:pt x="465" y="465"/>
                      <a:pt x="450" y="416"/>
                    </a:cubicBezTo>
                    <a:cubicBezTo>
                      <a:pt x="403" y="259"/>
                      <a:pt x="403" y="259"/>
                      <a:pt x="403" y="259"/>
                    </a:cubicBezTo>
                    <a:cubicBezTo>
                      <a:pt x="402" y="257"/>
                      <a:pt x="402" y="255"/>
                      <a:pt x="402" y="254"/>
                    </a:cubicBezTo>
                    <a:cubicBezTo>
                      <a:pt x="348" y="66"/>
                      <a:pt x="348" y="66"/>
                      <a:pt x="348" y="66"/>
                    </a:cubicBezTo>
                    <a:cubicBezTo>
                      <a:pt x="340" y="38"/>
                      <a:pt x="355" y="11"/>
                      <a:pt x="379" y="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 name="Freeform 8">
                <a:extLst>
                  <a:ext uri="{FF2B5EF4-FFF2-40B4-BE49-F238E27FC236}">
                    <a16:creationId xmlns:a16="http://schemas.microsoft.com/office/drawing/2014/main" id="{390F9801-D8DF-D34F-B654-40A83D5F5634}"/>
                  </a:ext>
                </a:extLst>
              </p:cNvPr>
              <p:cNvSpPr>
                <a:spLocks/>
              </p:cNvSpPr>
              <p:nvPr/>
            </p:nvSpPr>
            <p:spPr bwMode="auto">
              <a:xfrm>
                <a:off x="1307614" y="2236250"/>
                <a:ext cx="498474" cy="1076324"/>
              </a:xfrm>
              <a:custGeom>
                <a:avLst/>
                <a:gdLst>
                  <a:gd name="T0" fmla="*/ 129281903 w 124"/>
                  <a:gd name="T1" fmla="*/ 1290349013 h 268"/>
                  <a:gd name="T2" fmla="*/ 1001926710 w 124"/>
                  <a:gd name="T3" fmla="*/ 2147483646 h 268"/>
                  <a:gd name="T4" fmla="*/ 1018082928 w 124"/>
                  <a:gd name="T5" fmla="*/ 2147483646 h 268"/>
                  <a:gd name="T6" fmla="*/ 1777610090 w 124"/>
                  <a:gd name="T7" fmla="*/ 1338735445 h 268"/>
                  <a:gd name="T8" fmla="*/ 630241238 w 124"/>
                  <a:gd name="T9" fmla="*/ 225811379 h 268"/>
                  <a:gd name="T10" fmla="*/ 129281903 w 124"/>
                  <a:gd name="T11" fmla="*/ 1290349013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 h="268">
                    <a:moveTo>
                      <a:pt x="8" y="80"/>
                    </a:moveTo>
                    <a:cubicBezTo>
                      <a:pt x="62" y="268"/>
                      <a:pt x="62" y="268"/>
                      <a:pt x="62" y="268"/>
                    </a:cubicBezTo>
                    <a:cubicBezTo>
                      <a:pt x="60" y="259"/>
                      <a:pt x="60" y="249"/>
                      <a:pt x="63" y="241"/>
                    </a:cubicBezTo>
                    <a:cubicBezTo>
                      <a:pt x="110" y="83"/>
                      <a:pt x="110" y="83"/>
                      <a:pt x="110" y="83"/>
                    </a:cubicBezTo>
                    <a:cubicBezTo>
                      <a:pt x="124" y="39"/>
                      <a:pt x="80" y="0"/>
                      <a:pt x="39" y="14"/>
                    </a:cubicBezTo>
                    <a:cubicBezTo>
                      <a:pt x="15" y="25"/>
                      <a:pt x="0" y="52"/>
                      <a:pt x="8" y="80"/>
                    </a:cubicBezTo>
                    <a:close/>
                  </a:path>
                </a:pathLst>
              </a:custGeom>
              <a:solidFill>
                <a:schemeClr val="tx2">
                  <a:lumMod val="75000"/>
                </a:schemeClr>
              </a:solidFill>
              <a:ln w="9525">
                <a:solidFill>
                  <a:srgbClr val="000000"/>
                </a:solidFill>
                <a:round/>
                <a:headEnd/>
                <a:tailEnd/>
              </a:ln>
              <a:extLst/>
            </p:spPr>
            <p:txBody>
              <a:bodyPr/>
              <a:lstStyle/>
              <a:p>
                <a:endParaRPr lang="en-US" sz="1350"/>
              </a:p>
            </p:txBody>
          </p:sp>
        </p:grpSp>
        <p:sp>
          <p:nvSpPr>
            <p:cNvPr id="7" name="Rectangle 6">
              <a:extLst>
                <a:ext uri="{FF2B5EF4-FFF2-40B4-BE49-F238E27FC236}">
                  <a16:creationId xmlns:a16="http://schemas.microsoft.com/office/drawing/2014/main" id="{4FF5B6C0-75B7-C44D-8A9C-38ADE0951265}"/>
                </a:ext>
              </a:extLst>
            </p:cNvPr>
            <p:cNvSpPr/>
            <p:nvPr/>
          </p:nvSpPr>
          <p:spPr>
            <a:xfrm>
              <a:off x="700588" y="932722"/>
              <a:ext cx="6125262" cy="507831"/>
            </a:xfrm>
            <a:prstGeom prst="rect">
              <a:avLst/>
            </a:prstGeom>
            <a:solidFill>
              <a:schemeClr val="accent1">
                <a:lumMod val="20000"/>
                <a:lumOff val="80000"/>
              </a:schemeClr>
            </a:solidFill>
          </p:spPr>
          <p:txBody>
            <a:bodyPr wrap="square">
              <a:spAutoFit/>
            </a:bodyPr>
            <a:lstStyle/>
            <a:p>
              <a:pPr algn="ctr">
                <a:spcBef>
                  <a:spcPts val="907"/>
                </a:spcBef>
              </a:pPr>
              <a:r>
                <a:rPr lang="en-ID" sz="1350" spc="-49" dirty="0">
                  <a:latin typeface="Calibri" panose="020F0502020204030204" pitchFamily="34" charset="0"/>
                  <a:cs typeface="Calibri" panose="020F0502020204030204" pitchFamily="34" charset="0"/>
                </a:rPr>
                <a:t>T</a:t>
              </a:r>
              <a:r>
                <a:rPr lang="en-ID" sz="1350" spc="4" dirty="0">
                  <a:latin typeface="Calibri" panose="020F0502020204030204" pitchFamily="34" charset="0"/>
                  <a:cs typeface="Calibri" panose="020F0502020204030204" pitchFamily="34" charset="0"/>
                </a:rPr>
                <a:t>a</a:t>
              </a:r>
              <a:r>
                <a:rPr lang="en-ID" sz="1350" spc="15" dirty="0">
                  <a:latin typeface="Calibri" panose="020F0502020204030204" pitchFamily="34" charset="0"/>
                  <a:cs typeface="Calibri" panose="020F0502020204030204" pitchFamily="34" charset="0"/>
                </a:rPr>
                <a:t>r</a:t>
              </a:r>
              <a:r>
                <a:rPr lang="en-ID" sz="1350" spc="4" dirty="0">
                  <a:latin typeface="Calibri" panose="020F0502020204030204" pitchFamily="34" charset="0"/>
                  <a:cs typeface="Calibri" panose="020F0502020204030204" pitchFamily="34" charset="0"/>
                </a:rPr>
                <a:t>g</a:t>
              </a:r>
              <a:r>
                <a:rPr lang="en-ID" sz="1350" spc="15" dirty="0">
                  <a:latin typeface="Calibri" panose="020F0502020204030204" pitchFamily="34" charset="0"/>
                  <a:cs typeface="Calibri" panose="020F0502020204030204" pitchFamily="34" charset="0"/>
                </a:rPr>
                <a:t>e</a:t>
              </a:r>
              <a:r>
                <a:rPr lang="en-ID" sz="1350" dirty="0">
                  <a:latin typeface="Calibri" panose="020F0502020204030204" pitchFamily="34" charset="0"/>
                  <a:cs typeface="Calibri" panose="020F0502020204030204" pitchFamily="34" charset="0"/>
                </a:rPr>
                <a:t>t</a:t>
              </a:r>
              <a:r>
                <a:rPr lang="en-ID" sz="1350" spc="-56" dirty="0">
                  <a:latin typeface="Calibri" panose="020F0502020204030204" pitchFamily="34" charset="0"/>
                  <a:cs typeface="Calibri" panose="020F0502020204030204" pitchFamily="34" charset="0"/>
                </a:rPr>
                <a:t> </a:t>
              </a:r>
              <a:r>
                <a:rPr lang="en-ID" sz="1350" dirty="0">
                  <a:latin typeface="Calibri" panose="020F0502020204030204" pitchFamily="34" charset="0"/>
                  <a:cs typeface="Calibri" panose="020F0502020204030204" pitchFamily="34" charset="0"/>
                </a:rPr>
                <a:t>of</a:t>
              </a:r>
              <a:r>
                <a:rPr lang="en-ID" sz="1350" spc="-56" dirty="0">
                  <a:latin typeface="Calibri" panose="020F0502020204030204" pitchFamily="34" charset="0"/>
                  <a:cs typeface="Calibri" panose="020F0502020204030204" pitchFamily="34" charset="0"/>
                </a:rPr>
                <a:t> </a:t>
              </a:r>
              <a:r>
                <a:rPr lang="en-ID" sz="1350" spc="-49" dirty="0">
                  <a:latin typeface="Calibri" panose="020F0502020204030204" pitchFamily="34" charset="0"/>
                  <a:cs typeface="Calibri" panose="020F0502020204030204" pitchFamily="34" charset="0"/>
                </a:rPr>
                <a:t>P</a:t>
              </a:r>
              <a:r>
                <a:rPr lang="en-ID" sz="1350" spc="-26" dirty="0">
                  <a:latin typeface="Calibri" panose="020F0502020204030204" pitchFamily="34" charset="0"/>
                  <a:cs typeface="Calibri" panose="020F0502020204030204" pitchFamily="34" charset="0"/>
                </a:rPr>
                <a:t>ar</a:t>
              </a:r>
              <a:r>
                <a:rPr lang="en-ID" sz="1350" spc="-19" dirty="0">
                  <a:latin typeface="Calibri" panose="020F0502020204030204" pitchFamily="34" charset="0"/>
                  <a:cs typeface="Calibri" panose="020F0502020204030204" pitchFamily="34" charset="0"/>
                </a:rPr>
                <a:t>i</a:t>
              </a:r>
              <a:r>
                <a:rPr lang="en-ID" sz="1350" spc="-26" dirty="0">
                  <a:latin typeface="Calibri" panose="020F0502020204030204" pitchFamily="34" charset="0"/>
                  <a:cs typeface="Calibri" panose="020F0502020204030204" pitchFamily="34" charset="0"/>
                </a:rPr>
                <a:t>s</a:t>
              </a:r>
              <a:r>
                <a:rPr lang="en-ID" sz="1350" spc="-79" dirty="0">
                  <a:latin typeface="Calibri" panose="020F0502020204030204" pitchFamily="34" charset="0"/>
                  <a:cs typeface="Calibri" panose="020F0502020204030204" pitchFamily="34" charset="0"/>
                </a:rPr>
                <a:t> </a:t>
              </a:r>
              <a:r>
                <a:rPr lang="en-ID" sz="1350" spc="-30" dirty="0">
                  <a:latin typeface="Calibri" panose="020F0502020204030204" pitchFamily="34" charset="0"/>
                  <a:cs typeface="Calibri" panose="020F0502020204030204" pitchFamily="34" charset="0"/>
                </a:rPr>
                <a:t>Agreement</a:t>
              </a:r>
              <a:r>
                <a:rPr lang="en-ID" sz="1350" dirty="0">
                  <a:latin typeface="Calibri" panose="020F0502020204030204" pitchFamily="34" charset="0"/>
                  <a:cs typeface="Calibri" panose="020F0502020204030204" pitchFamily="34" charset="0"/>
                </a:rPr>
                <a:t>:</a:t>
              </a:r>
            </a:p>
            <a:p>
              <a:pPr algn="ctr">
                <a:spcBef>
                  <a:spcPts val="4"/>
                </a:spcBef>
              </a:pPr>
              <a:r>
                <a:rPr lang="en-ID" sz="1350" spc="-8" dirty="0">
                  <a:latin typeface="Calibri" panose="020F0502020204030204" pitchFamily="34" charset="0"/>
                  <a:cs typeface="Calibri" panose="020F0502020204030204" pitchFamily="34" charset="0"/>
                </a:rPr>
                <a:t>To k</a:t>
              </a:r>
              <a:r>
                <a:rPr lang="en-ID" sz="1350" spc="4" dirty="0">
                  <a:latin typeface="Calibri" panose="020F0502020204030204" pitchFamily="34" charset="0"/>
                  <a:cs typeface="Calibri" panose="020F0502020204030204" pitchFamily="34" charset="0"/>
                </a:rPr>
                <a:t>eep</a:t>
              </a:r>
              <a:r>
                <a:rPr lang="en-ID" sz="1350" spc="-53" dirty="0">
                  <a:latin typeface="Calibri" panose="020F0502020204030204" pitchFamily="34" charset="0"/>
                  <a:cs typeface="Calibri" panose="020F0502020204030204" pitchFamily="34" charset="0"/>
                </a:rPr>
                <a:t> </a:t>
              </a:r>
              <a:r>
                <a:rPr lang="en-ID" sz="1350" spc="4" dirty="0">
                  <a:latin typeface="Calibri" panose="020F0502020204030204" pitchFamily="34" charset="0"/>
                  <a:cs typeface="Calibri" panose="020F0502020204030204" pitchFamily="34" charset="0"/>
                </a:rPr>
                <a:t>g</a:t>
              </a:r>
              <a:r>
                <a:rPr lang="en-ID" sz="1350" spc="-4" dirty="0">
                  <a:latin typeface="Calibri" panose="020F0502020204030204" pitchFamily="34" charset="0"/>
                  <a:cs typeface="Calibri" panose="020F0502020204030204" pitchFamily="34" charset="0"/>
                </a:rPr>
                <a:t>l</a:t>
              </a:r>
              <a:r>
                <a:rPr lang="en-ID" sz="1350" spc="4" dirty="0">
                  <a:latin typeface="Calibri" panose="020F0502020204030204" pitchFamily="34" charset="0"/>
                  <a:cs typeface="Calibri" panose="020F0502020204030204" pitchFamily="34" charset="0"/>
                </a:rPr>
                <a:t>o</a:t>
              </a:r>
              <a:r>
                <a:rPr lang="en-ID" sz="1350" spc="-4" dirty="0">
                  <a:latin typeface="Calibri" panose="020F0502020204030204" pitchFamily="34" charset="0"/>
                  <a:cs typeface="Calibri" panose="020F0502020204030204" pitchFamily="34" charset="0"/>
                </a:rPr>
                <a:t>b</a:t>
              </a:r>
              <a:r>
                <a:rPr lang="en-ID" sz="1350" dirty="0">
                  <a:latin typeface="Calibri" panose="020F0502020204030204" pitchFamily="34" charset="0"/>
                  <a:cs typeface="Calibri" panose="020F0502020204030204" pitchFamily="34" charset="0"/>
                </a:rPr>
                <a:t>al</a:t>
              </a:r>
              <a:r>
                <a:rPr lang="en-ID" sz="1350" spc="-60" dirty="0">
                  <a:latin typeface="Calibri" panose="020F0502020204030204" pitchFamily="34" charset="0"/>
                  <a:cs typeface="Calibri" panose="020F0502020204030204" pitchFamily="34" charset="0"/>
                </a:rPr>
                <a:t> </a:t>
              </a:r>
              <a:r>
                <a:rPr lang="en-ID" sz="1350" spc="8" dirty="0">
                  <a:latin typeface="Calibri" panose="020F0502020204030204" pitchFamily="34" charset="0"/>
                  <a:cs typeface="Calibri" panose="020F0502020204030204" pitchFamily="34" charset="0"/>
                </a:rPr>
                <a:t>t</a:t>
              </a:r>
              <a:r>
                <a:rPr lang="en-ID" sz="1350" spc="4" dirty="0">
                  <a:latin typeface="Calibri" panose="020F0502020204030204" pitchFamily="34" charset="0"/>
                  <a:cs typeface="Calibri" panose="020F0502020204030204" pitchFamily="34" charset="0"/>
                </a:rPr>
                <a:t>em</a:t>
              </a:r>
              <a:r>
                <a:rPr lang="en-ID" sz="1350" spc="-4" dirty="0">
                  <a:latin typeface="Calibri" panose="020F0502020204030204" pitchFamily="34" charset="0"/>
                  <a:cs typeface="Calibri" panose="020F0502020204030204" pitchFamily="34" charset="0"/>
                </a:rPr>
                <a:t>p</a:t>
              </a:r>
              <a:r>
                <a:rPr lang="en-ID" sz="1350" spc="4" dirty="0">
                  <a:latin typeface="Calibri" panose="020F0502020204030204" pitchFamily="34" charset="0"/>
                  <a:cs typeface="Calibri" panose="020F0502020204030204" pitchFamily="34" charset="0"/>
                </a:rPr>
                <a:t>e</a:t>
              </a:r>
              <a:r>
                <a:rPr lang="en-ID" sz="1350" spc="15" dirty="0">
                  <a:latin typeface="Calibri" panose="020F0502020204030204" pitchFamily="34" charset="0"/>
                  <a:cs typeface="Calibri" panose="020F0502020204030204" pitchFamily="34" charset="0"/>
                </a:rPr>
                <a:t>r</a:t>
              </a:r>
              <a:r>
                <a:rPr lang="en-ID" sz="1350" spc="4" dirty="0">
                  <a:latin typeface="Calibri" panose="020F0502020204030204" pitchFamily="34" charset="0"/>
                  <a:cs typeface="Calibri" panose="020F0502020204030204" pitchFamily="34" charset="0"/>
                </a:rPr>
                <a:t>ature</a:t>
              </a:r>
              <a:r>
                <a:rPr lang="en-ID" sz="1350" spc="-64" dirty="0">
                  <a:latin typeface="Calibri" panose="020F0502020204030204" pitchFamily="34" charset="0"/>
                  <a:cs typeface="Calibri" panose="020F0502020204030204" pitchFamily="34" charset="0"/>
                </a:rPr>
                <a:t> </a:t>
              </a:r>
              <a:r>
                <a:rPr lang="en-ID" sz="1350" dirty="0">
                  <a:latin typeface="Calibri" panose="020F0502020204030204" pitchFamily="34" charset="0"/>
                  <a:cs typeface="Calibri" panose="020F0502020204030204" pitchFamily="34" charset="0"/>
                </a:rPr>
                <a:t>r</a:t>
              </a:r>
              <a:r>
                <a:rPr lang="en-ID" sz="1350" spc="-4" dirty="0">
                  <a:latin typeface="Calibri" panose="020F0502020204030204" pitchFamily="34" charset="0"/>
                  <a:cs typeface="Calibri" panose="020F0502020204030204" pitchFamily="34" charset="0"/>
                </a:rPr>
                <a:t>is</a:t>
              </a:r>
              <a:r>
                <a:rPr lang="en-ID" sz="1350" spc="4" dirty="0">
                  <a:latin typeface="Calibri" panose="020F0502020204030204" pitchFamily="34" charset="0"/>
                  <a:cs typeface="Calibri" panose="020F0502020204030204" pitchFamily="34" charset="0"/>
                </a:rPr>
                <a:t>e</a:t>
              </a:r>
              <a:r>
                <a:rPr lang="en-ID" sz="1350" spc="-53" dirty="0">
                  <a:latin typeface="Calibri" panose="020F0502020204030204" pitchFamily="34" charset="0"/>
                  <a:cs typeface="Calibri" panose="020F0502020204030204" pitchFamily="34" charset="0"/>
                </a:rPr>
                <a:t> </a:t>
              </a:r>
              <a:r>
                <a:rPr lang="en-ID" sz="1350" spc="4" dirty="0">
                  <a:latin typeface="Calibri" panose="020F0502020204030204" pitchFamily="34" charset="0"/>
                  <a:cs typeface="Calibri" panose="020F0502020204030204" pitchFamily="34" charset="0"/>
                </a:rPr>
                <a:t>below </a:t>
              </a:r>
              <a:r>
                <a:rPr lang="en-ID" sz="1350" dirty="0">
                  <a:latin typeface="Calibri" panose="020F0502020204030204" pitchFamily="34" charset="0"/>
                  <a:cs typeface="Calibri" panose="020F0502020204030204" pitchFamily="34" charset="0"/>
                </a:rPr>
                <a:t>2</a:t>
              </a:r>
              <a:r>
                <a:rPr lang="en-ID" sz="1350" spc="11" baseline="26143" dirty="0">
                  <a:latin typeface="Calibri" panose="020F0502020204030204" pitchFamily="34" charset="0"/>
                  <a:cs typeface="Calibri" panose="020F0502020204030204" pitchFamily="34" charset="0"/>
                </a:rPr>
                <a:t>o</a:t>
              </a:r>
              <a:r>
                <a:rPr lang="en-ID" sz="1350" dirty="0">
                  <a:latin typeface="Calibri" panose="020F0502020204030204" pitchFamily="34" charset="0"/>
                  <a:cs typeface="Calibri" panose="020F0502020204030204" pitchFamily="34" charset="0"/>
                </a:rPr>
                <a:t>C,</a:t>
              </a:r>
              <a:r>
                <a:rPr lang="en-ID" sz="1350" spc="-49" dirty="0">
                  <a:latin typeface="Calibri" panose="020F0502020204030204" pitchFamily="34" charset="0"/>
                  <a:cs typeface="Calibri" panose="020F0502020204030204" pitchFamily="34" charset="0"/>
                </a:rPr>
                <a:t> </a:t>
              </a:r>
              <a:r>
                <a:rPr lang="en-ID" sz="1350" spc="4" dirty="0">
                  <a:latin typeface="Calibri" panose="020F0502020204030204" pitchFamily="34" charset="0"/>
                  <a:cs typeface="Calibri" panose="020F0502020204030204" pitchFamily="34" charset="0"/>
                </a:rPr>
                <a:t>and</a:t>
              </a:r>
              <a:r>
                <a:rPr lang="en-ID" sz="1350" spc="-71" dirty="0">
                  <a:latin typeface="Calibri" panose="020F0502020204030204" pitchFamily="34" charset="0"/>
                  <a:cs typeface="Calibri" panose="020F0502020204030204" pitchFamily="34" charset="0"/>
                </a:rPr>
                <a:t> </a:t>
              </a:r>
              <a:r>
                <a:rPr lang="en-ID" sz="1350" spc="11" dirty="0">
                  <a:latin typeface="Calibri" panose="020F0502020204030204" pitchFamily="34" charset="0"/>
                  <a:cs typeface="Calibri" panose="020F0502020204030204" pitchFamily="34" charset="0"/>
                </a:rPr>
                <a:t>s</a:t>
              </a:r>
              <a:r>
                <a:rPr lang="en-ID" sz="1350" dirty="0">
                  <a:latin typeface="Calibri" panose="020F0502020204030204" pitchFamily="34" charset="0"/>
                  <a:cs typeface="Calibri" panose="020F0502020204030204" pitchFamily="34" charset="0"/>
                </a:rPr>
                <a:t>tr</a:t>
              </a:r>
              <a:r>
                <a:rPr lang="en-ID" sz="1350" spc="-8" dirty="0">
                  <a:latin typeface="Calibri" panose="020F0502020204030204" pitchFamily="34" charset="0"/>
                  <a:cs typeface="Calibri" panose="020F0502020204030204" pitchFamily="34" charset="0"/>
                </a:rPr>
                <a:t>i</a:t>
              </a:r>
              <a:r>
                <a:rPr lang="en-ID" sz="1350" spc="-4" dirty="0">
                  <a:latin typeface="Calibri" panose="020F0502020204030204" pitchFamily="34" charset="0"/>
                  <a:cs typeface="Calibri" panose="020F0502020204030204" pitchFamily="34" charset="0"/>
                </a:rPr>
                <a:t>v</a:t>
              </a:r>
              <a:r>
                <a:rPr lang="en-ID" sz="1350" spc="4" dirty="0">
                  <a:latin typeface="Calibri" panose="020F0502020204030204" pitchFamily="34" charset="0"/>
                  <a:cs typeface="Calibri" panose="020F0502020204030204" pitchFamily="34" charset="0"/>
                </a:rPr>
                <a:t>e</a:t>
              </a:r>
              <a:r>
                <a:rPr lang="en-ID" sz="1350" spc="-45" dirty="0">
                  <a:latin typeface="Calibri" panose="020F0502020204030204" pitchFamily="34" charset="0"/>
                  <a:cs typeface="Calibri" panose="020F0502020204030204" pitchFamily="34" charset="0"/>
                </a:rPr>
                <a:t> </a:t>
              </a:r>
              <a:r>
                <a:rPr lang="en-ID" sz="1350" spc="8" dirty="0">
                  <a:latin typeface="Calibri" panose="020F0502020204030204" pitchFamily="34" charset="0"/>
                  <a:cs typeface="Calibri" panose="020F0502020204030204" pitchFamily="34" charset="0"/>
                </a:rPr>
                <a:t>t</a:t>
              </a:r>
              <a:r>
                <a:rPr lang="en-ID" sz="1350" spc="4" dirty="0">
                  <a:latin typeface="Calibri" panose="020F0502020204030204" pitchFamily="34" charset="0"/>
                  <a:cs typeface="Calibri" panose="020F0502020204030204" pitchFamily="34" charset="0"/>
                </a:rPr>
                <a:t>o</a:t>
              </a:r>
              <a:r>
                <a:rPr lang="en-ID" sz="1350" spc="-64" dirty="0">
                  <a:latin typeface="Calibri" panose="020F0502020204030204" pitchFamily="34" charset="0"/>
                  <a:cs typeface="Calibri" panose="020F0502020204030204" pitchFamily="34" charset="0"/>
                </a:rPr>
                <a:t> </a:t>
              </a:r>
              <a:r>
                <a:rPr lang="en-ID" sz="1350" spc="4" dirty="0">
                  <a:latin typeface="Calibri" panose="020F0502020204030204" pitchFamily="34" charset="0"/>
                  <a:cs typeface="Calibri" panose="020F0502020204030204" pitchFamily="34" charset="0"/>
                </a:rPr>
                <a:t>rea</a:t>
              </a:r>
              <a:r>
                <a:rPr lang="en-ID" sz="1350" spc="11" dirty="0">
                  <a:latin typeface="Calibri" panose="020F0502020204030204" pitchFamily="34" charset="0"/>
                  <a:cs typeface="Calibri" panose="020F0502020204030204" pitchFamily="34" charset="0"/>
                </a:rPr>
                <a:t>c</a:t>
              </a:r>
              <a:r>
                <a:rPr lang="en-ID" sz="1350" spc="4" dirty="0">
                  <a:latin typeface="Calibri" panose="020F0502020204030204" pitchFamily="34" charset="0"/>
                  <a:cs typeface="Calibri" panose="020F0502020204030204" pitchFamily="34" charset="0"/>
                </a:rPr>
                <a:t>h </a:t>
              </a:r>
              <a:r>
                <a:rPr lang="en-ID" sz="1350" spc="-19" dirty="0">
                  <a:latin typeface="Calibri" panose="020F0502020204030204" pitchFamily="34" charset="0"/>
                  <a:cs typeface="Calibri" panose="020F0502020204030204" pitchFamily="34" charset="0"/>
                </a:rPr>
                <a:t>1</a:t>
              </a:r>
              <a:r>
                <a:rPr lang="en-ID" sz="1350" spc="-4" dirty="0">
                  <a:latin typeface="Calibri" panose="020F0502020204030204" pitchFamily="34" charset="0"/>
                  <a:cs typeface="Calibri" panose="020F0502020204030204" pitchFamily="34" charset="0"/>
                </a:rPr>
                <a:t>.5</a:t>
              </a:r>
              <a:r>
                <a:rPr lang="en-ID" sz="1350" spc="11" baseline="26143" dirty="0">
                  <a:latin typeface="Calibri" panose="020F0502020204030204" pitchFamily="34" charset="0"/>
                  <a:cs typeface="Calibri" panose="020F0502020204030204" pitchFamily="34" charset="0"/>
                </a:rPr>
                <a:t>o</a:t>
              </a:r>
              <a:r>
                <a:rPr lang="en-ID" sz="1350" spc="4" dirty="0">
                  <a:latin typeface="Calibri" panose="020F0502020204030204" pitchFamily="34" charset="0"/>
                  <a:cs typeface="Calibri" panose="020F0502020204030204" pitchFamily="34" charset="0"/>
                </a:rPr>
                <a:t>C</a:t>
              </a:r>
              <a:endParaRPr lang="en-ID" sz="135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78A6E51-F54B-EC48-AC25-9A07DE4F88E8}"/>
                </a:ext>
              </a:extLst>
            </p:cNvPr>
            <p:cNvSpPr txBox="1"/>
            <p:nvPr/>
          </p:nvSpPr>
          <p:spPr>
            <a:xfrm>
              <a:off x="2809754" y="1843932"/>
              <a:ext cx="2042162" cy="300082"/>
            </a:xfrm>
            <a:prstGeom prst="rect">
              <a:avLst/>
            </a:prstGeom>
            <a:noFill/>
          </p:spPr>
          <p:txBody>
            <a:bodyPr wrap="none" rtlCol="0">
              <a:spAutoFit/>
            </a:bodyPr>
            <a:lstStyle/>
            <a:p>
              <a:r>
                <a:rPr lang="en-US" sz="1350" b="1" dirty="0"/>
                <a:t>NATIONAL COMMITMENT</a:t>
              </a:r>
            </a:p>
          </p:txBody>
        </p:sp>
        <p:sp>
          <p:nvSpPr>
            <p:cNvPr id="9" name="Rectangle 8">
              <a:extLst>
                <a:ext uri="{FF2B5EF4-FFF2-40B4-BE49-F238E27FC236}">
                  <a16:creationId xmlns:a16="http://schemas.microsoft.com/office/drawing/2014/main" id="{6BBEBAE1-2B0D-EF4E-B5C1-35D4DF5A5236}"/>
                </a:ext>
              </a:extLst>
            </p:cNvPr>
            <p:cNvSpPr/>
            <p:nvPr/>
          </p:nvSpPr>
          <p:spPr>
            <a:xfrm>
              <a:off x="654441" y="2696092"/>
              <a:ext cx="3102749" cy="276999"/>
            </a:xfrm>
            <a:prstGeom prst="rect">
              <a:avLst/>
            </a:prstGeom>
          </p:spPr>
          <p:txBody>
            <a:bodyPr wrap="square">
              <a:spAutoFit/>
            </a:bodyPr>
            <a:lstStyle/>
            <a:p>
              <a:pPr marL="9524" algn="ctr">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29</a:t>
              </a:r>
              <a:r>
                <a:rPr lang="en-ID" sz="1200" b="1" spc="4" dirty="0">
                  <a:latin typeface="Calibri" panose="020F0502020204030204" pitchFamily="34" charset="0"/>
                  <a:cs typeface="Calibri" panose="020F0502020204030204" pitchFamily="34" charset="0"/>
                </a:rPr>
                <a:t>%</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f</a:t>
              </a:r>
              <a:r>
                <a:rPr lang="en-ID" sz="1200" b="1" spc="1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om</a:t>
              </a:r>
              <a:r>
                <a:rPr lang="en-ID" sz="1200" b="1" spc="-64"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BaU</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a:t>
              </a:r>
              <a:r>
                <a:rPr lang="en-ID" sz="1200" b="1" spc="4" dirty="0">
                  <a:latin typeface="Calibri" panose="020F0502020204030204" pitchFamily="34" charset="0"/>
                  <a:cs typeface="Calibri" panose="020F0502020204030204" pitchFamily="34" charset="0"/>
                </a:rPr>
                <a:t>Nat</a:t>
              </a:r>
              <a:r>
                <a:rPr lang="en-ID" sz="1200" b="1" spc="-4" dirty="0">
                  <a:latin typeface="Calibri" panose="020F0502020204030204" pitchFamily="34" charset="0"/>
                  <a:cs typeface="Calibri" panose="020F0502020204030204" pitchFamily="34" charset="0"/>
                </a:rPr>
                <a:t>i</a:t>
              </a:r>
              <a:r>
                <a:rPr lang="en-ID" sz="1200" b="1" spc="4" dirty="0">
                  <a:latin typeface="Calibri" panose="020F0502020204030204" pitchFamily="34" charset="0"/>
                  <a:cs typeface="Calibri" panose="020F0502020204030204" pitchFamily="34" charset="0"/>
                </a:rPr>
                <a:t>onal</a:t>
              </a:r>
              <a:r>
                <a:rPr lang="en-ID" sz="1200" b="1" spc="-60"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E</a:t>
              </a:r>
              <a:r>
                <a:rPr lang="en-ID" sz="1200" b="1" spc="34" dirty="0">
                  <a:latin typeface="Calibri" panose="020F0502020204030204" pitchFamily="34" charset="0"/>
                  <a:cs typeface="Calibri" panose="020F0502020204030204" pitchFamily="34" charset="0"/>
                </a:rPr>
                <a:t>f</a:t>
              </a:r>
              <a:r>
                <a:rPr lang="en-ID" sz="1200" b="1" spc="8" dirty="0">
                  <a:latin typeface="Calibri" panose="020F0502020204030204" pitchFamily="34" charset="0"/>
                  <a:cs typeface="Calibri" panose="020F0502020204030204" pitchFamily="34" charset="0"/>
                </a:rPr>
                <a:t>f</a:t>
              </a:r>
              <a:r>
                <a:rPr lang="en-ID" sz="1200" b="1" spc="4" dirty="0">
                  <a:latin typeface="Calibri" panose="020F0502020204030204" pitchFamily="34" charset="0"/>
                  <a:cs typeface="Calibri" panose="020F0502020204030204" pitchFamily="34" charset="0"/>
                </a:rPr>
                <a:t>o</a:t>
              </a:r>
              <a:r>
                <a:rPr lang="en-ID" sz="1200" b="1" spc="4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t</a:t>
              </a:r>
              <a:r>
                <a:rPr lang="en-ID" sz="1200" b="1" dirty="0">
                  <a:latin typeface="Calibri" panose="020F0502020204030204" pitchFamily="34" charset="0"/>
                  <a:cs typeface="Calibri" panose="020F0502020204030204" pitchFamily="34" charset="0"/>
                </a:rPr>
                <a:t>)</a:t>
              </a:r>
            </a:p>
          </p:txBody>
        </p:sp>
        <p:sp>
          <p:nvSpPr>
            <p:cNvPr id="10" name="Rectangle 9">
              <a:extLst>
                <a:ext uri="{FF2B5EF4-FFF2-40B4-BE49-F238E27FC236}">
                  <a16:creationId xmlns:a16="http://schemas.microsoft.com/office/drawing/2014/main" id="{EBFC14D2-A383-A54D-A58C-190B9F870D87}"/>
                </a:ext>
              </a:extLst>
            </p:cNvPr>
            <p:cNvSpPr/>
            <p:nvPr/>
          </p:nvSpPr>
          <p:spPr>
            <a:xfrm>
              <a:off x="3818519" y="2737058"/>
              <a:ext cx="3148033" cy="276999"/>
            </a:xfrm>
            <a:prstGeom prst="rect">
              <a:avLst/>
            </a:prstGeom>
          </p:spPr>
          <p:txBody>
            <a:bodyPr wrap="square">
              <a:spAutoFit/>
            </a:bodyPr>
            <a:lstStyle/>
            <a:p>
              <a:pPr algn="ctr"/>
              <a:r>
                <a:rPr lang="en-ID" sz="1200" b="1" spc="-64" dirty="0">
                  <a:latin typeface="Calibri" panose="020F0502020204030204" pitchFamily="34" charset="0"/>
                  <a:cs typeface="Calibri" panose="020F0502020204030204" pitchFamily="34" charset="0"/>
                </a:rPr>
                <a:t>4</a:t>
              </a:r>
              <a:r>
                <a:rPr lang="en-ID" sz="1200" b="1" dirty="0">
                  <a:latin typeface="Calibri" panose="020F0502020204030204" pitchFamily="34" charset="0"/>
                  <a:cs typeface="Calibri" panose="020F0502020204030204" pitchFamily="34" charset="0"/>
                </a:rPr>
                <a:t>1</a:t>
              </a:r>
              <a:r>
                <a:rPr lang="en-ID" sz="1200" b="1" spc="4" dirty="0">
                  <a:latin typeface="Calibri" panose="020F0502020204030204" pitchFamily="34" charset="0"/>
                  <a:cs typeface="Calibri" panose="020F0502020204030204" pitchFamily="34" charset="0"/>
                </a:rPr>
                <a:t>%</a:t>
              </a:r>
              <a:r>
                <a:rPr lang="en-ID" sz="1200" b="1" spc="-64"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f</a:t>
              </a:r>
              <a:r>
                <a:rPr lang="en-ID" sz="1200" b="1" spc="1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om</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BaU</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(I</a:t>
              </a:r>
              <a:r>
                <a:rPr lang="en-ID" sz="1200" b="1" spc="4" dirty="0">
                  <a:latin typeface="Calibri" panose="020F0502020204030204" pitchFamily="34" charset="0"/>
                  <a:cs typeface="Calibri" panose="020F0502020204030204" pitchFamily="34" charset="0"/>
                </a:rPr>
                <a:t>n</a:t>
              </a:r>
              <a:r>
                <a:rPr lang="en-ID" sz="1200" b="1" spc="8" dirty="0">
                  <a:latin typeface="Calibri" panose="020F0502020204030204" pitchFamily="34" charset="0"/>
                  <a:cs typeface="Calibri" panose="020F0502020204030204" pitchFamily="34" charset="0"/>
                </a:rPr>
                <a:t>t</a:t>
              </a:r>
              <a:r>
                <a:rPr lang="en-ID" sz="1200" b="1" spc="4" dirty="0">
                  <a:latin typeface="Calibri" panose="020F0502020204030204" pitchFamily="34" charset="0"/>
                  <a:cs typeface="Calibri" panose="020F0502020204030204" pitchFamily="34" charset="0"/>
                </a:rPr>
                <a:t>ernat</a:t>
              </a:r>
              <a:r>
                <a:rPr lang="en-ID" sz="1200" b="1" spc="-4" dirty="0">
                  <a:latin typeface="Calibri" panose="020F0502020204030204" pitchFamily="34" charset="0"/>
                  <a:cs typeface="Calibri" panose="020F0502020204030204" pitchFamily="34" charset="0"/>
                </a:rPr>
                <a:t>i</a:t>
              </a:r>
              <a:r>
                <a:rPr lang="en-ID" sz="1200" b="1" spc="4" dirty="0">
                  <a:latin typeface="Calibri" panose="020F0502020204030204" pitchFamily="34" charset="0"/>
                  <a:cs typeface="Calibri" panose="020F0502020204030204" pitchFamily="34" charset="0"/>
                </a:rPr>
                <a:t>onal</a:t>
              </a:r>
              <a:r>
                <a:rPr lang="en-ID" sz="1200" b="1" spc="-68" dirty="0">
                  <a:latin typeface="Calibri" panose="020F0502020204030204" pitchFamily="34" charset="0"/>
                  <a:cs typeface="Calibri" panose="020F0502020204030204" pitchFamily="34" charset="0"/>
                </a:rPr>
                <a:t> </a:t>
              </a:r>
              <a:r>
                <a:rPr lang="en-ID" sz="1200" b="1" dirty="0">
                  <a:latin typeface="Calibri" panose="020F0502020204030204" pitchFamily="34" charset="0"/>
                  <a:cs typeface="Calibri" panose="020F0502020204030204" pitchFamily="34" charset="0"/>
                </a:rPr>
                <a:t>S</a:t>
              </a:r>
              <a:r>
                <a:rPr lang="en-ID" sz="1200" b="1" spc="4" dirty="0">
                  <a:latin typeface="Calibri" panose="020F0502020204030204" pitchFamily="34" charset="0"/>
                  <a:cs typeface="Calibri" panose="020F0502020204030204" pitchFamily="34" charset="0"/>
                </a:rPr>
                <a:t>u</a:t>
              </a:r>
              <a:r>
                <a:rPr lang="en-ID" sz="1200" b="1" spc="-4" dirty="0">
                  <a:latin typeface="Calibri" panose="020F0502020204030204" pitchFamily="34" charset="0"/>
                  <a:cs typeface="Calibri" panose="020F0502020204030204" pitchFamily="34" charset="0"/>
                </a:rPr>
                <a:t>pp</a:t>
              </a:r>
              <a:r>
                <a:rPr lang="en-ID" sz="1200" b="1" spc="4" dirty="0">
                  <a:latin typeface="Calibri" panose="020F0502020204030204" pitchFamily="34" charset="0"/>
                  <a:cs typeface="Calibri" panose="020F0502020204030204" pitchFamily="34" charset="0"/>
                </a:rPr>
                <a:t>o</a:t>
              </a:r>
              <a:r>
                <a:rPr lang="en-ID" sz="1200" b="1" spc="4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t</a:t>
              </a:r>
              <a:r>
                <a:rPr lang="en-ID" sz="1200" b="1" dirty="0">
                  <a:latin typeface="Calibri" panose="020F0502020204030204" pitchFamily="34" charset="0"/>
                  <a:cs typeface="Calibri" panose="020F0502020204030204" pitchFamily="34" charset="0"/>
                </a:rPr>
                <a:t>)</a:t>
              </a:r>
              <a:endParaRPr lang="en-US" sz="1200" b="1" dirty="0"/>
            </a:p>
          </p:txBody>
        </p:sp>
        <p:sp>
          <p:nvSpPr>
            <p:cNvPr id="11" name="object 16">
              <a:extLst>
                <a:ext uri="{FF2B5EF4-FFF2-40B4-BE49-F238E27FC236}">
                  <a16:creationId xmlns:a16="http://schemas.microsoft.com/office/drawing/2014/main" id="{45690F75-CDED-3C41-9DBB-42FACF35B662}"/>
                </a:ext>
              </a:extLst>
            </p:cNvPr>
            <p:cNvSpPr/>
            <p:nvPr/>
          </p:nvSpPr>
          <p:spPr>
            <a:xfrm>
              <a:off x="828173" y="3850359"/>
              <a:ext cx="2848339" cy="981397"/>
            </a:xfrm>
            <a:custGeom>
              <a:avLst/>
              <a:gdLst/>
              <a:ahLst/>
              <a:cxnLst/>
              <a:rect l="l" t="t" r="r" b="b"/>
              <a:pathLst>
                <a:path w="3436620" h="309879">
                  <a:moveTo>
                    <a:pt x="3384803" y="0"/>
                  </a:moveTo>
                  <a:lnTo>
                    <a:pt x="40589" y="1181"/>
                  </a:lnTo>
                  <a:lnTo>
                    <a:pt x="7541" y="24601"/>
                  </a:lnTo>
                  <a:lnTo>
                    <a:pt x="0" y="51815"/>
                  </a:lnTo>
                  <a:lnTo>
                    <a:pt x="1181" y="268782"/>
                  </a:lnTo>
                  <a:lnTo>
                    <a:pt x="24601" y="301830"/>
                  </a:lnTo>
                  <a:lnTo>
                    <a:pt x="51815" y="309371"/>
                  </a:lnTo>
                  <a:lnTo>
                    <a:pt x="3396030" y="308190"/>
                  </a:lnTo>
                  <a:lnTo>
                    <a:pt x="3429078" y="284770"/>
                  </a:lnTo>
                  <a:lnTo>
                    <a:pt x="3436619" y="257555"/>
                  </a:lnTo>
                  <a:lnTo>
                    <a:pt x="3435438" y="40589"/>
                  </a:lnTo>
                  <a:lnTo>
                    <a:pt x="3412018" y="7541"/>
                  </a:lnTo>
                  <a:lnTo>
                    <a:pt x="3384803" y="0"/>
                  </a:lnTo>
                  <a:close/>
                </a:path>
              </a:pathLst>
            </a:custGeom>
            <a:solidFill>
              <a:schemeClr val="accent5">
                <a:lumMod val="40000"/>
                <a:lumOff val="60000"/>
              </a:schemeClr>
            </a:solid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B9DA985-880B-B146-8520-F6F5E1449483}"/>
                </a:ext>
              </a:extLst>
            </p:cNvPr>
            <p:cNvSpPr/>
            <p:nvPr/>
          </p:nvSpPr>
          <p:spPr>
            <a:xfrm>
              <a:off x="1394390" y="3839177"/>
              <a:ext cx="1087339" cy="1015663"/>
            </a:xfrm>
            <a:prstGeom prst="rect">
              <a:avLst/>
            </a:prstGeom>
          </p:spPr>
          <p:txBody>
            <a:bodyPr wrap="square">
              <a:spAutoFit/>
            </a:bodyPr>
            <a:lstStyle/>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Energy</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Waste</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IPPU</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Agriculture</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Forestry</a:t>
              </a:r>
            </a:p>
          </p:txBody>
        </p:sp>
        <p:sp>
          <p:nvSpPr>
            <p:cNvPr id="13" name="Rectangle 12">
              <a:extLst>
                <a:ext uri="{FF2B5EF4-FFF2-40B4-BE49-F238E27FC236}">
                  <a16:creationId xmlns:a16="http://schemas.microsoft.com/office/drawing/2014/main" id="{BFE4430B-CE07-6844-8EB1-77FC5B1D035F}"/>
                </a:ext>
              </a:extLst>
            </p:cNvPr>
            <p:cNvSpPr/>
            <p:nvPr/>
          </p:nvSpPr>
          <p:spPr>
            <a:xfrm>
              <a:off x="2482725" y="3839177"/>
              <a:ext cx="1087339" cy="1015663"/>
            </a:xfrm>
            <a:prstGeom prst="rect">
              <a:avLst/>
            </a:prstGeom>
          </p:spPr>
          <p:txBody>
            <a:bodyPr wrap="square">
              <a:spAutoFit/>
            </a:bodyPr>
            <a:lstStyle/>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11%</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0.38%</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0.10%</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0.32%</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17.2%</a:t>
              </a:r>
            </a:p>
          </p:txBody>
        </p:sp>
        <p:sp>
          <p:nvSpPr>
            <p:cNvPr id="14" name="Rectangle 13">
              <a:extLst>
                <a:ext uri="{FF2B5EF4-FFF2-40B4-BE49-F238E27FC236}">
                  <a16:creationId xmlns:a16="http://schemas.microsoft.com/office/drawing/2014/main" id="{21501878-ADF5-C44E-B2FC-4C06968E609A}"/>
                </a:ext>
              </a:extLst>
            </p:cNvPr>
            <p:cNvSpPr/>
            <p:nvPr/>
          </p:nvSpPr>
          <p:spPr>
            <a:xfrm>
              <a:off x="666287" y="3612496"/>
              <a:ext cx="3102749" cy="276999"/>
            </a:xfrm>
            <a:prstGeom prst="rect">
              <a:avLst/>
            </a:prstGeom>
          </p:spPr>
          <p:txBody>
            <a:bodyPr wrap="square">
              <a:spAutoFit/>
            </a:bodyPr>
            <a:lstStyle/>
            <a:p>
              <a:pPr marL="9524" algn="ctr">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29</a:t>
              </a:r>
              <a:r>
                <a:rPr lang="en-ID" sz="1200" b="1" spc="4" dirty="0">
                  <a:latin typeface="Calibri" panose="020F0502020204030204" pitchFamily="34" charset="0"/>
                  <a:cs typeface="Calibri" panose="020F0502020204030204" pitchFamily="34" charset="0"/>
                </a:rPr>
                <a:t>%</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f</a:t>
              </a:r>
              <a:r>
                <a:rPr lang="en-ID" sz="1200" b="1" spc="1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om</a:t>
              </a:r>
              <a:r>
                <a:rPr lang="en-ID" sz="1200" b="1" spc="-64"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BaU</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a:t>
              </a:r>
              <a:r>
                <a:rPr lang="en-ID" sz="1200" b="1" spc="4" dirty="0">
                  <a:latin typeface="Calibri" panose="020F0502020204030204" pitchFamily="34" charset="0"/>
                  <a:cs typeface="Calibri" panose="020F0502020204030204" pitchFamily="34" charset="0"/>
                </a:rPr>
                <a:t>Nat</a:t>
              </a:r>
              <a:r>
                <a:rPr lang="en-ID" sz="1200" b="1" spc="-4" dirty="0">
                  <a:latin typeface="Calibri" panose="020F0502020204030204" pitchFamily="34" charset="0"/>
                  <a:cs typeface="Calibri" panose="020F0502020204030204" pitchFamily="34" charset="0"/>
                </a:rPr>
                <a:t>i</a:t>
              </a:r>
              <a:r>
                <a:rPr lang="en-ID" sz="1200" b="1" spc="4" dirty="0">
                  <a:latin typeface="Calibri" panose="020F0502020204030204" pitchFamily="34" charset="0"/>
                  <a:cs typeface="Calibri" panose="020F0502020204030204" pitchFamily="34" charset="0"/>
                </a:rPr>
                <a:t>onal</a:t>
              </a:r>
              <a:r>
                <a:rPr lang="en-ID" sz="1200" b="1" spc="-60"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E</a:t>
              </a:r>
              <a:r>
                <a:rPr lang="en-ID" sz="1200" b="1" spc="34" dirty="0">
                  <a:latin typeface="Calibri" panose="020F0502020204030204" pitchFamily="34" charset="0"/>
                  <a:cs typeface="Calibri" panose="020F0502020204030204" pitchFamily="34" charset="0"/>
                </a:rPr>
                <a:t>f</a:t>
              </a:r>
              <a:r>
                <a:rPr lang="en-ID" sz="1200" b="1" spc="8" dirty="0">
                  <a:latin typeface="Calibri" panose="020F0502020204030204" pitchFamily="34" charset="0"/>
                  <a:cs typeface="Calibri" panose="020F0502020204030204" pitchFamily="34" charset="0"/>
                </a:rPr>
                <a:t>f</a:t>
              </a:r>
              <a:r>
                <a:rPr lang="en-ID" sz="1200" b="1" spc="4" dirty="0">
                  <a:latin typeface="Calibri" panose="020F0502020204030204" pitchFamily="34" charset="0"/>
                  <a:cs typeface="Calibri" panose="020F0502020204030204" pitchFamily="34" charset="0"/>
                </a:rPr>
                <a:t>o</a:t>
              </a:r>
              <a:r>
                <a:rPr lang="en-ID" sz="1200" b="1" spc="4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t</a:t>
              </a:r>
              <a:r>
                <a:rPr lang="en-ID" sz="1200" b="1" dirty="0">
                  <a:latin typeface="Calibri" panose="020F0502020204030204" pitchFamily="34" charset="0"/>
                  <a:cs typeface="Calibri" panose="020F0502020204030204" pitchFamily="34" charset="0"/>
                </a:rPr>
                <a:t>)</a:t>
              </a:r>
            </a:p>
          </p:txBody>
        </p:sp>
        <p:sp>
          <p:nvSpPr>
            <p:cNvPr id="15" name="object 16">
              <a:extLst>
                <a:ext uri="{FF2B5EF4-FFF2-40B4-BE49-F238E27FC236}">
                  <a16:creationId xmlns:a16="http://schemas.microsoft.com/office/drawing/2014/main" id="{6A9999B4-402D-B44B-A6D5-A00F041F712A}"/>
                </a:ext>
              </a:extLst>
            </p:cNvPr>
            <p:cNvSpPr/>
            <p:nvPr/>
          </p:nvSpPr>
          <p:spPr>
            <a:xfrm>
              <a:off x="3803338" y="3850359"/>
              <a:ext cx="2942277" cy="981397"/>
            </a:xfrm>
            <a:custGeom>
              <a:avLst/>
              <a:gdLst/>
              <a:ahLst/>
              <a:cxnLst/>
              <a:rect l="l" t="t" r="r" b="b"/>
              <a:pathLst>
                <a:path w="3436620" h="309879">
                  <a:moveTo>
                    <a:pt x="3384803" y="0"/>
                  </a:moveTo>
                  <a:lnTo>
                    <a:pt x="40589" y="1181"/>
                  </a:lnTo>
                  <a:lnTo>
                    <a:pt x="7541" y="24601"/>
                  </a:lnTo>
                  <a:lnTo>
                    <a:pt x="0" y="51815"/>
                  </a:lnTo>
                  <a:lnTo>
                    <a:pt x="1181" y="268782"/>
                  </a:lnTo>
                  <a:lnTo>
                    <a:pt x="24601" y="301830"/>
                  </a:lnTo>
                  <a:lnTo>
                    <a:pt x="51815" y="309371"/>
                  </a:lnTo>
                  <a:lnTo>
                    <a:pt x="3396030" y="308190"/>
                  </a:lnTo>
                  <a:lnTo>
                    <a:pt x="3429078" y="284770"/>
                  </a:lnTo>
                  <a:lnTo>
                    <a:pt x="3436619" y="257555"/>
                  </a:lnTo>
                  <a:lnTo>
                    <a:pt x="3435438" y="40589"/>
                  </a:lnTo>
                  <a:lnTo>
                    <a:pt x="3412018" y="7541"/>
                  </a:lnTo>
                  <a:lnTo>
                    <a:pt x="3384803" y="0"/>
                  </a:lnTo>
                  <a:close/>
                </a:path>
              </a:pathLst>
            </a:custGeom>
            <a:solidFill>
              <a:schemeClr val="accent5">
                <a:lumMod val="40000"/>
                <a:lumOff val="60000"/>
              </a:schemeClr>
            </a:solidFill>
          </p:spPr>
          <p:txBody>
            <a:bodyPr wrap="square" lIns="0" tIns="0" rIns="0" bIns="0" rtlCol="0"/>
            <a:lstStyle/>
            <a:p>
              <a:endParaRPr sz="90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4D3B6D14-D608-A342-B7CB-640E76E1D50D}"/>
                </a:ext>
              </a:extLst>
            </p:cNvPr>
            <p:cNvSpPr/>
            <p:nvPr/>
          </p:nvSpPr>
          <p:spPr>
            <a:xfrm>
              <a:off x="4569942" y="3839177"/>
              <a:ext cx="1087339" cy="1015663"/>
            </a:xfrm>
            <a:prstGeom prst="rect">
              <a:avLst/>
            </a:prstGeom>
          </p:spPr>
          <p:txBody>
            <a:bodyPr wrap="square">
              <a:spAutoFit/>
            </a:bodyPr>
            <a:lstStyle/>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Energy</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Waste</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IPPU</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Agriculture</a:t>
              </a:r>
            </a:p>
            <a:p>
              <a:pPr marL="9524">
                <a:buClr>
                  <a:srgbClr val="FFFFFF"/>
                </a:buClr>
                <a:tabLst>
                  <a:tab pos="78102" algn="l"/>
                  <a:tab pos="2356902" algn="l"/>
                </a:tabLst>
              </a:pPr>
              <a:r>
                <a:rPr lang="en-ID" sz="1200" b="1" dirty="0">
                  <a:latin typeface="Calibri" panose="020F0502020204030204" pitchFamily="34" charset="0"/>
                  <a:cs typeface="Calibri" panose="020F0502020204030204" pitchFamily="34" charset="0"/>
                </a:rPr>
                <a:t>Forestry</a:t>
              </a:r>
            </a:p>
          </p:txBody>
        </p:sp>
        <p:sp>
          <p:nvSpPr>
            <p:cNvPr id="17" name="Rectangle 16">
              <a:extLst>
                <a:ext uri="{FF2B5EF4-FFF2-40B4-BE49-F238E27FC236}">
                  <a16:creationId xmlns:a16="http://schemas.microsoft.com/office/drawing/2014/main" id="{6E826A69-7D8D-734C-A493-733E26D82887}"/>
                </a:ext>
              </a:extLst>
            </p:cNvPr>
            <p:cNvSpPr/>
            <p:nvPr/>
          </p:nvSpPr>
          <p:spPr>
            <a:xfrm>
              <a:off x="5658276" y="3839177"/>
              <a:ext cx="1087339" cy="1015663"/>
            </a:xfrm>
            <a:prstGeom prst="rect">
              <a:avLst/>
            </a:prstGeom>
          </p:spPr>
          <p:txBody>
            <a:bodyPr wrap="square">
              <a:spAutoFit/>
            </a:bodyPr>
            <a:lstStyle/>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14%</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1%</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0.11%</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0.13%</a:t>
              </a:r>
            </a:p>
            <a:p>
              <a:pPr marL="9524">
                <a:buClr>
                  <a:srgbClr val="FFFFFF"/>
                </a:buClr>
                <a:tabLst>
                  <a:tab pos="78102" algn="l"/>
                  <a:tab pos="2356902" algn="l"/>
                </a:tabLst>
              </a:pPr>
              <a:r>
                <a:rPr lang="en-ID" sz="1200" dirty="0">
                  <a:latin typeface="Calibri" panose="020F0502020204030204" pitchFamily="34" charset="0"/>
                  <a:cs typeface="Calibri" panose="020F0502020204030204" pitchFamily="34" charset="0"/>
                </a:rPr>
                <a:t>23%</a:t>
              </a:r>
            </a:p>
          </p:txBody>
        </p:sp>
        <p:sp>
          <p:nvSpPr>
            <p:cNvPr id="18" name="Rectangle 17">
              <a:extLst>
                <a:ext uri="{FF2B5EF4-FFF2-40B4-BE49-F238E27FC236}">
                  <a16:creationId xmlns:a16="http://schemas.microsoft.com/office/drawing/2014/main" id="{12B0D5BB-481C-6446-8812-5A0F01E29F4E}"/>
                </a:ext>
              </a:extLst>
            </p:cNvPr>
            <p:cNvSpPr/>
            <p:nvPr/>
          </p:nvSpPr>
          <p:spPr>
            <a:xfrm>
              <a:off x="3723101" y="3612495"/>
              <a:ext cx="3102749" cy="276999"/>
            </a:xfrm>
            <a:prstGeom prst="rect">
              <a:avLst/>
            </a:prstGeom>
          </p:spPr>
          <p:txBody>
            <a:bodyPr wrap="square">
              <a:spAutoFit/>
            </a:bodyPr>
            <a:lstStyle/>
            <a:p>
              <a:pPr marL="9524" algn="ctr">
                <a:buClr>
                  <a:srgbClr val="FFFFFF"/>
                </a:buClr>
                <a:tabLst>
                  <a:tab pos="78102" algn="l"/>
                  <a:tab pos="2356902" algn="l"/>
                </a:tabLst>
              </a:pPr>
              <a:r>
                <a:rPr lang="en-ID" sz="1200" b="1" spc="4" dirty="0">
                  <a:latin typeface="Calibri" panose="020F0502020204030204" pitchFamily="34" charset="0"/>
                  <a:cs typeface="Calibri" panose="020F0502020204030204" pitchFamily="34" charset="0"/>
                </a:rPr>
                <a:t>41%</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f</a:t>
              </a:r>
              <a:r>
                <a:rPr lang="en-ID" sz="1200" b="1" spc="15" dirty="0">
                  <a:latin typeface="Calibri" panose="020F0502020204030204" pitchFamily="34" charset="0"/>
                  <a:cs typeface="Calibri" panose="020F0502020204030204" pitchFamily="34" charset="0"/>
                </a:rPr>
                <a:t>r</a:t>
              </a:r>
              <a:r>
                <a:rPr lang="en-ID" sz="1200" b="1" spc="4" dirty="0">
                  <a:latin typeface="Calibri" panose="020F0502020204030204" pitchFamily="34" charset="0"/>
                  <a:cs typeface="Calibri" panose="020F0502020204030204" pitchFamily="34" charset="0"/>
                </a:rPr>
                <a:t>om</a:t>
              </a:r>
              <a:r>
                <a:rPr lang="en-ID" sz="1200" b="1" spc="-64"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BaU</a:t>
              </a:r>
              <a:r>
                <a:rPr lang="en-ID" sz="1200" b="1" spc="-56" dirty="0">
                  <a:latin typeface="Calibri" panose="020F0502020204030204" pitchFamily="34" charset="0"/>
                  <a:cs typeface="Calibri" panose="020F0502020204030204" pitchFamily="34" charset="0"/>
                </a:rPr>
                <a:t> </a:t>
              </a:r>
              <a:r>
                <a:rPr lang="en-ID" sz="1200" b="1" spc="-4" dirty="0">
                  <a:latin typeface="Calibri" panose="020F0502020204030204" pitchFamily="34" charset="0"/>
                  <a:cs typeface="Calibri" panose="020F0502020204030204" pitchFamily="34" charset="0"/>
                </a:rPr>
                <a:t>(</a:t>
              </a:r>
              <a:r>
                <a:rPr lang="en-ID" sz="1200" b="1" spc="4" dirty="0">
                  <a:latin typeface="Calibri" panose="020F0502020204030204" pitchFamily="34" charset="0"/>
                  <a:cs typeface="Calibri" panose="020F0502020204030204" pitchFamily="34" charset="0"/>
                </a:rPr>
                <a:t>International Support</a:t>
              </a:r>
              <a:r>
                <a:rPr lang="en-ID" sz="1200" b="1" dirty="0">
                  <a:latin typeface="Calibri" panose="020F0502020204030204" pitchFamily="34" charset="0"/>
                  <a:cs typeface="Calibri" panose="020F0502020204030204" pitchFamily="34" charset="0"/>
                </a:rPr>
                <a:t>)</a:t>
              </a:r>
            </a:p>
          </p:txBody>
        </p:sp>
      </p:grpSp>
      <p:sp>
        <p:nvSpPr>
          <p:cNvPr id="23" name="TextBox 22">
            <a:extLst>
              <a:ext uri="{FF2B5EF4-FFF2-40B4-BE49-F238E27FC236}">
                <a16:creationId xmlns:a16="http://schemas.microsoft.com/office/drawing/2014/main" id="{7F18589F-8079-824E-85C1-B6C4E6ED97C7}"/>
              </a:ext>
            </a:extLst>
          </p:cNvPr>
          <p:cNvSpPr txBox="1"/>
          <p:nvPr/>
        </p:nvSpPr>
        <p:spPr>
          <a:xfrm>
            <a:off x="5590900" y="563674"/>
            <a:ext cx="3181122" cy="4093428"/>
          </a:xfrm>
          <a:prstGeom prst="rect">
            <a:avLst/>
          </a:prstGeom>
          <a:noFill/>
        </p:spPr>
        <p:txBody>
          <a:bodyPr wrap="square" rtlCol="0">
            <a:spAutoFit/>
          </a:bodyPr>
          <a:lstStyle/>
          <a:p>
            <a:pPr marL="171450" indent="-171450">
              <a:spcAft>
                <a:spcPts val="600"/>
              </a:spcAft>
              <a:buFont typeface="Arial" pitchFamily="34" charset="0"/>
              <a:buChar char="•"/>
            </a:pPr>
            <a:r>
              <a:rPr lang="fr-FR" sz="1200" dirty="0" smtClean="0"/>
              <a:t>As a the large GHG </a:t>
            </a:r>
            <a:r>
              <a:rPr lang="fr-FR" sz="1200" dirty="0" err="1" smtClean="0"/>
              <a:t>emitters</a:t>
            </a:r>
            <a:r>
              <a:rPr lang="fr-FR" sz="1200" dirty="0" smtClean="0"/>
              <a:t>, </a:t>
            </a:r>
            <a:r>
              <a:rPr lang="fr-FR" sz="1200" dirty="0" err="1" smtClean="0"/>
              <a:t>Indonesia</a:t>
            </a:r>
            <a:r>
              <a:rPr lang="fr-FR" sz="1200" dirty="0" smtClean="0"/>
              <a:t> </a:t>
            </a:r>
            <a:r>
              <a:rPr lang="fr-FR" sz="1200" dirty="0" err="1" smtClean="0"/>
              <a:t>plays</a:t>
            </a:r>
            <a:r>
              <a:rPr lang="fr-FR" sz="1200" dirty="0" smtClean="0"/>
              <a:t> an important </a:t>
            </a:r>
            <a:r>
              <a:rPr lang="fr-FR" sz="1200" dirty="0" err="1" smtClean="0"/>
              <a:t>role</a:t>
            </a:r>
            <a:r>
              <a:rPr lang="fr-FR" sz="1200" dirty="0" smtClean="0"/>
              <a:t> in meeting the international goal of </a:t>
            </a:r>
            <a:r>
              <a:rPr lang="fr-FR" sz="1200" dirty="0" err="1" smtClean="0"/>
              <a:t>keeping</a:t>
            </a:r>
            <a:r>
              <a:rPr lang="fr-FR" sz="1200" dirty="0" smtClean="0"/>
              <a:t> the global </a:t>
            </a:r>
            <a:r>
              <a:rPr lang="fr-FR" sz="1200" dirty="0" err="1" smtClean="0"/>
              <a:t>temperature</a:t>
            </a:r>
            <a:r>
              <a:rPr lang="fr-FR" sz="1200" dirty="0" smtClean="0"/>
              <a:t> </a:t>
            </a:r>
            <a:r>
              <a:rPr lang="fr-FR" sz="1200" dirty="0" err="1" smtClean="0"/>
              <a:t>rise</a:t>
            </a:r>
            <a:r>
              <a:rPr lang="fr-FR" sz="1200" dirty="0" smtClean="0"/>
              <a:t> to 2°C </a:t>
            </a:r>
            <a:r>
              <a:rPr lang="fr-FR" sz="1200" dirty="0" err="1" smtClean="0"/>
              <a:t>above</a:t>
            </a:r>
            <a:r>
              <a:rPr lang="fr-FR" sz="1200" dirty="0" smtClean="0"/>
              <a:t> </a:t>
            </a:r>
            <a:r>
              <a:rPr lang="fr-FR" sz="1200" dirty="0" err="1" smtClean="0"/>
              <a:t>pre‑industrial</a:t>
            </a:r>
            <a:r>
              <a:rPr lang="fr-FR" sz="1200" dirty="0" smtClean="0"/>
              <a:t> </a:t>
            </a:r>
            <a:r>
              <a:rPr lang="fr-FR" sz="1200" dirty="0" err="1" smtClean="0"/>
              <a:t>levels</a:t>
            </a:r>
            <a:r>
              <a:rPr lang="fr-FR" sz="1200" dirty="0" smtClean="0"/>
              <a:t>. </a:t>
            </a:r>
          </a:p>
          <a:p>
            <a:pPr marL="171450" indent="-171450">
              <a:spcAft>
                <a:spcPts val="600"/>
              </a:spcAft>
              <a:buFont typeface="Arial" pitchFamily="34" charset="0"/>
              <a:buChar char="•"/>
            </a:pPr>
            <a:r>
              <a:rPr lang="en-GB" sz="1200" dirty="0" smtClean="0"/>
              <a:t>Indonesia’s GHG emissions, including land use, land‑use change and forestry (LULUCF), have risen by 42% since the turn of the century and are projected to grow even faster over the next 15 years under a business-as-usual (BAU) scenario (</a:t>
            </a:r>
            <a:r>
              <a:rPr lang="en-GB" sz="1200" dirty="0" err="1" smtClean="0"/>
              <a:t>MoEF</a:t>
            </a:r>
            <a:r>
              <a:rPr lang="en-GB" sz="1200" dirty="0" smtClean="0"/>
              <a:t>).</a:t>
            </a:r>
          </a:p>
          <a:p>
            <a:pPr marL="171450" indent="-171450">
              <a:spcAft>
                <a:spcPts val="600"/>
              </a:spcAft>
              <a:buFont typeface="Arial" pitchFamily="34" charset="0"/>
              <a:buChar char="•"/>
            </a:pPr>
            <a:r>
              <a:rPr lang="en-GB" sz="1200" dirty="0" smtClean="0"/>
              <a:t> This increase was driven by rising emissions from the energy and land‑use sectors. Land‑based emissions, mostly from forest and peat fires, account for nearly half of total GHG emissions.</a:t>
            </a:r>
            <a:endParaRPr lang="en-ID" sz="1200" dirty="0" smtClean="0">
              <a:sym typeface="Wingdings" panose="05000000000000000000" pitchFamily="2" charset="2"/>
            </a:endParaRPr>
          </a:p>
          <a:p>
            <a:pPr marL="171450" indent="-171450">
              <a:spcAft>
                <a:spcPts val="600"/>
              </a:spcAft>
              <a:buFont typeface="Arial" pitchFamily="34" charset="0"/>
              <a:buChar char="•"/>
            </a:pPr>
            <a:r>
              <a:rPr lang="fr-FR" sz="1200" dirty="0" smtClean="0"/>
              <a:t>The </a:t>
            </a:r>
            <a:r>
              <a:rPr lang="fr-FR" sz="1200" dirty="0" err="1" smtClean="0"/>
              <a:t>government</a:t>
            </a:r>
            <a:r>
              <a:rPr lang="fr-FR" sz="1200" dirty="0" smtClean="0"/>
              <a:t> has </a:t>
            </a:r>
            <a:r>
              <a:rPr lang="fr-FR" sz="1200" dirty="0" err="1" smtClean="0"/>
              <a:t>reported</a:t>
            </a:r>
            <a:r>
              <a:rPr lang="fr-FR" sz="1200" dirty="0" smtClean="0"/>
              <a:t> </a:t>
            </a:r>
            <a:r>
              <a:rPr lang="fr-FR" sz="1200" dirty="0" err="1" smtClean="0"/>
              <a:t>that</a:t>
            </a:r>
            <a:r>
              <a:rPr lang="fr-FR" sz="1200" dirty="0" smtClean="0"/>
              <a:t> </a:t>
            </a:r>
            <a:r>
              <a:rPr lang="fr-FR" sz="1200" dirty="0" err="1" smtClean="0"/>
              <a:t>Indonesia</a:t>
            </a:r>
            <a:r>
              <a:rPr lang="fr-FR" sz="1200" dirty="0" smtClean="0"/>
              <a:t> </a:t>
            </a:r>
            <a:r>
              <a:rPr lang="fr-FR" sz="1200" dirty="0" err="1" smtClean="0"/>
              <a:t>is</a:t>
            </a:r>
            <a:r>
              <a:rPr lang="fr-FR" sz="1200" dirty="0" smtClean="0"/>
              <a:t> on </a:t>
            </a:r>
            <a:r>
              <a:rPr lang="fr-FR" sz="1200" dirty="0" err="1" smtClean="0"/>
              <a:t>track</a:t>
            </a:r>
            <a:r>
              <a:rPr lang="fr-FR" sz="1200" dirty="0" smtClean="0"/>
              <a:t> to </a:t>
            </a:r>
            <a:r>
              <a:rPr lang="fr-FR" sz="1200" dirty="0" err="1" smtClean="0"/>
              <a:t>meet</a:t>
            </a:r>
            <a:r>
              <a:rPr lang="fr-FR" sz="1200" dirty="0" smtClean="0"/>
              <a:t> </a:t>
            </a:r>
            <a:r>
              <a:rPr lang="fr-FR" sz="1200" dirty="0" err="1" smtClean="0"/>
              <a:t>its</a:t>
            </a:r>
            <a:r>
              <a:rPr lang="fr-FR" sz="1200" dirty="0" smtClean="0"/>
              <a:t> 2030 </a:t>
            </a:r>
            <a:r>
              <a:rPr lang="fr-FR" sz="1200" dirty="0" err="1" smtClean="0"/>
              <a:t>target</a:t>
            </a:r>
            <a:r>
              <a:rPr lang="fr-FR" sz="1200" dirty="0" smtClean="0"/>
              <a:t>. </a:t>
            </a:r>
            <a:r>
              <a:rPr lang="fr-FR" sz="1200" dirty="0" err="1" smtClean="0"/>
              <a:t>Forestry</a:t>
            </a:r>
            <a:r>
              <a:rPr lang="fr-FR" sz="1200" dirty="0" smtClean="0"/>
              <a:t> and </a:t>
            </a:r>
            <a:r>
              <a:rPr lang="fr-FR" sz="1200" dirty="0" err="1" smtClean="0"/>
              <a:t>energy</a:t>
            </a:r>
            <a:r>
              <a:rPr lang="fr-FR" sz="1200" dirty="0" smtClean="0"/>
              <a:t> </a:t>
            </a:r>
            <a:r>
              <a:rPr lang="fr-FR" sz="1200" dirty="0" err="1" smtClean="0"/>
              <a:t>sector</a:t>
            </a:r>
            <a:r>
              <a:rPr lang="fr-FR" sz="1200" dirty="0" smtClean="0"/>
              <a:t> are the </a:t>
            </a:r>
            <a:r>
              <a:rPr lang="fr-FR" sz="1200" dirty="0" err="1" smtClean="0"/>
              <a:t>key</a:t>
            </a:r>
            <a:r>
              <a:rPr lang="fr-FR" sz="1200" dirty="0" smtClean="0"/>
              <a:t> </a:t>
            </a:r>
            <a:r>
              <a:rPr lang="fr-FR" sz="1200" dirty="0" err="1" smtClean="0"/>
              <a:t>sectors</a:t>
            </a:r>
            <a:r>
              <a:rPr lang="fr-FR" sz="1200" dirty="0" smtClean="0"/>
              <a:t> to </a:t>
            </a:r>
            <a:r>
              <a:rPr lang="fr-FR" sz="1200" dirty="0" err="1" smtClean="0"/>
              <a:t>achieve</a:t>
            </a:r>
            <a:r>
              <a:rPr lang="fr-FR" sz="1200" dirty="0" smtClean="0"/>
              <a:t> the </a:t>
            </a:r>
            <a:r>
              <a:rPr lang="fr-FR" sz="1200" dirty="0" err="1" smtClean="0"/>
              <a:t>target</a:t>
            </a:r>
            <a:endParaRPr lang="en-US" sz="1200" dirty="0"/>
          </a:p>
        </p:txBody>
      </p:sp>
      <p:sp>
        <p:nvSpPr>
          <p:cNvPr id="29" name="TextBox 28">
            <a:extLst>
              <a:ext uri="{FF2B5EF4-FFF2-40B4-BE49-F238E27FC236}">
                <a16:creationId xmlns:a16="http://schemas.microsoft.com/office/drawing/2014/main" id="{6C355142-45FB-456C-99BC-37AD8427FC64}"/>
              </a:ext>
            </a:extLst>
          </p:cNvPr>
          <p:cNvSpPr txBox="1"/>
          <p:nvPr/>
        </p:nvSpPr>
        <p:spPr>
          <a:xfrm>
            <a:off x="890201" y="19456"/>
            <a:ext cx="7951301" cy="276997"/>
          </a:xfrm>
          <a:prstGeom prst="rect">
            <a:avLst/>
          </a:prstGeom>
          <a:noFill/>
        </p:spPr>
        <p:txBody>
          <a:bodyPr wrap="square" lIns="91438" tIns="45719" rIns="91438" bIns="45719" rtlCol="0">
            <a:spAutoFit/>
          </a:bodyPr>
          <a:lstStyle/>
          <a:p>
            <a:r>
              <a:rPr lang="en-ID" sz="1200" b="1" dirty="0" smtClean="0">
                <a:latin typeface="Arial" panose="020B0604020202020204" pitchFamily="34" charset="0"/>
                <a:cs typeface="Arial" panose="020B0604020202020204" pitchFamily="34" charset="0"/>
              </a:rPr>
              <a:t>INDONESIA AND CLIMATE CHANGE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757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355142-45FB-456C-99BC-37AD8427FC64}"/>
              </a:ext>
            </a:extLst>
          </p:cNvPr>
          <p:cNvSpPr txBox="1"/>
          <p:nvPr/>
        </p:nvSpPr>
        <p:spPr>
          <a:xfrm>
            <a:off x="874017" y="19456"/>
            <a:ext cx="7951301" cy="276997"/>
          </a:xfrm>
          <a:prstGeom prst="rect">
            <a:avLst/>
          </a:prstGeom>
          <a:noFill/>
        </p:spPr>
        <p:txBody>
          <a:bodyPr wrap="square" lIns="91438" tIns="45719" rIns="91438" bIns="45719" rtlCol="0">
            <a:spAutoFit/>
          </a:bodyPr>
          <a:lstStyle/>
          <a:p>
            <a:r>
              <a:rPr lang="en-ID" sz="1200" b="1">
                <a:latin typeface="Arial" panose="020B0604020202020204" pitchFamily="34" charset="0"/>
                <a:cs typeface="Arial" panose="020B0604020202020204" pitchFamily="34" charset="0"/>
              </a:rPr>
              <a:t>INDONESIA ENERGY POLICY</a:t>
            </a:r>
            <a:endParaRPr lang="en-GB" sz="1200" b="1" dirty="0">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2D104C02-7A1B-4F18-A9ED-6FBE01B73129}"/>
              </a:ext>
            </a:extLst>
          </p:cNvPr>
          <p:cNvGrpSpPr/>
          <p:nvPr/>
        </p:nvGrpSpPr>
        <p:grpSpPr>
          <a:xfrm>
            <a:off x="406936" y="604793"/>
            <a:ext cx="4838023" cy="4028880"/>
            <a:chOff x="479375" y="1027981"/>
            <a:chExt cx="6450686" cy="5710140"/>
          </a:xfrm>
        </p:grpSpPr>
        <p:sp>
          <p:nvSpPr>
            <p:cNvPr id="72" name="object 33">
              <a:extLst>
                <a:ext uri="{FF2B5EF4-FFF2-40B4-BE49-F238E27FC236}">
                  <a16:creationId xmlns:a16="http://schemas.microsoft.com/office/drawing/2014/main" id="{33F5CA3B-49DC-4DE6-A65D-F0D382A08BF0}"/>
                </a:ext>
              </a:extLst>
            </p:cNvPr>
            <p:cNvSpPr/>
            <p:nvPr/>
          </p:nvSpPr>
          <p:spPr>
            <a:xfrm>
              <a:off x="479375" y="1027981"/>
              <a:ext cx="6315408" cy="4688529"/>
            </a:xfrm>
            <a:prstGeom prst="rect">
              <a:avLst/>
            </a:prstGeom>
            <a:blipFill>
              <a:blip r:embed="rId3" cstate="print"/>
              <a:stretch>
                <a:fillRect/>
              </a:stretch>
            </a:blipFill>
          </p:spPr>
          <p:txBody>
            <a:bodyPr wrap="square" lIns="0" tIns="0" rIns="0" bIns="0" rtlCol="0"/>
            <a:lstStyle/>
            <a:p>
              <a:pPr defTabSz="685800"/>
              <a:endParaRPr sz="1097">
                <a:solidFill>
                  <a:prstClr val="black"/>
                </a:solidFill>
                <a:latin typeface="Calibri"/>
              </a:endParaRPr>
            </a:p>
          </p:txBody>
        </p:sp>
        <p:sp>
          <p:nvSpPr>
            <p:cNvPr id="73" name="object 4">
              <a:extLst>
                <a:ext uri="{FF2B5EF4-FFF2-40B4-BE49-F238E27FC236}">
                  <a16:creationId xmlns:a16="http://schemas.microsoft.com/office/drawing/2014/main" id="{98F65752-12D6-4600-9E06-3C70EB16B883}"/>
                </a:ext>
              </a:extLst>
            </p:cNvPr>
            <p:cNvSpPr txBox="1"/>
            <p:nvPr/>
          </p:nvSpPr>
          <p:spPr>
            <a:xfrm>
              <a:off x="1650688" y="4811533"/>
              <a:ext cx="600550" cy="359910"/>
            </a:xfrm>
            <a:prstGeom prst="rect">
              <a:avLst/>
            </a:prstGeom>
          </p:spPr>
          <p:txBody>
            <a:bodyPr vert="horz" wrap="square" lIns="0" tIns="7352" rIns="0" bIns="0" rtlCol="0">
              <a:spAutoFit/>
            </a:bodyPr>
            <a:lstStyle/>
            <a:p>
              <a:pPr marL="7739" defTabSz="685800">
                <a:spcBef>
                  <a:spcPts val="58"/>
                </a:spcBef>
              </a:pPr>
              <a:r>
                <a:rPr sz="1706" spc="-40" dirty="0">
                  <a:solidFill>
                    <a:prstClr val="black"/>
                  </a:solidFill>
                  <a:latin typeface="Trebuchet MS"/>
                  <a:cs typeface="Trebuchet MS"/>
                </a:rPr>
                <a:t>2013</a:t>
              </a:r>
              <a:endParaRPr sz="1706" dirty="0">
                <a:solidFill>
                  <a:prstClr val="black"/>
                </a:solidFill>
                <a:latin typeface="Trebuchet MS"/>
                <a:cs typeface="Trebuchet MS"/>
              </a:endParaRPr>
            </a:p>
          </p:txBody>
        </p:sp>
        <p:sp>
          <p:nvSpPr>
            <p:cNvPr id="74" name="object 5">
              <a:extLst>
                <a:ext uri="{FF2B5EF4-FFF2-40B4-BE49-F238E27FC236}">
                  <a16:creationId xmlns:a16="http://schemas.microsoft.com/office/drawing/2014/main" id="{93D5B31B-E4CF-43B9-89F6-7B87A15F2D36}"/>
                </a:ext>
              </a:extLst>
            </p:cNvPr>
            <p:cNvSpPr txBox="1"/>
            <p:nvPr/>
          </p:nvSpPr>
          <p:spPr>
            <a:xfrm>
              <a:off x="3046709" y="4088293"/>
              <a:ext cx="600550" cy="359910"/>
            </a:xfrm>
            <a:prstGeom prst="rect">
              <a:avLst/>
            </a:prstGeom>
          </p:spPr>
          <p:txBody>
            <a:bodyPr vert="horz" wrap="square" lIns="0" tIns="7352" rIns="0" bIns="0" rtlCol="0">
              <a:spAutoFit/>
            </a:bodyPr>
            <a:lstStyle/>
            <a:p>
              <a:pPr marL="7739" defTabSz="685800">
                <a:spcBef>
                  <a:spcPts val="58"/>
                </a:spcBef>
              </a:pPr>
              <a:r>
                <a:rPr sz="1706" spc="-40" dirty="0">
                  <a:solidFill>
                    <a:prstClr val="black"/>
                  </a:solidFill>
                  <a:latin typeface="Trebuchet MS"/>
                  <a:cs typeface="Trebuchet MS"/>
                </a:rPr>
                <a:t>2025</a:t>
              </a:r>
              <a:endParaRPr sz="1706" dirty="0">
                <a:solidFill>
                  <a:prstClr val="black"/>
                </a:solidFill>
                <a:latin typeface="Trebuchet MS"/>
                <a:cs typeface="Trebuchet MS"/>
              </a:endParaRPr>
            </a:p>
          </p:txBody>
        </p:sp>
        <p:sp>
          <p:nvSpPr>
            <p:cNvPr id="75" name="object 6">
              <a:extLst>
                <a:ext uri="{FF2B5EF4-FFF2-40B4-BE49-F238E27FC236}">
                  <a16:creationId xmlns:a16="http://schemas.microsoft.com/office/drawing/2014/main" id="{D23EEF5C-F8BF-44E6-9524-0734013E5F0D}"/>
                </a:ext>
              </a:extLst>
            </p:cNvPr>
            <p:cNvSpPr txBox="1"/>
            <p:nvPr/>
          </p:nvSpPr>
          <p:spPr>
            <a:xfrm>
              <a:off x="4688110" y="3384997"/>
              <a:ext cx="600550" cy="359910"/>
            </a:xfrm>
            <a:prstGeom prst="rect">
              <a:avLst/>
            </a:prstGeom>
          </p:spPr>
          <p:txBody>
            <a:bodyPr vert="horz" wrap="square" lIns="0" tIns="7352" rIns="0" bIns="0" rtlCol="0">
              <a:spAutoFit/>
            </a:bodyPr>
            <a:lstStyle/>
            <a:p>
              <a:pPr marL="7739" defTabSz="685800">
                <a:spcBef>
                  <a:spcPts val="58"/>
                </a:spcBef>
              </a:pPr>
              <a:r>
                <a:rPr sz="1706" spc="-43" dirty="0">
                  <a:solidFill>
                    <a:prstClr val="black"/>
                  </a:solidFill>
                  <a:latin typeface="Trebuchet MS"/>
                  <a:cs typeface="Trebuchet MS"/>
                </a:rPr>
                <a:t>2050</a:t>
              </a:r>
              <a:endParaRPr sz="1706" dirty="0">
                <a:solidFill>
                  <a:prstClr val="black"/>
                </a:solidFill>
                <a:latin typeface="Trebuchet MS"/>
                <a:cs typeface="Trebuchet MS"/>
              </a:endParaRPr>
            </a:p>
          </p:txBody>
        </p:sp>
        <p:sp>
          <p:nvSpPr>
            <p:cNvPr id="76" name="object 7">
              <a:extLst>
                <a:ext uri="{FF2B5EF4-FFF2-40B4-BE49-F238E27FC236}">
                  <a16:creationId xmlns:a16="http://schemas.microsoft.com/office/drawing/2014/main" id="{1AE61AFE-9EE3-450F-B841-F6CA21F2689A}"/>
                </a:ext>
              </a:extLst>
            </p:cNvPr>
            <p:cNvSpPr txBox="1"/>
            <p:nvPr/>
          </p:nvSpPr>
          <p:spPr>
            <a:xfrm>
              <a:off x="1087491" y="3223912"/>
              <a:ext cx="200700" cy="160376"/>
            </a:xfrm>
            <a:prstGeom prst="rect">
              <a:avLst/>
            </a:prstGeom>
          </p:spPr>
          <p:txBody>
            <a:bodyPr vert="horz" wrap="square" lIns="0" tIns="7739" rIns="0" bIns="0" rtlCol="0">
              <a:spAutoFit/>
            </a:bodyPr>
            <a:lstStyle/>
            <a:p>
              <a:pPr marL="7739" defTabSz="685800">
                <a:spcBef>
                  <a:spcPts val="61"/>
                </a:spcBef>
              </a:pPr>
              <a:r>
                <a:rPr sz="731" b="1" spc="-3" dirty="0">
                  <a:solidFill>
                    <a:prstClr val="black"/>
                  </a:solidFill>
                  <a:latin typeface="Arial"/>
                  <a:cs typeface="Arial"/>
                </a:rPr>
                <a:t>5%</a:t>
              </a:r>
              <a:endParaRPr sz="731">
                <a:solidFill>
                  <a:prstClr val="black"/>
                </a:solidFill>
                <a:latin typeface="Arial"/>
                <a:cs typeface="Arial"/>
              </a:endParaRPr>
            </a:p>
          </p:txBody>
        </p:sp>
        <p:sp>
          <p:nvSpPr>
            <p:cNvPr id="77" name="object 8">
              <a:extLst>
                <a:ext uri="{FF2B5EF4-FFF2-40B4-BE49-F238E27FC236}">
                  <a16:creationId xmlns:a16="http://schemas.microsoft.com/office/drawing/2014/main" id="{4724C9DA-D453-47C8-9E2C-6D6A23A533F6}"/>
                </a:ext>
              </a:extLst>
            </p:cNvPr>
            <p:cNvSpPr txBox="1"/>
            <p:nvPr/>
          </p:nvSpPr>
          <p:spPr>
            <a:xfrm>
              <a:off x="724273" y="3292016"/>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18%</a:t>
              </a:r>
              <a:endParaRPr sz="731">
                <a:solidFill>
                  <a:prstClr val="black"/>
                </a:solidFill>
                <a:latin typeface="Arial"/>
                <a:cs typeface="Arial"/>
              </a:endParaRPr>
            </a:p>
          </p:txBody>
        </p:sp>
        <p:sp>
          <p:nvSpPr>
            <p:cNvPr id="78" name="object 9">
              <a:extLst>
                <a:ext uri="{FF2B5EF4-FFF2-40B4-BE49-F238E27FC236}">
                  <a16:creationId xmlns:a16="http://schemas.microsoft.com/office/drawing/2014/main" id="{7BC38494-DC23-4655-ABD4-D43478732F3A}"/>
                </a:ext>
              </a:extLst>
            </p:cNvPr>
            <p:cNvSpPr txBox="1"/>
            <p:nvPr/>
          </p:nvSpPr>
          <p:spPr>
            <a:xfrm>
              <a:off x="3011729" y="2286969"/>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23%</a:t>
              </a:r>
              <a:endParaRPr sz="731">
                <a:solidFill>
                  <a:prstClr val="black"/>
                </a:solidFill>
                <a:latin typeface="Arial"/>
                <a:cs typeface="Arial"/>
              </a:endParaRPr>
            </a:p>
          </p:txBody>
        </p:sp>
        <p:sp>
          <p:nvSpPr>
            <p:cNvPr id="79" name="object 10">
              <a:extLst>
                <a:ext uri="{FF2B5EF4-FFF2-40B4-BE49-F238E27FC236}">
                  <a16:creationId xmlns:a16="http://schemas.microsoft.com/office/drawing/2014/main" id="{06DC4C2E-A1DB-49CB-A893-A3D5E1B7E1EE}"/>
                </a:ext>
              </a:extLst>
            </p:cNvPr>
            <p:cNvSpPr txBox="1"/>
            <p:nvPr/>
          </p:nvSpPr>
          <p:spPr>
            <a:xfrm>
              <a:off x="3081378" y="3022799"/>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25%</a:t>
              </a:r>
              <a:endParaRPr sz="731">
                <a:solidFill>
                  <a:prstClr val="black"/>
                </a:solidFill>
                <a:latin typeface="Arial"/>
                <a:cs typeface="Arial"/>
              </a:endParaRPr>
            </a:p>
          </p:txBody>
        </p:sp>
        <p:sp>
          <p:nvSpPr>
            <p:cNvPr id="80" name="object 11">
              <a:extLst>
                <a:ext uri="{FF2B5EF4-FFF2-40B4-BE49-F238E27FC236}">
                  <a16:creationId xmlns:a16="http://schemas.microsoft.com/office/drawing/2014/main" id="{54318A07-2262-4BCE-A9D9-F8F1A96CF737}"/>
                </a:ext>
              </a:extLst>
            </p:cNvPr>
            <p:cNvSpPr txBox="1"/>
            <p:nvPr/>
          </p:nvSpPr>
          <p:spPr>
            <a:xfrm>
              <a:off x="2261660" y="3061392"/>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30%</a:t>
              </a:r>
              <a:endParaRPr sz="731">
                <a:solidFill>
                  <a:prstClr val="black"/>
                </a:solidFill>
                <a:latin typeface="Arial"/>
                <a:cs typeface="Arial"/>
              </a:endParaRPr>
            </a:p>
          </p:txBody>
        </p:sp>
        <p:sp>
          <p:nvSpPr>
            <p:cNvPr id="81" name="object 12">
              <a:extLst>
                <a:ext uri="{FF2B5EF4-FFF2-40B4-BE49-F238E27FC236}">
                  <a16:creationId xmlns:a16="http://schemas.microsoft.com/office/drawing/2014/main" id="{6C41C5A2-18A2-49EA-8583-C28DD025316E}"/>
                </a:ext>
              </a:extLst>
            </p:cNvPr>
            <p:cNvSpPr txBox="1"/>
            <p:nvPr/>
          </p:nvSpPr>
          <p:spPr>
            <a:xfrm>
              <a:off x="2311190" y="2276132"/>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22%</a:t>
              </a:r>
              <a:endParaRPr sz="731">
                <a:solidFill>
                  <a:prstClr val="black"/>
                </a:solidFill>
                <a:latin typeface="Arial"/>
                <a:cs typeface="Arial"/>
              </a:endParaRPr>
            </a:p>
          </p:txBody>
        </p:sp>
        <p:sp>
          <p:nvSpPr>
            <p:cNvPr id="82" name="object 13">
              <a:extLst>
                <a:ext uri="{FF2B5EF4-FFF2-40B4-BE49-F238E27FC236}">
                  <a16:creationId xmlns:a16="http://schemas.microsoft.com/office/drawing/2014/main" id="{9783C03F-9FE3-444D-B0F3-29DDA9D2DA0D}"/>
                </a:ext>
              </a:extLst>
            </p:cNvPr>
            <p:cNvSpPr txBox="1"/>
            <p:nvPr/>
          </p:nvSpPr>
          <p:spPr>
            <a:xfrm>
              <a:off x="5211373" y="1581989"/>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prstClr val="black"/>
                  </a:solidFill>
                  <a:latin typeface="Arial"/>
                  <a:cs typeface="Arial"/>
                </a:rPr>
                <a:t>31%</a:t>
              </a:r>
              <a:endParaRPr sz="731">
                <a:solidFill>
                  <a:prstClr val="black"/>
                </a:solidFill>
                <a:latin typeface="Arial"/>
                <a:cs typeface="Arial"/>
              </a:endParaRPr>
            </a:p>
          </p:txBody>
        </p:sp>
        <p:sp>
          <p:nvSpPr>
            <p:cNvPr id="83" name="object 14">
              <a:extLst>
                <a:ext uri="{FF2B5EF4-FFF2-40B4-BE49-F238E27FC236}">
                  <a16:creationId xmlns:a16="http://schemas.microsoft.com/office/drawing/2014/main" id="{182A84B5-0984-4D62-88C4-BB6896E0A2B3}"/>
                </a:ext>
              </a:extLst>
            </p:cNvPr>
            <p:cNvSpPr txBox="1"/>
            <p:nvPr/>
          </p:nvSpPr>
          <p:spPr>
            <a:xfrm>
              <a:off x="5037502" y="2420698"/>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20%</a:t>
              </a:r>
              <a:endParaRPr sz="731">
                <a:solidFill>
                  <a:prstClr val="black"/>
                </a:solidFill>
                <a:latin typeface="Arial"/>
                <a:cs typeface="Arial"/>
              </a:endParaRPr>
            </a:p>
          </p:txBody>
        </p:sp>
        <p:sp>
          <p:nvSpPr>
            <p:cNvPr id="84" name="object 15">
              <a:extLst>
                <a:ext uri="{FF2B5EF4-FFF2-40B4-BE49-F238E27FC236}">
                  <a16:creationId xmlns:a16="http://schemas.microsoft.com/office/drawing/2014/main" id="{6333474A-E6D8-4646-99BE-7AEDA3B5BD73}"/>
                </a:ext>
              </a:extLst>
            </p:cNvPr>
            <p:cNvSpPr txBox="1"/>
            <p:nvPr/>
          </p:nvSpPr>
          <p:spPr>
            <a:xfrm>
              <a:off x="4270820" y="2311525"/>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25%</a:t>
              </a:r>
              <a:endParaRPr sz="731">
                <a:solidFill>
                  <a:prstClr val="black"/>
                </a:solidFill>
                <a:latin typeface="Arial"/>
                <a:cs typeface="Arial"/>
              </a:endParaRPr>
            </a:p>
          </p:txBody>
        </p:sp>
        <p:sp>
          <p:nvSpPr>
            <p:cNvPr id="85" name="object 16">
              <a:extLst>
                <a:ext uri="{FF2B5EF4-FFF2-40B4-BE49-F238E27FC236}">
                  <a16:creationId xmlns:a16="http://schemas.microsoft.com/office/drawing/2014/main" id="{28BB194A-052A-4EA4-9129-5337A435B7BC}"/>
                </a:ext>
              </a:extLst>
            </p:cNvPr>
            <p:cNvSpPr txBox="1"/>
            <p:nvPr/>
          </p:nvSpPr>
          <p:spPr>
            <a:xfrm>
              <a:off x="4309928" y="1482414"/>
              <a:ext cx="270350" cy="160376"/>
            </a:xfrm>
            <a:prstGeom prst="rect">
              <a:avLst/>
            </a:prstGeom>
          </p:spPr>
          <p:txBody>
            <a:bodyPr vert="horz" wrap="square" lIns="0" tIns="7739" rIns="0" bIns="0" rtlCol="0">
              <a:spAutoFit/>
            </a:bodyPr>
            <a:lstStyle/>
            <a:p>
              <a:pPr marL="7739" defTabSz="685800">
                <a:spcBef>
                  <a:spcPts val="61"/>
                </a:spcBef>
              </a:pPr>
              <a:r>
                <a:rPr sz="731" b="1" spc="-3" dirty="0">
                  <a:solidFill>
                    <a:srgbClr val="FFFFFF"/>
                  </a:solidFill>
                  <a:latin typeface="Arial"/>
                  <a:cs typeface="Arial"/>
                </a:rPr>
                <a:t>24%</a:t>
              </a:r>
              <a:endParaRPr sz="731">
                <a:solidFill>
                  <a:prstClr val="black"/>
                </a:solidFill>
                <a:latin typeface="Arial"/>
                <a:cs typeface="Arial"/>
              </a:endParaRPr>
            </a:p>
          </p:txBody>
        </p:sp>
        <p:sp>
          <p:nvSpPr>
            <p:cNvPr id="86" name="object 17">
              <a:extLst>
                <a:ext uri="{FF2B5EF4-FFF2-40B4-BE49-F238E27FC236}">
                  <a16:creationId xmlns:a16="http://schemas.microsoft.com/office/drawing/2014/main" id="{4DFBC6D4-3968-4AD3-A1F7-FE56F72FB956}"/>
                </a:ext>
              </a:extLst>
            </p:cNvPr>
            <p:cNvSpPr txBox="1"/>
            <p:nvPr/>
          </p:nvSpPr>
          <p:spPr>
            <a:xfrm>
              <a:off x="1098223" y="5166419"/>
              <a:ext cx="2444314" cy="796255"/>
            </a:xfrm>
            <a:prstGeom prst="rect">
              <a:avLst/>
            </a:prstGeom>
          </p:spPr>
          <p:txBody>
            <a:bodyPr vert="horz" wrap="square" lIns="0" tIns="7739" rIns="0" bIns="0" rtlCol="0">
              <a:spAutoFit/>
            </a:bodyPr>
            <a:lstStyle/>
            <a:p>
              <a:pPr marL="7739" defTabSz="685800">
                <a:spcBef>
                  <a:spcPts val="61"/>
                </a:spcBef>
              </a:pPr>
              <a:r>
                <a:rPr sz="900" b="1" spc="-61" dirty="0">
                  <a:solidFill>
                    <a:srgbClr val="FF0000"/>
                  </a:solidFill>
                  <a:latin typeface="+mj-lt"/>
                  <a:cs typeface="Arial"/>
                </a:rPr>
                <a:t>Power </a:t>
              </a:r>
              <a:r>
                <a:rPr sz="900" b="1" spc="-52" dirty="0">
                  <a:solidFill>
                    <a:srgbClr val="FF0000"/>
                  </a:solidFill>
                  <a:latin typeface="+mj-lt"/>
                  <a:cs typeface="Arial"/>
                </a:rPr>
                <a:t>plant: </a:t>
              </a:r>
              <a:r>
                <a:rPr sz="900" b="1" spc="-43" dirty="0">
                  <a:solidFill>
                    <a:srgbClr val="FF0000"/>
                  </a:solidFill>
                  <a:latin typeface="+mj-lt"/>
                  <a:cs typeface="Arial"/>
                </a:rPr>
                <a:t>51</a:t>
              </a:r>
              <a:r>
                <a:rPr sz="900" b="1" spc="-49" dirty="0">
                  <a:solidFill>
                    <a:srgbClr val="FF0000"/>
                  </a:solidFill>
                  <a:latin typeface="+mj-lt"/>
                  <a:cs typeface="Arial"/>
                </a:rPr>
                <a:t> </a:t>
              </a:r>
              <a:r>
                <a:rPr sz="900" b="1" spc="-74" dirty="0">
                  <a:solidFill>
                    <a:srgbClr val="FF0000"/>
                  </a:solidFill>
                  <a:latin typeface="+mj-lt"/>
                  <a:cs typeface="Arial"/>
                </a:rPr>
                <a:t>GW</a:t>
              </a:r>
              <a:endParaRPr sz="900" dirty="0">
                <a:solidFill>
                  <a:prstClr val="black"/>
                </a:solidFill>
                <a:latin typeface="+mj-lt"/>
                <a:cs typeface="Arial"/>
              </a:endParaRPr>
            </a:p>
            <a:p>
              <a:pPr marL="7739" marR="3096" defTabSz="685800"/>
              <a:r>
                <a:rPr sz="900" b="1" spc="-83" dirty="0">
                  <a:solidFill>
                    <a:prstClr val="black"/>
                  </a:solidFill>
                  <a:latin typeface="+mj-lt"/>
                  <a:cs typeface="Arial"/>
                </a:rPr>
                <a:t>Energy </a:t>
              </a:r>
              <a:r>
                <a:rPr sz="900" b="1" spc="-67" dirty="0">
                  <a:solidFill>
                    <a:prstClr val="black"/>
                  </a:solidFill>
                  <a:latin typeface="+mj-lt"/>
                  <a:cs typeface="Arial"/>
                </a:rPr>
                <a:t>consumption: </a:t>
              </a:r>
              <a:r>
                <a:rPr lang="en-US" sz="900" b="1" spc="-34" dirty="0">
                  <a:solidFill>
                    <a:prstClr val="black"/>
                  </a:solidFill>
                  <a:latin typeface="+mj-lt"/>
                  <a:cs typeface="Arial"/>
                </a:rPr>
                <a:t>0</a:t>
              </a:r>
              <a:r>
                <a:rPr sz="900" b="1" spc="-34" dirty="0">
                  <a:solidFill>
                    <a:prstClr val="black"/>
                  </a:solidFill>
                  <a:latin typeface="+mj-lt"/>
                  <a:cs typeface="Arial"/>
                </a:rPr>
                <a:t>.</a:t>
              </a:r>
              <a:r>
                <a:rPr lang="en-US" sz="900" b="1" spc="-34" dirty="0">
                  <a:solidFill>
                    <a:prstClr val="black"/>
                  </a:solidFill>
                  <a:latin typeface="+mj-lt"/>
                  <a:cs typeface="Arial"/>
                </a:rPr>
                <a:t>8</a:t>
              </a:r>
              <a:r>
                <a:rPr sz="900" b="1" spc="-34" dirty="0">
                  <a:solidFill>
                    <a:prstClr val="black"/>
                  </a:solidFill>
                  <a:latin typeface="+mj-lt"/>
                  <a:cs typeface="Arial"/>
                </a:rPr>
                <a:t> </a:t>
              </a:r>
              <a:r>
                <a:rPr lang="en-US" sz="900" b="1" spc="-74" dirty="0">
                  <a:solidFill>
                    <a:prstClr val="black"/>
                  </a:solidFill>
                  <a:latin typeface="+mj-lt"/>
                  <a:cs typeface="Arial"/>
                </a:rPr>
                <a:t>T</a:t>
              </a:r>
              <a:r>
                <a:rPr sz="900" b="1" spc="-74" dirty="0">
                  <a:solidFill>
                    <a:prstClr val="black"/>
                  </a:solidFill>
                  <a:latin typeface="+mj-lt"/>
                  <a:cs typeface="Arial"/>
                </a:rPr>
                <a:t>OE /cap  </a:t>
              </a:r>
              <a:r>
                <a:rPr lang="en-US" sz="900" b="1" spc="-55" dirty="0">
                  <a:solidFill>
                    <a:prstClr val="black"/>
                  </a:solidFill>
                  <a:latin typeface="+mj-lt"/>
                  <a:cs typeface="Arial"/>
                </a:rPr>
                <a:t>E</a:t>
              </a:r>
              <a:r>
                <a:rPr sz="900" b="1" spc="-55" dirty="0">
                  <a:solidFill>
                    <a:prstClr val="black"/>
                  </a:solidFill>
                  <a:latin typeface="+mj-lt"/>
                  <a:cs typeface="Arial"/>
                </a:rPr>
                <a:t>lectricity </a:t>
              </a:r>
              <a:r>
                <a:rPr sz="900" b="1" spc="-67" dirty="0">
                  <a:solidFill>
                    <a:prstClr val="black"/>
                  </a:solidFill>
                  <a:latin typeface="+mj-lt"/>
                  <a:cs typeface="Arial"/>
                </a:rPr>
                <a:t>consumption: </a:t>
              </a:r>
              <a:r>
                <a:rPr sz="900" b="1" spc="-46" dirty="0">
                  <a:solidFill>
                    <a:prstClr val="black"/>
                  </a:solidFill>
                  <a:latin typeface="+mj-lt"/>
                  <a:cs typeface="Arial"/>
                </a:rPr>
                <a:t>776 </a:t>
              </a:r>
              <a:r>
                <a:rPr sz="900" b="1" spc="-58" dirty="0">
                  <a:solidFill>
                    <a:prstClr val="black"/>
                  </a:solidFill>
                  <a:latin typeface="+mj-lt"/>
                  <a:cs typeface="Arial"/>
                </a:rPr>
                <a:t>KWh /cap  </a:t>
              </a:r>
              <a:r>
                <a:rPr sz="900" b="1" spc="-52" dirty="0">
                  <a:solidFill>
                    <a:srgbClr val="006FC0"/>
                  </a:solidFill>
                  <a:latin typeface="+mj-lt"/>
                  <a:cs typeface="Arial"/>
                </a:rPr>
                <a:t>Electrification </a:t>
              </a:r>
              <a:r>
                <a:rPr sz="900" b="1" spc="-55" dirty="0">
                  <a:solidFill>
                    <a:srgbClr val="006FC0"/>
                  </a:solidFill>
                  <a:latin typeface="+mj-lt"/>
                  <a:cs typeface="Arial"/>
                </a:rPr>
                <a:t>ratio</a:t>
              </a:r>
              <a:r>
                <a:rPr sz="900" b="1" spc="-43" dirty="0">
                  <a:solidFill>
                    <a:srgbClr val="006FC0"/>
                  </a:solidFill>
                  <a:latin typeface="+mj-lt"/>
                  <a:cs typeface="Arial"/>
                </a:rPr>
                <a:t>:</a:t>
              </a:r>
              <a:r>
                <a:rPr sz="900" b="1" spc="-49" dirty="0">
                  <a:solidFill>
                    <a:srgbClr val="006FC0"/>
                  </a:solidFill>
                  <a:latin typeface="+mj-lt"/>
                  <a:cs typeface="Arial"/>
                </a:rPr>
                <a:t> </a:t>
              </a:r>
              <a:r>
                <a:rPr sz="900" b="1" spc="-55" dirty="0">
                  <a:solidFill>
                    <a:srgbClr val="006FC0"/>
                  </a:solidFill>
                  <a:latin typeface="+mj-lt"/>
                  <a:cs typeface="Arial"/>
                </a:rPr>
                <a:t>8</a:t>
              </a:r>
              <a:r>
                <a:rPr lang="en-US" sz="900" b="1" spc="-55" dirty="0">
                  <a:solidFill>
                    <a:srgbClr val="006FC0"/>
                  </a:solidFill>
                  <a:latin typeface="+mj-lt"/>
                  <a:cs typeface="Arial"/>
                </a:rPr>
                <a:t>0</a:t>
              </a:r>
              <a:r>
                <a:rPr sz="900" b="1" spc="-55" dirty="0">
                  <a:solidFill>
                    <a:srgbClr val="006FC0"/>
                  </a:solidFill>
                  <a:latin typeface="+mj-lt"/>
                  <a:cs typeface="Arial"/>
                </a:rPr>
                <a:t>.</a:t>
              </a:r>
              <a:r>
                <a:rPr lang="en-US" sz="900" b="1" spc="-55" dirty="0">
                  <a:solidFill>
                    <a:srgbClr val="006FC0"/>
                  </a:solidFill>
                  <a:latin typeface="+mj-lt"/>
                  <a:cs typeface="Arial"/>
                </a:rPr>
                <a:t>51</a:t>
              </a:r>
              <a:r>
                <a:rPr sz="900" b="1" spc="-55" dirty="0">
                  <a:solidFill>
                    <a:srgbClr val="006FC0"/>
                  </a:solidFill>
                  <a:latin typeface="+mj-lt"/>
                  <a:cs typeface="Arial"/>
                </a:rPr>
                <a:t>%</a:t>
              </a:r>
              <a:endParaRPr sz="900" dirty="0">
                <a:solidFill>
                  <a:prstClr val="black"/>
                </a:solidFill>
                <a:latin typeface="+mj-lt"/>
                <a:cs typeface="Arial"/>
              </a:endParaRPr>
            </a:p>
          </p:txBody>
        </p:sp>
        <p:sp>
          <p:nvSpPr>
            <p:cNvPr id="87" name="object 18">
              <a:extLst>
                <a:ext uri="{FF2B5EF4-FFF2-40B4-BE49-F238E27FC236}">
                  <a16:creationId xmlns:a16="http://schemas.microsoft.com/office/drawing/2014/main" id="{43E65019-2450-4B1B-B8B5-57C971FD84A0}"/>
                </a:ext>
              </a:extLst>
            </p:cNvPr>
            <p:cNvSpPr txBox="1"/>
            <p:nvPr/>
          </p:nvSpPr>
          <p:spPr>
            <a:xfrm>
              <a:off x="2876037" y="4426581"/>
              <a:ext cx="2610123" cy="756270"/>
            </a:xfrm>
            <a:prstGeom prst="rect">
              <a:avLst/>
            </a:prstGeom>
          </p:spPr>
          <p:txBody>
            <a:bodyPr vert="horz" wrap="square" lIns="0" tIns="7739" rIns="0" bIns="0" rtlCol="0">
              <a:spAutoFit/>
            </a:bodyPr>
            <a:lstStyle/>
            <a:p>
              <a:pPr marL="7739" defTabSz="685800">
                <a:spcBef>
                  <a:spcPts val="61"/>
                </a:spcBef>
              </a:pPr>
              <a:r>
                <a:rPr sz="854" b="1" spc="-61" dirty="0">
                  <a:solidFill>
                    <a:srgbClr val="FF0000"/>
                  </a:solidFill>
                  <a:latin typeface="+mj-lt"/>
                  <a:cs typeface="Arial"/>
                </a:rPr>
                <a:t>Power </a:t>
              </a:r>
              <a:r>
                <a:rPr sz="854" b="1" spc="-49" dirty="0">
                  <a:solidFill>
                    <a:srgbClr val="FF0000"/>
                  </a:solidFill>
                  <a:latin typeface="+mj-lt"/>
                  <a:cs typeface="Arial"/>
                </a:rPr>
                <a:t>Plant: 115</a:t>
              </a:r>
              <a:r>
                <a:rPr sz="854" b="1" spc="-46" dirty="0">
                  <a:solidFill>
                    <a:srgbClr val="FF0000"/>
                  </a:solidFill>
                  <a:latin typeface="+mj-lt"/>
                  <a:cs typeface="Arial"/>
                </a:rPr>
                <a:t> </a:t>
              </a:r>
              <a:r>
                <a:rPr sz="854" b="1" spc="-74" dirty="0">
                  <a:solidFill>
                    <a:srgbClr val="FF0000"/>
                  </a:solidFill>
                  <a:latin typeface="+mj-lt"/>
                  <a:cs typeface="Arial"/>
                </a:rPr>
                <a:t>GW</a:t>
              </a:r>
              <a:endParaRPr sz="854" dirty="0">
                <a:solidFill>
                  <a:prstClr val="black"/>
                </a:solidFill>
                <a:latin typeface="+mj-lt"/>
                <a:cs typeface="Arial"/>
              </a:endParaRPr>
            </a:p>
            <a:p>
              <a:pPr marL="7739" marR="3096" defTabSz="685800">
                <a:spcBef>
                  <a:spcPts val="3"/>
                </a:spcBef>
              </a:pPr>
              <a:r>
                <a:rPr sz="854" b="1" spc="-83" dirty="0">
                  <a:solidFill>
                    <a:prstClr val="black"/>
                  </a:solidFill>
                  <a:latin typeface="+mj-lt"/>
                  <a:cs typeface="Arial"/>
                </a:rPr>
                <a:t>Energy </a:t>
              </a:r>
              <a:r>
                <a:rPr sz="854" b="1" spc="-67" dirty="0">
                  <a:solidFill>
                    <a:prstClr val="black"/>
                  </a:solidFill>
                  <a:latin typeface="+mj-lt"/>
                  <a:cs typeface="Arial"/>
                </a:rPr>
                <a:t>consumption: </a:t>
              </a:r>
              <a:r>
                <a:rPr lang="en-US" sz="854" b="1" spc="-34" dirty="0">
                  <a:solidFill>
                    <a:prstClr val="black"/>
                  </a:solidFill>
                  <a:latin typeface="+mj-lt"/>
                  <a:cs typeface="Arial"/>
                </a:rPr>
                <a:t>1</a:t>
              </a:r>
              <a:r>
                <a:rPr sz="854" b="1" spc="-34" dirty="0">
                  <a:solidFill>
                    <a:prstClr val="black"/>
                  </a:solidFill>
                  <a:latin typeface="+mj-lt"/>
                  <a:cs typeface="Arial"/>
                </a:rPr>
                <a:t>.</a:t>
              </a:r>
              <a:r>
                <a:rPr lang="en-US" sz="854" b="1" spc="-34" dirty="0">
                  <a:solidFill>
                    <a:prstClr val="black"/>
                  </a:solidFill>
                  <a:latin typeface="+mj-lt"/>
                  <a:cs typeface="Arial"/>
                </a:rPr>
                <a:t>4</a:t>
              </a:r>
              <a:r>
                <a:rPr sz="854" b="1" spc="-34" dirty="0">
                  <a:solidFill>
                    <a:prstClr val="black"/>
                  </a:solidFill>
                  <a:latin typeface="+mj-lt"/>
                  <a:cs typeface="Arial"/>
                </a:rPr>
                <a:t> </a:t>
              </a:r>
              <a:r>
                <a:rPr lang="en-US" sz="854" b="1" spc="-74" dirty="0">
                  <a:solidFill>
                    <a:prstClr val="black"/>
                  </a:solidFill>
                  <a:latin typeface="+mj-lt"/>
                  <a:cs typeface="Arial"/>
                </a:rPr>
                <a:t>T</a:t>
              </a:r>
              <a:r>
                <a:rPr sz="854" b="1" spc="-74" dirty="0">
                  <a:solidFill>
                    <a:prstClr val="black"/>
                  </a:solidFill>
                  <a:latin typeface="+mj-lt"/>
                  <a:cs typeface="Arial"/>
                </a:rPr>
                <a:t>OE /cap  </a:t>
              </a:r>
              <a:r>
                <a:rPr lang="en-US" sz="854" b="1" spc="-55" dirty="0">
                  <a:solidFill>
                    <a:prstClr val="black"/>
                  </a:solidFill>
                  <a:latin typeface="+mj-lt"/>
                  <a:cs typeface="Arial"/>
                </a:rPr>
                <a:t>E</a:t>
              </a:r>
              <a:r>
                <a:rPr sz="854" b="1" spc="-55" dirty="0">
                  <a:solidFill>
                    <a:prstClr val="black"/>
                  </a:solidFill>
                  <a:latin typeface="+mj-lt"/>
                  <a:cs typeface="Arial"/>
                </a:rPr>
                <a:t>lectricity </a:t>
              </a:r>
              <a:r>
                <a:rPr sz="854" b="1" spc="-67" dirty="0">
                  <a:solidFill>
                    <a:prstClr val="black"/>
                  </a:solidFill>
                  <a:latin typeface="+mj-lt"/>
                  <a:cs typeface="Arial"/>
                </a:rPr>
                <a:t>consumption: </a:t>
              </a:r>
              <a:r>
                <a:rPr sz="854" b="1" spc="-40" dirty="0">
                  <a:solidFill>
                    <a:prstClr val="black"/>
                  </a:solidFill>
                  <a:latin typeface="+mj-lt"/>
                  <a:cs typeface="Arial"/>
                </a:rPr>
                <a:t>2,500 </a:t>
              </a:r>
              <a:r>
                <a:rPr sz="854" b="1" spc="-58" dirty="0">
                  <a:solidFill>
                    <a:prstClr val="black"/>
                  </a:solidFill>
                  <a:latin typeface="+mj-lt"/>
                  <a:cs typeface="Arial"/>
                </a:rPr>
                <a:t>KWh / cap  </a:t>
              </a:r>
              <a:r>
                <a:rPr sz="854" b="1" spc="-52" dirty="0">
                  <a:solidFill>
                    <a:srgbClr val="006FC0"/>
                  </a:solidFill>
                  <a:latin typeface="+mj-lt"/>
                  <a:cs typeface="Arial"/>
                </a:rPr>
                <a:t>Electrification </a:t>
              </a:r>
              <a:r>
                <a:rPr sz="854" b="1" spc="-55" dirty="0">
                  <a:solidFill>
                    <a:srgbClr val="006FC0"/>
                  </a:solidFill>
                  <a:latin typeface="+mj-lt"/>
                  <a:cs typeface="Arial"/>
                </a:rPr>
                <a:t>ratio </a:t>
              </a:r>
              <a:r>
                <a:rPr sz="854" b="1" spc="-40" dirty="0">
                  <a:solidFill>
                    <a:srgbClr val="006FC0"/>
                  </a:solidFill>
                  <a:latin typeface="+mj-lt"/>
                  <a:cs typeface="Arial"/>
                </a:rPr>
                <a:t>(2020): </a:t>
              </a:r>
              <a:r>
                <a:rPr sz="854" b="1" spc="-70" dirty="0">
                  <a:solidFill>
                    <a:srgbClr val="006FC0"/>
                  </a:solidFill>
                  <a:latin typeface="+mj-lt"/>
                  <a:cs typeface="Arial"/>
                </a:rPr>
                <a:t>closely </a:t>
              </a:r>
              <a:r>
                <a:rPr sz="854" b="1" spc="-28" dirty="0">
                  <a:solidFill>
                    <a:srgbClr val="006FC0"/>
                  </a:solidFill>
                  <a:latin typeface="+mj-lt"/>
                  <a:cs typeface="Arial"/>
                </a:rPr>
                <a:t>to</a:t>
              </a:r>
              <a:r>
                <a:rPr sz="854" b="1" spc="-40" dirty="0">
                  <a:solidFill>
                    <a:srgbClr val="006FC0"/>
                  </a:solidFill>
                  <a:latin typeface="+mj-lt"/>
                  <a:cs typeface="Arial"/>
                </a:rPr>
                <a:t> </a:t>
              </a:r>
              <a:r>
                <a:rPr sz="854" b="1" spc="-70" dirty="0">
                  <a:solidFill>
                    <a:srgbClr val="006FC0"/>
                  </a:solidFill>
                  <a:latin typeface="+mj-lt"/>
                  <a:cs typeface="Arial"/>
                </a:rPr>
                <a:t>100%</a:t>
              </a:r>
              <a:endParaRPr sz="854" dirty="0">
                <a:solidFill>
                  <a:prstClr val="black"/>
                </a:solidFill>
                <a:latin typeface="+mj-lt"/>
                <a:cs typeface="Arial"/>
              </a:endParaRPr>
            </a:p>
          </p:txBody>
        </p:sp>
        <p:sp>
          <p:nvSpPr>
            <p:cNvPr id="88" name="object 19">
              <a:extLst>
                <a:ext uri="{FF2B5EF4-FFF2-40B4-BE49-F238E27FC236}">
                  <a16:creationId xmlns:a16="http://schemas.microsoft.com/office/drawing/2014/main" id="{F3439D4F-FC47-44C9-9C2E-615C05909DDF}"/>
                </a:ext>
              </a:extLst>
            </p:cNvPr>
            <p:cNvSpPr txBox="1"/>
            <p:nvPr/>
          </p:nvSpPr>
          <p:spPr>
            <a:xfrm>
              <a:off x="4491228" y="3715770"/>
              <a:ext cx="2143200" cy="447287"/>
            </a:xfrm>
            <a:prstGeom prst="rect">
              <a:avLst/>
            </a:prstGeom>
          </p:spPr>
          <p:txBody>
            <a:bodyPr vert="horz" wrap="square" lIns="0" tIns="7739" rIns="0" bIns="0" rtlCol="0">
              <a:spAutoFit/>
            </a:bodyPr>
            <a:lstStyle/>
            <a:p>
              <a:pPr marL="7739" defTabSz="685800">
                <a:spcBef>
                  <a:spcPts val="61"/>
                </a:spcBef>
              </a:pPr>
              <a:r>
                <a:rPr sz="1000" b="1" spc="-61" dirty="0">
                  <a:solidFill>
                    <a:srgbClr val="FF0000"/>
                  </a:solidFill>
                  <a:latin typeface="+mj-lt"/>
                  <a:cs typeface="Arial"/>
                </a:rPr>
                <a:t>Power </a:t>
              </a:r>
              <a:r>
                <a:rPr sz="1000" b="1" spc="-49" dirty="0">
                  <a:solidFill>
                    <a:srgbClr val="FF0000"/>
                  </a:solidFill>
                  <a:latin typeface="+mj-lt"/>
                  <a:cs typeface="Arial"/>
                </a:rPr>
                <a:t>Plant: 430 </a:t>
              </a:r>
              <a:r>
                <a:rPr sz="1000" b="1" spc="-74" dirty="0">
                  <a:solidFill>
                    <a:srgbClr val="FF0000"/>
                  </a:solidFill>
                  <a:latin typeface="+mj-lt"/>
                  <a:cs typeface="Arial"/>
                </a:rPr>
                <a:t>GW</a:t>
              </a:r>
              <a:endParaRPr sz="1000" dirty="0">
                <a:solidFill>
                  <a:prstClr val="black"/>
                </a:solidFill>
                <a:latin typeface="+mj-lt"/>
                <a:cs typeface="Arial"/>
              </a:endParaRPr>
            </a:p>
            <a:p>
              <a:pPr marL="7739" defTabSz="685800">
                <a:spcBef>
                  <a:spcPts val="3"/>
                </a:spcBef>
              </a:pPr>
              <a:r>
                <a:rPr sz="1000" b="1" spc="-83" dirty="0">
                  <a:solidFill>
                    <a:prstClr val="black"/>
                  </a:solidFill>
                  <a:latin typeface="+mj-lt"/>
                  <a:cs typeface="Arial"/>
                </a:rPr>
                <a:t>Energy </a:t>
              </a:r>
              <a:r>
                <a:rPr sz="1000" b="1" spc="-70" dirty="0">
                  <a:solidFill>
                    <a:prstClr val="black"/>
                  </a:solidFill>
                  <a:latin typeface="+mj-lt"/>
                  <a:cs typeface="Arial"/>
                </a:rPr>
                <a:t>consumption: </a:t>
              </a:r>
              <a:r>
                <a:rPr lang="en-US" sz="1000" b="1" spc="-37" dirty="0">
                  <a:solidFill>
                    <a:prstClr val="black"/>
                  </a:solidFill>
                  <a:latin typeface="+mj-lt"/>
                  <a:cs typeface="Arial"/>
                </a:rPr>
                <a:t>3</a:t>
              </a:r>
              <a:r>
                <a:rPr sz="1000" b="1" spc="-37" dirty="0">
                  <a:solidFill>
                    <a:prstClr val="black"/>
                  </a:solidFill>
                  <a:latin typeface="+mj-lt"/>
                  <a:cs typeface="Arial"/>
                </a:rPr>
                <a:t>.</a:t>
              </a:r>
              <a:r>
                <a:rPr lang="en-US" sz="1000" b="1" spc="-37" dirty="0">
                  <a:solidFill>
                    <a:prstClr val="black"/>
                  </a:solidFill>
                  <a:latin typeface="+mj-lt"/>
                  <a:cs typeface="Arial"/>
                </a:rPr>
                <a:t>2</a:t>
              </a:r>
              <a:r>
                <a:rPr sz="1000" b="1" spc="-15" dirty="0">
                  <a:solidFill>
                    <a:prstClr val="black"/>
                  </a:solidFill>
                  <a:latin typeface="+mj-lt"/>
                  <a:cs typeface="Arial"/>
                </a:rPr>
                <a:t> </a:t>
              </a:r>
              <a:r>
                <a:rPr lang="en-US" sz="1000" b="1" spc="-74" dirty="0">
                  <a:solidFill>
                    <a:prstClr val="black"/>
                  </a:solidFill>
                  <a:latin typeface="+mj-lt"/>
                  <a:cs typeface="Arial"/>
                </a:rPr>
                <a:t>T</a:t>
              </a:r>
              <a:r>
                <a:rPr sz="1000" b="1" spc="-74" dirty="0">
                  <a:solidFill>
                    <a:prstClr val="black"/>
                  </a:solidFill>
                  <a:latin typeface="+mj-lt"/>
                  <a:cs typeface="Arial"/>
                </a:rPr>
                <a:t>OE /cap</a:t>
              </a:r>
              <a:endParaRPr sz="1000" dirty="0">
                <a:solidFill>
                  <a:prstClr val="black"/>
                </a:solidFill>
                <a:latin typeface="+mj-lt"/>
                <a:cs typeface="Arial"/>
              </a:endParaRPr>
            </a:p>
          </p:txBody>
        </p:sp>
        <p:sp>
          <p:nvSpPr>
            <p:cNvPr id="89" name="object 20">
              <a:extLst>
                <a:ext uri="{FF2B5EF4-FFF2-40B4-BE49-F238E27FC236}">
                  <a16:creationId xmlns:a16="http://schemas.microsoft.com/office/drawing/2014/main" id="{0A2223EF-522E-416D-BFEB-E735B17A95DC}"/>
                </a:ext>
              </a:extLst>
            </p:cNvPr>
            <p:cNvSpPr txBox="1"/>
            <p:nvPr/>
          </p:nvSpPr>
          <p:spPr>
            <a:xfrm>
              <a:off x="4491228" y="4155321"/>
              <a:ext cx="2438833" cy="185682"/>
            </a:xfrm>
            <a:prstGeom prst="rect">
              <a:avLst/>
            </a:prstGeom>
          </p:spPr>
          <p:txBody>
            <a:bodyPr vert="horz" wrap="square" lIns="0" tIns="7739" rIns="0" bIns="0" rtlCol="0">
              <a:spAutoFit/>
            </a:bodyPr>
            <a:lstStyle/>
            <a:p>
              <a:pPr marL="7739" defTabSz="685800">
                <a:spcBef>
                  <a:spcPts val="61"/>
                </a:spcBef>
              </a:pPr>
              <a:r>
                <a:rPr lang="en-US" sz="854" b="1" spc="-55" dirty="0">
                  <a:solidFill>
                    <a:prstClr val="black"/>
                  </a:solidFill>
                  <a:latin typeface="Arial"/>
                  <a:cs typeface="Arial"/>
                </a:rPr>
                <a:t>E</a:t>
              </a:r>
              <a:r>
                <a:rPr sz="854" b="1" spc="-55" dirty="0">
                  <a:solidFill>
                    <a:prstClr val="black"/>
                  </a:solidFill>
                  <a:latin typeface="Arial"/>
                  <a:cs typeface="Arial"/>
                </a:rPr>
                <a:t>lectricity </a:t>
              </a:r>
              <a:r>
                <a:rPr sz="854" b="1" spc="-67" dirty="0">
                  <a:solidFill>
                    <a:prstClr val="black"/>
                  </a:solidFill>
                  <a:latin typeface="Arial"/>
                  <a:cs typeface="Arial"/>
                </a:rPr>
                <a:t>consumption: </a:t>
              </a:r>
              <a:r>
                <a:rPr sz="854" b="1" spc="-40" dirty="0">
                  <a:solidFill>
                    <a:prstClr val="black"/>
                  </a:solidFill>
                  <a:latin typeface="Arial"/>
                  <a:cs typeface="Arial"/>
                </a:rPr>
                <a:t>7,000</a:t>
              </a:r>
              <a:r>
                <a:rPr sz="854" b="1" spc="-52" dirty="0">
                  <a:solidFill>
                    <a:prstClr val="black"/>
                  </a:solidFill>
                  <a:latin typeface="Arial"/>
                  <a:cs typeface="Arial"/>
                </a:rPr>
                <a:t> </a:t>
              </a:r>
              <a:r>
                <a:rPr sz="854" b="1" spc="-58" dirty="0" err="1">
                  <a:solidFill>
                    <a:prstClr val="black"/>
                  </a:solidFill>
                  <a:latin typeface="Arial"/>
                  <a:cs typeface="Arial"/>
                </a:rPr>
                <a:t>KWh</a:t>
              </a:r>
              <a:r>
                <a:rPr sz="854" b="1" spc="-58" dirty="0">
                  <a:solidFill>
                    <a:prstClr val="black"/>
                  </a:solidFill>
                  <a:latin typeface="Arial"/>
                  <a:cs typeface="Arial"/>
                </a:rPr>
                <a:t>/cap</a:t>
              </a:r>
              <a:endParaRPr sz="854" dirty="0">
                <a:solidFill>
                  <a:prstClr val="black"/>
                </a:solidFill>
                <a:latin typeface="Arial"/>
                <a:cs typeface="Arial"/>
              </a:endParaRPr>
            </a:p>
          </p:txBody>
        </p:sp>
        <p:sp>
          <p:nvSpPr>
            <p:cNvPr id="90" name="object 22">
              <a:extLst>
                <a:ext uri="{FF2B5EF4-FFF2-40B4-BE49-F238E27FC236}">
                  <a16:creationId xmlns:a16="http://schemas.microsoft.com/office/drawing/2014/main" id="{C3F543F2-4201-4A54-BACF-ED07990A0D8D}"/>
                </a:ext>
              </a:extLst>
            </p:cNvPr>
            <p:cNvSpPr txBox="1"/>
            <p:nvPr/>
          </p:nvSpPr>
          <p:spPr>
            <a:xfrm>
              <a:off x="596964" y="3585484"/>
              <a:ext cx="1145379" cy="661711"/>
            </a:xfrm>
            <a:prstGeom prst="rect">
              <a:avLst/>
            </a:prstGeom>
          </p:spPr>
          <p:txBody>
            <a:bodyPr vert="horz" wrap="square" lIns="0" tIns="7739" rIns="0" bIns="0" rtlCol="0">
              <a:spAutoFit/>
            </a:bodyPr>
            <a:lstStyle/>
            <a:p>
              <a:pPr marR="30569" algn="ctr" defTabSz="685800">
                <a:spcBef>
                  <a:spcPts val="61"/>
                </a:spcBef>
              </a:pPr>
              <a:r>
                <a:rPr sz="731" u="sng" spc="-15" dirty="0">
                  <a:solidFill>
                    <a:srgbClr val="FF0000"/>
                  </a:solidFill>
                  <a:uFill>
                    <a:solidFill>
                      <a:srgbClr val="FF0000"/>
                    </a:solidFill>
                  </a:uFill>
                  <a:latin typeface="Trebuchet MS"/>
                  <a:cs typeface="Trebuchet MS"/>
                </a:rPr>
                <a:t>2013</a:t>
              </a:r>
              <a:endParaRPr sz="731" dirty="0">
                <a:solidFill>
                  <a:prstClr val="black"/>
                </a:solidFill>
                <a:latin typeface="Trebuchet MS"/>
                <a:cs typeface="Trebuchet MS"/>
              </a:endParaRPr>
            </a:p>
            <a:p>
              <a:pPr marL="180320" defTabSz="685800"/>
              <a:r>
                <a:rPr lang="en-US" sz="731" spc="-31" dirty="0">
                  <a:solidFill>
                    <a:prstClr val="black"/>
                  </a:solidFill>
                  <a:latin typeface="Trebuchet MS"/>
                  <a:cs typeface="Trebuchet MS"/>
                </a:rPr>
                <a:t>194</a:t>
              </a:r>
              <a:r>
                <a:rPr sz="731" spc="-31" dirty="0">
                  <a:solidFill>
                    <a:prstClr val="black"/>
                  </a:solidFill>
                  <a:latin typeface="Trebuchet MS"/>
                  <a:cs typeface="Trebuchet MS"/>
                </a:rPr>
                <a:t> </a:t>
              </a:r>
              <a:r>
                <a:rPr sz="731" spc="3" dirty="0">
                  <a:solidFill>
                    <a:prstClr val="black"/>
                  </a:solidFill>
                  <a:latin typeface="Trebuchet MS"/>
                  <a:cs typeface="Trebuchet MS"/>
                </a:rPr>
                <a:t>M</a:t>
              </a:r>
              <a:r>
                <a:rPr lang="en-US" sz="731" spc="3" dirty="0">
                  <a:solidFill>
                    <a:prstClr val="black"/>
                  </a:solidFill>
                  <a:latin typeface="Trebuchet MS"/>
                  <a:cs typeface="Trebuchet MS"/>
                </a:rPr>
                <a:t>T</a:t>
              </a:r>
              <a:r>
                <a:rPr sz="731" spc="3" dirty="0">
                  <a:solidFill>
                    <a:prstClr val="black"/>
                  </a:solidFill>
                  <a:latin typeface="Trebuchet MS"/>
                  <a:cs typeface="Trebuchet MS"/>
                </a:rPr>
                <a:t>OE</a:t>
              </a:r>
              <a:r>
                <a:rPr sz="731" spc="-137" dirty="0">
                  <a:solidFill>
                    <a:prstClr val="black"/>
                  </a:solidFill>
                  <a:latin typeface="Trebuchet MS"/>
                  <a:cs typeface="Trebuchet MS"/>
                </a:rPr>
                <a:t> </a:t>
              </a:r>
              <a:r>
                <a:rPr lang="en-US" sz="731" spc="-137" dirty="0">
                  <a:solidFill>
                    <a:prstClr val="black"/>
                  </a:solidFill>
                  <a:latin typeface="Trebuchet MS"/>
                  <a:cs typeface="Trebuchet MS"/>
                </a:rPr>
                <a:t>        </a:t>
              </a:r>
              <a:r>
                <a:rPr sz="1097" b="1" spc="-5" baseline="-20833" dirty="0">
                  <a:solidFill>
                    <a:srgbClr val="FFFFFF"/>
                  </a:solidFill>
                  <a:latin typeface="Arial"/>
                  <a:cs typeface="Arial"/>
                </a:rPr>
                <a:t>46%</a:t>
              </a:r>
              <a:endParaRPr sz="1097" baseline="-20833" dirty="0">
                <a:solidFill>
                  <a:prstClr val="black"/>
                </a:solidFill>
                <a:latin typeface="Arial"/>
                <a:cs typeface="Arial"/>
              </a:endParaRPr>
            </a:p>
            <a:p>
              <a:pPr marL="7739" defTabSz="685800">
                <a:spcBef>
                  <a:spcPts val="304"/>
                </a:spcBef>
              </a:pPr>
              <a:r>
                <a:rPr sz="731" b="1" spc="-3" dirty="0">
                  <a:solidFill>
                    <a:srgbClr val="FFFFFF"/>
                  </a:solidFill>
                  <a:latin typeface="Arial"/>
                  <a:cs typeface="Arial"/>
                </a:rPr>
                <a:t>31%</a:t>
              </a:r>
              <a:endParaRPr sz="731" dirty="0">
                <a:solidFill>
                  <a:prstClr val="black"/>
                </a:solidFill>
                <a:latin typeface="Arial"/>
                <a:cs typeface="Arial"/>
              </a:endParaRPr>
            </a:p>
          </p:txBody>
        </p:sp>
        <p:sp>
          <p:nvSpPr>
            <p:cNvPr id="91" name="object 23">
              <a:extLst>
                <a:ext uri="{FF2B5EF4-FFF2-40B4-BE49-F238E27FC236}">
                  <a16:creationId xmlns:a16="http://schemas.microsoft.com/office/drawing/2014/main" id="{78E3FE36-31FB-4B02-8686-25D2DD98349F}"/>
                </a:ext>
              </a:extLst>
            </p:cNvPr>
            <p:cNvSpPr txBox="1"/>
            <p:nvPr/>
          </p:nvSpPr>
          <p:spPr>
            <a:xfrm>
              <a:off x="5168748" y="6025028"/>
              <a:ext cx="1664412" cy="713093"/>
            </a:xfrm>
            <a:prstGeom prst="rect">
              <a:avLst/>
            </a:prstGeom>
          </p:spPr>
          <p:txBody>
            <a:bodyPr vert="horz" wrap="square" lIns="0" tIns="7739" rIns="0" bIns="0" rtlCol="0">
              <a:spAutoFit/>
            </a:bodyPr>
            <a:lstStyle/>
            <a:p>
              <a:pPr marL="164455" marR="3096" defTabSz="685800">
                <a:lnSpc>
                  <a:spcPct val="124500"/>
                </a:lnSpc>
                <a:spcBef>
                  <a:spcPts val="61"/>
                </a:spcBef>
              </a:pPr>
              <a:r>
                <a:rPr sz="731" b="1" spc="-37" dirty="0">
                  <a:solidFill>
                    <a:prstClr val="black"/>
                  </a:solidFill>
                  <a:latin typeface="Arial"/>
                  <a:cs typeface="Arial"/>
                </a:rPr>
                <a:t>New </a:t>
              </a:r>
              <a:r>
                <a:rPr sz="731" b="1" spc="-55" dirty="0">
                  <a:solidFill>
                    <a:prstClr val="black"/>
                  </a:solidFill>
                  <a:latin typeface="Arial"/>
                  <a:cs typeface="Arial"/>
                </a:rPr>
                <a:t>and </a:t>
              </a:r>
              <a:r>
                <a:rPr sz="731" b="1" spc="-52" dirty="0">
                  <a:solidFill>
                    <a:prstClr val="black"/>
                  </a:solidFill>
                  <a:latin typeface="Arial"/>
                  <a:cs typeface="Arial"/>
                </a:rPr>
                <a:t>Renewable </a:t>
              </a:r>
              <a:r>
                <a:rPr sz="731" b="1" spc="-70" dirty="0">
                  <a:solidFill>
                    <a:prstClr val="black"/>
                  </a:solidFill>
                  <a:latin typeface="Arial"/>
                  <a:cs typeface="Arial"/>
                </a:rPr>
                <a:t>Energy  </a:t>
              </a:r>
              <a:r>
                <a:rPr lang="en-US" sz="731" b="1" spc="-43" dirty="0">
                  <a:solidFill>
                    <a:prstClr val="black"/>
                  </a:solidFill>
                  <a:latin typeface="Arial"/>
                  <a:cs typeface="Arial"/>
                </a:rPr>
                <a:t>O</a:t>
              </a:r>
              <a:r>
                <a:rPr sz="731" b="1" spc="-43" dirty="0">
                  <a:solidFill>
                    <a:prstClr val="black"/>
                  </a:solidFill>
                  <a:latin typeface="Arial"/>
                  <a:cs typeface="Arial"/>
                </a:rPr>
                <a:t>il</a:t>
              </a:r>
              <a:endParaRPr sz="731" dirty="0">
                <a:solidFill>
                  <a:prstClr val="black"/>
                </a:solidFill>
                <a:latin typeface="Arial"/>
                <a:cs typeface="Arial"/>
              </a:endParaRPr>
            </a:p>
            <a:p>
              <a:pPr marL="165229" marR="628799" indent="-1161" defTabSz="685800">
                <a:lnSpc>
                  <a:spcPts val="1042"/>
                </a:lnSpc>
                <a:spcBef>
                  <a:spcPts val="18"/>
                </a:spcBef>
              </a:pPr>
              <a:r>
                <a:rPr sz="731" b="1" spc="-37" dirty="0">
                  <a:solidFill>
                    <a:prstClr val="black"/>
                  </a:solidFill>
                  <a:latin typeface="Arial"/>
                  <a:cs typeface="Arial"/>
                </a:rPr>
                <a:t>Natural</a:t>
              </a:r>
              <a:r>
                <a:rPr sz="731" b="1" spc="-98" dirty="0">
                  <a:solidFill>
                    <a:prstClr val="black"/>
                  </a:solidFill>
                  <a:latin typeface="Arial"/>
                  <a:cs typeface="Arial"/>
                </a:rPr>
                <a:t> </a:t>
              </a:r>
              <a:r>
                <a:rPr sz="731" b="1" spc="-92" dirty="0">
                  <a:solidFill>
                    <a:prstClr val="black"/>
                  </a:solidFill>
                  <a:latin typeface="Arial"/>
                  <a:cs typeface="Arial"/>
                </a:rPr>
                <a:t>Gas  </a:t>
              </a:r>
              <a:r>
                <a:rPr sz="731" b="1" spc="-70" dirty="0">
                  <a:solidFill>
                    <a:prstClr val="black"/>
                  </a:solidFill>
                  <a:latin typeface="Arial"/>
                  <a:cs typeface="Arial"/>
                </a:rPr>
                <a:t>Coal</a:t>
              </a:r>
              <a:endParaRPr sz="731" dirty="0">
                <a:solidFill>
                  <a:prstClr val="black"/>
                </a:solidFill>
                <a:latin typeface="Arial"/>
                <a:cs typeface="Arial"/>
              </a:endParaRPr>
            </a:p>
          </p:txBody>
        </p:sp>
        <p:sp>
          <p:nvSpPr>
            <p:cNvPr id="92" name="object 24">
              <a:extLst>
                <a:ext uri="{FF2B5EF4-FFF2-40B4-BE49-F238E27FC236}">
                  <a16:creationId xmlns:a16="http://schemas.microsoft.com/office/drawing/2014/main" id="{6051D470-4883-4D8A-A91E-4364A8CD0E77}"/>
                </a:ext>
              </a:extLst>
            </p:cNvPr>
            <p:cNvSpPr txBox="1"/>
            <p:nvPr/>
          </p:nvSpPr>
          <p:spPr>
            <a:xfrm>
              <a:off x="4473931" y="1700813"/>
              <a:ext cx="740369" cy="361465"/>
            </a:xfrm>
            <a:prstGeom prst="rect">
              <a:avLst/>
            </a:prstGeom>
          </p:spPr>
          <p:txBody>
            <a:bodyPr vert="horz" wrap="square" lIns="0" tIns="8126" rIns="0" bIns="0" rtlCol="0">
              <a:spAutoFit/>
            </a:bodyPr>
            <a:lstStyle/>
            <a:p>
              <a:pPr algn="ctr" defTabSz="685800">
                <a:spcBef>
                  <a:spcPts val="64"/>
                </a:spcBef>
              </a:pPr>
              <a:r>
                <a:rPr sz="854" u="sng" spc="-18" dirty="0">
                  <a:solidFill>
                    <a:srgbClr val="FF0000"/>
                  </a:solidFill>
                  <a:uFill>
                    <a:solidFill>
                      <a:srgbClr val="FF0000"/>
                    </a:solidFill>
                  </a:uFill>
                  <a:latin typeface="Trebuchet MS"/>
                  <a:cs typeface="Trebuchet MS"/>
                </a:rPr>
                <a:t>2050</a:t>
              </a:r>
              <a:endParaRPr sz="854">
                <a:solidFill>
                  <a:prstClr val="black"/>
                </a:solidFill>
                <a:latin typeface="Trebuchet MS"/>
                <a:cs typeface="Trebuchet MS"/>
              </a:endParaRPr>
            </a:p>
            <a:p>
              <a:pPr algn="ctr" defTabSz="685800"/>
              <a:r>
                <a:rPr lang="en-US" sz="854" spc="-37">
                  <a:solidFill>
                    <a:prstClr val="black"/>
                  </a:solidFill>
                  <a:latin typeface="Trebuchet MS"/>
                  <a:cs typeface="Trebuchet MS"/>
                </a:rPr>
                <a:t>1,000 </a:t>
              </a:r>
              <a:r>
                <a:rPr sz="854" spc="6">
                  <a:solidFill>
                    <a:prstClr val="black"/>
                  </a:solidFill>
                  <a:latin typeface="Trebuchet MS"/>
                  <a:cs typeface="Trebuchet MS"/>
                </a:rPr>
                <a:t>M</a:t>
              </a:r>
              <a:r>
                <a:rPr lang="en-US" sz="854" spc="6">
                  <a:solidFill>
                    <a:prstClr val="black"/>
                  </a:solidFill>
                  <a:latin typeface="Trebuchet MS"/>
                  <a:cs typeface="Trebuchet MS"/>
                </a:rPr>
                <a:t>T</a:t>
              </a:r>
              <a:r>
                <a:rPr sz="854" spc="6">
                  <a:solidFill>
                    <a:prstClr val="black"/>
                  </a:solidFill>
                  <a:latin typeface="Trebuchet MS"/>
                  <a:cs typeface="Trebuchet MS"/>
                </a:rPr>
                <a:t>OE</a:t>
              </a:r>
              <a:endParaRPr sz="854">
                <a:solidFill>
                  <a:prstClr val="black"/>
                </a:solidFill>
                <a:latin typeface="Trebuchet MS"/>
                <a:cs typeface="Trebuchet MS"/>
              </a:endParaRPr>
            </a:p>
          </p:txBody>
        </p:sp>
        <p:sp>
          <p:nvSpPr>
            <p:cNvPr id="93" name="object 25">
              <a:extLst>
                <a:ext uri="{FF2B5EF4-FFF2-40B4-BE49-F238E27FC236}">
                  <a16:creationId xmlns:a16="http://schemas.microsoft.com/office/drawing/2014/main" id="{8C272275-E3BA-42F3-8604-BA494C522540}"/>
                </a:ext>
              </a:extLst>
            </p:cNvPr>
            <p:cNvSpPr txBox="1"/>
            <p:nvPr/>
          </p:nvSpPr>
          <p:spPr>
            <a:xfrm>
              <a:off x="2420156" y="2571044"/>
              <a:ext cx="740369" cy="361465"/>
            </a:xfrm>
            <a:prstGeom prst="rect">
              <a:avLst/>
            </a:prstGeom>
          </p:spPr>
          <p:txBody>
            <a:bodyPr vert="horz" wrap="square" lIns="0" tIns="8126" rIns="0" bIns="0" rtlCol="0">
              <a:spAutoFit/>
            </a:bodyPr>
            <a:lstStyle/>
            <a:p>
              <a:pPr algn="ctr" defTabSz="685800">
                <a:spcBef>
                  <a:spcPts val="64"/>
                </a:spcBef>
              </a:pPr>
              <a:r>
                <a:rPr sz="854" u="sng" spc="-18" dirty="0">
                  <a:solidFill>
                    <a:srgbClr val="FF0000"/>
                  </a:solidFill>
                  <a:uFill>
                    <a:solidFill>
                      <a:srgbClr val="FF0000"/>
                    </a:solidFill>
                  </a:uFill>
                  <a:latin typeface="Trebuchet MS"/>
                  <a:cs typeface="Trebuchet MS"/>
                </a:rPr>
                <a:t>2025</a:t>
              </a:r>
              <a:endParaRPr sz="854">
                <a:solidFill>
                  <a:prstClr val="black"/>
                </a:solidFill>
                <a:latin typeface="Trebuchet MS"/>
                <a:cs typeface="Trebuchet MS"/>
              </a:endParaRPr>
            </a:p>
            <a:p>
              <a:pPr algn="ctr" defTabSz="685800"/>
              <a:r>
                <a:rPr lang="en-US" sz="854" spc="-37">
                  <a:solidFill>
                    <a:prstClr val="black"/>
                  </a:solidFill>
                  <a:latin typeface="Trebuchet MS"/>
                  <a:cs typeface="Trebuchet MS"/>
                </a:rPr>
                <a:t>400</a:t>
              </a:r>
              <a:r>
                <a:rPr sz="854" spc="-134">
                  <a:solidFill>
                    <a:prstClr val="black"/>
                  </a:solidFill>
                  <a:latin typeface="Trebuchet MS"/>
                  <a:cs typeface="Trebuchet MS"/>
                </a:rPr>
                <a:t> </a:t>
              </a:r>
              <a:r>
                <a:rPr sz="854" spc="6">
                  <a:solidFill>
                    <a:prstClr val="black"/>
                  </a:solidFill>
                  <a:latin typeface="Trebuchet MS"/>
                  <a:cs typeface="Trebuchet MS"/>
                </a:rPr>
                <a:t>M</a:t>
              </a:r>
              <a:r>
                <a:rPr lang="en-US" sz="854" spc="6">
                  <a:solidFill>
                    <a:prstClr val="black"/>
                  </a:solidFill>
                  <a:latin typeface="Trebuchet MS"/>
                  <a:cs typeface="Trebuchet MS"/>
                </a:rPr>
                <a:t>T</a:t>
              </a:r>
              <a:r>
                <a:rPr sz="854" spc="6">
                  <a:solidFill>
                    <a:prstClr val="black"/>
                  </a:solidFill>
                  <a:latin typeface="Trebuchet MS"/>
                  <a:cs typeface="Trebuchet MS"/>
                </a:rPr>
                <a:t>OE</a:t>
              </a:r>
              <a:endParaRPr sz="854">
                <a:solidFill>
                  <a:prstClr val="black"/>
                </a:solidFill>
                <a:latin typeface="Trebuchet MS"/>
                <a:cs typeface="Trebuchet MS"/>
              </a:endParaRPr>
            </a:p>
          </p:txBody>
        </p:sp>
        <p:sp>
          <p:nvSpPr>
            <p:cNvPr id="94" name="object 34">
              <a:extLst>
                <a:ext uri="{FF2B5EF4-FFF2-40B4-BE49-F238E27FC236}">
                  <a16:creationId xmlns:a16="http://schemas.microsoft.com/office/drawing/2014/main" id="{1F9248D0-9978-4127-8F06-BD51009805C2}"/>
                </a:ext>
              </a:extLst>
            </p:cNvPr>
            <p:cNvSpPr/>
            <p:nvPr/>
          </p:nvSpPr>
          <p:spPr>
            <a:xfrm>
              <a:off x="5062935" y="6079028"/>
              <a:ext cx="173842" cy="116603"/>
            </a:xfrm>
            <a:custGeom>
              <a:avLst/>
              <a:gdLst/>
              <a:ahLst/>
              <a:cxnLst/>
              <a:rect l="l" t="t" r="r" b="b"/>
              <a:pathLst>
                <a:path w="215265" h="143510">
                  <a:moveTo>
                    <a:pt x="0" y="143255"/>
                  </a:moveTo>
                  <a:lnTo>
                    <a:pt x="214883" y="143255"/>
                  </a:lnTo>
                  <a:lnTo>
                    <a:pt x="214883" y="0"/>
                  </a:lnTo>
                  <a:lnTo>
                    <a:pt x="0" y="0"/>
                  </a:lnTo>
                  <a:lnTo>
                    <a:pt x="0" y="143255"/>
                  </a:lnTo>
                  <a:close/>
                </a:path>
              </a:pathLst>
            </a:custGeom>
            <a:solidFill>
              <a:srgbClr val="00CC66"/>
            </a:solidFill>
          </p:spPr>
          <p:txBody>
            <a:bodyPr wrap="square" lIns="0" tIns="0" rIns="0" bIns="0" rtlCol="0"/>
            <a:lstStyle/>
            <a:p>
              <a:pPr defTabSz="685800"/>
              <a:endParaRPr sz="1097">
                <a:solidFill>
                  <a:prstClr val="black"/>
                </a:solidFill>
                <a:latin typeface="Calibri"/>
              </a:endParaRPr>
            </a:p>
          </p:txBody>
        </p:sp>
        <p:sp>
          <p:nvSpPr>
            <p:cNvPr id="95" name="object 35">
              <a:extLst>
                <a:ext uri="{FF2B5EF4-FFF2-40B4-BE49-F238E27FC236}">
                  <a16:creationId xmlns:a16="http://schemas.microsoft.com/office/drawing/2014/main" id="{B4AAFDAD-3B6F-4267-8D08-984CE9338C64}"/>
                </a:ext>
              </a:extLst>
            </p:cNvPr>
            <p:cNvSpPr/>
            <p:nvPr/>
          </p:nvSpPr>
          <p:spPr>
            <a:xfrm>
              <a:off x="5062946" y="6254860"/>
              <a:ext cx="173844" cy="117635"/>
            </a:xfrm>
            <a:custGeom>
              <a:avLst/>
              <a:gdLst/>
              <a:ahLst/>
              <a:cxnLst/>
              <a:rect l="l" t="t" r="r" b="b"/>
              <a:pathLst>
                <a:path w="215265" h="144780">
                  <a:moveTo>
                    <a:pt x="0" y="144779"/>
                  </a:moveTo>
                  <a:lnTo>
                    <a:pt x="214883" y="144779"/>
                  </a:lnTo>
                  <a:lnTo>
                    <a:pt x="214883" y="0"/>
                  </a:lnTo>
                  <a:lnTo>
                    <a:pt x="0" y="0"/>
                  </a:lnTo>
                  <a:lnTo>
                    <a:pt x="0" y="144779"/>
                  </a:lnTo>
                  <a:close/>
                </a:path>
              </a:pathLst>
            </a:custGeom>
            <a:solidFill>
              <a:srgbClr val="FF0000"/>
            </a:solidFill>
          </p:spPr>
          <p:txBody>
            <a:bodyPr wrap="square" lIns="0" tIns="0" rIns="0" bIns="0" rtlCol="0"/>
            <a:lstStyle/>
            <a:p>
              <a:pPr defTabSz="685800"/>
              <a:endParaRPr sz="1097">
                <a:solidFill>
                  <a:prstClr val="black"/>
                </a:solidFill>
                <a:latin typeface="Calibri"/>
              </a:endParaRPr>
            </a:p>
          </p:txBody>
        </p:sp>
        <p:sp>
          <p:nvSpPr>
            <p:cNvPr id="96" name="object 36">
              <a:extLst>
                <a:ext uri="{FF2B5EF4-FFF2-40B4-BE49-F238E27FC236}">
                  <a16:creationId xmlns:a16="http://schemas.microsoft.com/office/drawing/2014/main" id="{AB604943-8534-4C37-A584-9DBF99717CC3}"/>
                </a:ext>
              </a:extLst>
            </p:cNvPr>
            <p:cNvSpPr/>
            <p:nvPr/>
          </p:nvSpPr>
          <p:spPr>
            <a:xfrm>
              <a:off x="5062956" y="6431930"/>
              <a:ext cx="173844" cy="119182"/>
            </a:xfrm>
            <a:custGeom>
              <a:avLst/>
              <a:gdLst/>
              <a:ahLst/>
              <a:cxnLst/>
              <a:rect l="l" t="t" r="r" b="b"/>
              <a:pathLst>
                <a:path w="215265" h="146685">
                  <a:moveTo>
                    <a:pt x="0" y="146303"/>
                  </a:moveTo>
                  <a:lnTo>
                    <a:pt x="214883" y="146303"/>
                  </a:lnTo>
                  <a:lnTo>
                    <a:pt x="214883" y="0"/>
                  </a:lnTo>
                  <a:lnTo>
                    <a:pt x="0" y="0"/>
                  </a:lnTo>
                  <a:lnTo>
                    <a:pt x="0" y="146303"/>
                  </a:lnTo>
                  <a:close/>
                </a:path>
              </a:pathLst>
            </a:custGeom>
            <a:solidFill>
              <a:srgbClr val="006FC0"/>
            </a:solidFill>
          </p:spPr>
          <p:txBody>
            <a:bodyPr wrap="square" lIns="0" tIns="0" rIns="0" bIns="0" rtlCol="0"/>
            <a:lstStyle/>
            <a:p>
              <a:pPr defTabSz="685800"/>
              <a:endParaRPr sz="1097">
                <a:solidFill>
                  <a:prstClr val="black"/>
                </a:solidFill>
                <a:latin typeface="Calibri"/>
              </a:endParaRPr>
            </a:p>
          </p:txBody>
        </p:sp>
        <p:sp>
          <p:nvSpPr>
            <p:cNvPr id="97" name="object 37">
              <a:extLst>
                <a:ext uri="{FF2B5EF4-FFF2-40B4-BE49-F238E27FC236}">
                  <a16:creationId xmlns:a16="http://schemas.microsoft.com/office/drawing/2014/main" id="{E6680706-72FE-49AC-8B54-0AF750EE7DA1}"/>
                </a:ext>
              </a:extLst>
            </p:cNvPr>
            <p:cNvSpPr/>
            <p:nvPr/>
          </p:nvSpPr>
          <p:spPr>
            <a:xfrm>
              <a:off x="5062955" y="6608995"/>
              <a:ext cx="173844" cy="119182"/>
            </a:xfrm>
            <a:custGeom>
              <a:avLst/>
              <a:gdLst/>
              <a:ahLst/>
              <a:cxnLst/>
              <a:rect l="l" t="t" r="r" b="b"/>
              <a:pathLst>
                <a:path w="215265" h="146685">
                  <a:moveTo>
                    <a:pt x="0" y="146303"/>
                  </a:moveTo>
                  <a:lnTo>
                    <a:pt x="214883" y="146303"/>
                  </a:lnTo>
                  <a:lnTo>
                    <a:pt x="214883" y="0"/>
                  </a:lnTo>
                  <a:lnTo>
                    <a:pt x="0" y="0"/>
                  </a:lnTo>
                  <a:lnTo>
                    <a:pt x="0" y="146303"/>
                  </a:lnTo>
                  <a:close/>
                </a:path>
              </a:pathLst>
            </a:custGeom>
            <a:solidFill>
              <a:srgbClr val="996633"/>
            </a:solidFill>
          </p:spPr>
          <p:txBody>
            <a:bodyPr wrap="square" lIns="0" tIns="0" rIns="0" bIns="0" rtlCol="0"/>
            <a:lstStyle/>
            <a:p>
              <a:pPr defTabSz="685800"/>
              <a:endParaRPr sz="1097">
                <a:solidFill>
                  <a:prstClr val="black"/>
                </a:solidFill>
                <a:latin typeface="Calibri"/>
              </a:endParaRPr>
            </a:p>
          </p:txBody>
        </p:sp>
      </p:grpSp>
      <p:sp>
        <p:nvSpPr>
          <p:cNvPr id="98" name="TextBox 97">
            <a:extLst>
              <a:ext uri="{FF2B5EF4-FFF2-40B4-BE49-F238E27FC236}">
                <a16:creationId xmlns:a16="http://schemas.microsoft.com/office/drawing/2014/main" id="{568111C3-A16C-46D3-8259-80F84BFC50C5}"/>
              </a:ext>
            </a:extLst>
          </p:cNvPr>
          <p:cNvSpPr txBox="1"/>
          <p:nvPr/>
        </p:nvSpPr>
        <p:spPr>
          <a:xfrm>
            <a:off x="424403" y="4356017"/>
            <a:ext cx="1708021" cy="207749"/>
          </a:xfrm>
          <a:prstGeom prst="rect">
            <a:avLst/>
          </a:prstGeom>
          <a:noFill/>
        </p:spPr>
        <p:txBody>
          <a:bodyPr wrap="square" rtlCol="0">
            <a:spAutoFit/>
          </a:bodyPr>
          <a:lstStyle/>
          <a:p>
            <a:pPr defTabSz="685800"/>
            <a:r>
              <a:rPr lang="en-US" sz="750" i="1" dirty="0">
                <a:solidFill>
                  <a:prstClr val="black"/>
                </a:solidFill>
                <a:latin typeface="Calibri"/>
              </a:rPr>
              <a:t>Source: National Energy Council, 2015</a:t>
            </a:r>
          </a:p>
        </p:txBody>
      </p:sp>
      <p:sp>
        <p:nvSpPr>
          <p:cNvPr id="36" name="Rectangle 35">
            <a:extLst>
              <a:ext uri="{FF2B5EF4-FFF2-40B4-BE49-F238E27FC236}">
                <a16:creationId xmlns:a16="http://schemas.microsoft.com/office/drawing/2014/main" id="{F2C10DD7-BCFC-4CF8-BFB3-8C59E0AD993A}"/>
              </a:ext>
            </a:extLst>
          </p:cNvPr>
          <p:cNvSpPr/>
          <p:nvPr/>
        </p:nvSpPr>
        <p:spPr>
          <a:xfrm>
            <a:off x="5665840" y="590444"/>
            <a:ext cx="3196155" cy="1569242"/>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641" indent="-172641" defTabSz="342900">
              <a:spcAft>
                <a:spcPts val="450"/>
              </a:spcAft>
              <a:buClr>
                <a:srgbClr val="C00000"/>
              </a:buClr>
              <a:buFont typeface="Wingdings 3" charset="2"/>
              <a:buChar char=""/>
              <a:defRPr/>
            </a:pPr>
            <a:r>
              <a:rPr lang="en-US" sz="1100" noProof="1">
                <a:solidFill>
                  <a:prstClr val="black"/>
                </a:solidFill>
                <a:latin typeface="+mj-lt"/>
                <a:cs typeface="Arial" panose="020B0604020202020204" pitchFamily="34" charset="0"/>
              </a:rPr>
              <a:t>Availability of energy to meet the national demand</a:t>
            </a:r>
            <a:endParaRPr lang="id-ID" sz="1100" noProof="1">
              <a:solidFill>
                <a:prstClr val="black"/>
              </a:solidFill>
              <a:latin typeface="+mj-lt"/>
              <a:cs typeface="Arial" panose="020B0604020202020204" pitchFamily="34" charset="0"/>
            </a:endParaRPr>
          </a:p>
          <a:p>
            <a:pPr marL="172641" indent="-172641" defTabSz="342900">
              <a:spcAft>
                <a:spcPts val="450"/>
              </a:spcAft>
              <a:buClr>
                <a:srgbClr val="C00000"/>
              </a:buClr>
              <a:buFont typeface="Wingdings 3" charset="2"/>
              <a:buChar char=""/>
              <a:defRPr/>
            </a:pPr>
            <a:r>
              <a:rPr lang="en-US" sz="1100" noProof="1">
                <a:solidFill>
                  <a:prstClr val="black"/>
                </a:solidFill>
                <a:latin typeface="+mj-lt"/>
                <a:cs typeface="Arial" panose="020B0604020202020204" pitchFamily="34" charset="0"/>
              </a:rPr>
              <a:t>Priority of energy development</a:t>
            </a:r>
          </a:p>
          <a:p>
            <a:pPr marL="172641" indent="-172641" defTabSz="342900">
              <a:spcAft>
                <a:spcPts val="450"/>
              </a:spcAft>
              <a:buClr>
                <a:srgbClr val="C00000"/>
              </a:buClr>
              <a:buFont typeface="Wingdings 3" charset="2"/>
              <a:buChar char=""/>
              <a:defRPr/>
            </a:pPr>
            <a:r>
              <a:rPr lang="en-US" sz="1100" dirty="0">
                <a:solidFill>
                  <a:prstClr val="black"/>
                </a:solidFill>
                <a:latin typeface="+mj-lt"/>
                <a:cs typeface="Arial" pitchFamily="34" charset="0"/>
              </a:rPr>
              <a:t>Utilization of national energy resources</a:t>
            </a:r>
          </a:p>
          <a:p>
            <a:pPr marL="172641" indent="-172641" defTabSz="342900">
              <a:spcAft>
                <a:spcPts val="450"/>
              </a:spcAft>
              <a:buClr>
                <a:srgbClr val="C00000"/>
              </a:buClr>
              <a:buFont typeface="Wingdings 3" charset="2"/>
              <a:buChar char=""/>
              <a:defRPr/>
            </a:pPr>
            <a:r>
              <a:rPr lang="en-US" sz="1100" dirty="0">
                <a:solidFill>
                  <a:prstClr val="black"/>
                </a:solidFill>
                <a:latin typeface="+mj-lt"/>
                <a:cs typeface="Arial" pitchFamily="34" charset="0"/>
              </a:rPr>
              <a:t>National energy reserves</a:t>
            </a:r>
            <a:endParaRPr lang="id-ID" sz="1100" noProof="1">
              <a:solidFill>
                <a:prstClr val="black"/>
              </a:solidFill>
              <a:latin typeface="+mj-lt"/>
              <a:cs typeface="Arial" panose="020B0604020202020204" pitchFamily="34" charset="0"/>
            </a:endParaRPr>
          </a:p>
        </p:txBody>
      </p:sp>
      <p:sp>
        <p:nvSpPr>
          <p:cNvPr id="37" name="Rectangle 36">
            <a:extLst>
              <a:ext uri="{FF2B5EF4-FFF2-40B4-BE49-F238E27FC236}">
                <a16:creationId xmlns:a16="http://schemas.microsoft.com/office/drawing/2014/main" id="{05EF1B2B-8C26-4DFD-AB28-370915B7C162}"/>
              </a:ext>
            </a:extLst>
          </p:cNvPr>
          <p:cNvSpPr/>
          <p:nvPr/>
        </p:nvSpPr>
        <p:spPr>
          <a:xfrm>
            <a:off x="5665496" y="654803"/>
            <a:ext cx="3316579" cy="356104"/>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1400" b="1" dirty="0">
                <a:solidFill>
                  <a:schemeClr val="bg1"/>
                </a:solidFill>
                <a:latin typeface="Arial" panose="020B0604020202020204" pitchFamily="34" charset="0"/>
                <a:cs typeface="Arial" panose="020B0604020202020204" pitchFamily="34" charset="0"/>
              </a:rPr>
              <a:t>Main Policies</a:t>
            </a:r>
          </a:p>
        </p:txBody>
      </p:sp>
      <p:sp>
        <p:nvSpPr>
          <p:cNvPr id="38" name="Rectangle 37">
            <a:extLst>
              <a:ext uri="{FF2B5EF4-FFF2-40B4-BE49-F238E27FC236}">
                <a16:creationId xmlns:a16="http://schemas.microsoft.com/office/drawing/2014/main" id="{66715908-2CD9-4F7E-9211-9AD4293DE143}"/>
              </a:ext>
            </a:extLst>
          </p:cNvPr>
          <p:cNvSpPr/>
          <p:nvPr/>
        </p:nvSpPr>
        <p:spPr>
          <a:xfrm>
            <a:off x="5665840" y="2252620"/>
            <a:ext cx="3196155" cy="2311146"/>
          </a:xfrm>
          <a:prstGeom prst="rect">
            <a:avLst/>
          </a:prstGeom>
          <a:solidFill>
            <a:srgbClr val="A8B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641" indent="-172641" defTabSz="342900">
              <a:spcAft>
                <a:spcPts val="450"/>
              </a:spcAft>
              <a:buClr>
                <a:srgbClr val="C00000"/>
              </a:buClr>
              <a:buFont typeface="Wingdings 3" charset="2"/>
              <a:buChar char=""/>
              <a:defRPr/>
            </a:pPr>
            <a:r>
              <a:rPr lang="en-US" sz="1050" noProof="1">
                <a:solidFill>
                  <a:prstClr val="black"/>
                </a:solidFill>
                <a:latin typeface="+mj-lt"/>
                <a:cs typeface="Arial" panose="020B0604020202020204" pitchFamily="34" charset="0"/>
              </a:rPr>
              <a:t>Energy conservation, conservation of energy resources and diversification of energy</a:t>
            </a:r>
            <a:endParaRPr lang="id-ID" sz="1050" noProof="1">
              <a:solidFill>
                <a:prstClr val="black"/>
              </a:solidFill>
              <a:latin typeface="+mj-lt"/>
              <a:cs typeface="Arial" panose="020B0604020202020204" pitchFamily="34" charset="0"/>
            </a:endParaRPr>
          </a:p>
          <a:p>
            <a:pPr marL="172641" indent="-172641" defTabSz="342900">
              <a:spcAft>
                <a:spcPts val="450"/>
              </a:spcAft>
              <a:buClr>
                <a:srgbClr val="C00000"/>
              </a:buClr>
              <a:buFont typeface="Wingdings 3" charset="2"/>
              <a:buChar char=""/>
              <a:defRPr/>
            </a:pPr>
            <a:r>
              <a:rPr lang="en-US" sz="1050" dirty="0">
                <a:solidFill>
                  <a:prstClr val="black"/>
                </a:solidFill>
                <a:latin typeface="+mj-lt"/>
                <a:cs typeface="Arial" pitchFamily="34" charset="0"/>
              </a:rPr>
              <a:t>Environment safety</a:t>
            </a:r>
            <a:endParaRPr lang="en-US" sz="1050" noProof="1">
              <a:solidFill>
                <a:prstClr val="black"/>
              </a:solidFill>
              <a:latin typeface="+mj-lt"/>
              <a:cs typeface="Arial" panose="020B0604020202020204" pitchFamily="34" charset="0"/>
            </a:endParaRPr>
          </a:p>
          <a:p>
            <a:pPr marL="172641" indent="-172641" defTabSz="342900">
              <a:spcAft>
                <a:spcPts val="450"/>
              </a:spcAft>
              <a:buClr>
                <a:srgbClr val="C00000"/>
              </a:buClr>
              <a:buFont typeface="Wingdings 3" charset="2"/>
              <a:buChar char=""/>
              <a:defRPr/>
            </a:pPr>
            <a:r>
              <a:rPr lang="en-US" sz="1050" dirty="0">
                <a:solidFill>
                  <a:prstClr val="black"/>
                </a:solidFill>
                <a:latin typeface="+mj-lt"/>
                <a:cs typeface="Arial" pitchFamily="34" charset="0"/>
              </a:rPr>
              <a:t>Pricing, subsidy, and energy incentives</a:t>
            </a:r>
          </a:p>
          <a:p>
            <a:pPr marL="172641" indent="-172641" defTabSz="342900">
              <a:spcAft>
                <a:spcPts val="450"/>
              </a:spcAft>
              <a:buClr>
                <a:srgbClr val="C00000"/>
              </a:buClr>
              <a:buFont typeface="Wingdings 3" charset="2"/>
              <a:buChar char=""/>
              <a:defRPr/>
            </a:pPr>
            <a:r>
              <a:rPr lang="en-US" sz="1050" dirty="0">
                <a:solidFill>
                  <a:prstClr val="black"/>
                </a:solidFill>
                <a:latin typeface="+mj-lt"/>
                <a:cs typeface="Arial" pitchFamily="34" charset="0"/>
              </a:rPr>
              <a:t>Infrastructure and access to energy and energy industry for the public</a:t>
            </a:r>
          </a:p>
          <a:p>
            <a:pPr marL="172641" indent="-172641" defTabSz="342900">
              <a:spcAft>
                <a:spcPts val="450"/>
              </a:spcAft>
              <a:buClr>
                <a:srgbClr val="C00000"/>
              </a:buClr>
              <a:buFont typeface="Wingdings 3" charset="2"/>
              <a:buChar char=""/>
              <a:defRPr/>
            </a:pPr>
            <a:r>
              <a:rPr lang="en-US" sz="1050" dirty="0">
                <a:solidFill>
                  <a:prstClr val="black"/>
                </a:solidFill>
                <a:latin typeface="+mj-lt"/>
                <a:cs typeface="Arial" pitchFamily="34" charset="0"/>
              </a:rPr>
              <a:t>Research, development, and application of energy technology</a:t>
            </a:r>
          </a:p>
          <a:p>
            <a:pPr marL="172641" indent="-172641" defTabSz="342900">
              <a:spcAft>
                <a:spcPts val="450"/>
              </a:spcAft>
              <a:buClr>
                <a:srgbClr val="C00000"/>
              </a:buClr>
              <a:buFont typeface="Wingdings 3" charset="2"/>
              <a:buChar char=""/>
              <a:defRPr/>
            </a:pPr>
            <a:r>
              <a:rPr lang="en-US" sz="1050" dirty="0">
                <a:solidFill>
                  <a:prstClr val="black"/>
                </a:solidFill>
                <a:latin typeface="+mj-lt"/>
                <a:cs typeface="Arial" pitchFamily="34" charset="0"/>
              </a:rPr>
              <a:t>Institutional and funding matters</a:t>
            </a:r>
            <a:endParaRPr lang="id-ID" sz="1050" noProof="1">
              <a:solidFill>
                <a:prstClr val="black"/>
              </a:solidFill>
              <a:latin typeface="+mj-lt"/>
              <a:cs typeface="Arial" panose="020B0604020202020204" pitchFamily="34" charset="0"/>
            </a:endParaRPr>
          </a:p>
        </p:txBody>
      </p:sp>
      <p:sp>
        <p:nvSpPr>
          <p:cNvPr id="40" name="Rectangle 39">
            <a:extLst>
              <a:ext uri="{FF2B5EF4-FFF2-40B4-BE49-F238E27FC236}">
                <a16:creationId xmlns:a16="http://schemas.microsoft.com/office/drawing/2014/main" id="{3BFF1540-6EAD-400B-BD65-C83B19FB99AE}"/>
              </a:ext>
            </a:extLst>
          </p:cNvPr>
          <p:cNvSpPr/>
          <p:nvPr/>
        </p:nvSpPr>
        <p:spPr>
          <a:xfrm>
            <a:off x="5677239" y="2326505"/>
            <a:ext cx="3304836" cy="356104"/>
          </a:xfrm>
          <a:prstGeom prst="rect">
            <a:avLst/>
          </a:prstGeom>
          <a:solidFill>
            <a:srgbClr val="05465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lang="en-US" sz="1400" b="1" dirty="0">
                <a:solidFill>
                  <a:schemeClr val="bg1"/>
                </a:solidFill>
                <a:latin typeface="Arial" panose="020B0604020202020204" pitchFamily="34" charset="0"/>
                <a:cs typeface="Arial" panose="020B0604020202020204" pitchFamily="34" charset="0"/>
              </a:rPr>
              <a:t>Supporting Policies</a:t>
            </a:r>
          </a:p>
        </p:txBody>
      </p:sp>
    </p:spTree>
    <p:extLst>
      <p:ext uri="{BB962C8B-B14F-4D97-AF65-F5344CB8AC3E}">
        <p14:creationId xmlns:p14="http://schemas.microsoft.com/office/powerpoint/2010/main" val="147957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355142-45FB-456C-99BC-37AD8427FC64}"/>
              </a:ext>
            </a:extLst>
          </p:cNvPr>
          <p:cNvSpPr txBox="1"/>
          <p:nvPr/>
        </p:nvSpPr>
        <p:spPr>
          <a:xfrm>
            <a:off x="874017" y="19456"/>
            <a:ext cx="7951301" cy="276997"/>
          </a:xfrm>
          <a:prstGeom prst="rect">
            <a:avLst/>
          </a:prstGeom>
          <a:noFill/>
        </p:spPr>
        <p:txBody>
          <a:bodyPr wrap="square" lIns="91438" tIns="45719" rIns="91438" bIns="45719" rtlCol="0">
            <a:spAutoFit/>
          </a:bodyPr>
          <a:lstStyle/>
          <a:p>
            <a:r>
              <a:rPr lang="en-ID" sz="1200" b="1" dirty="0">
                <a:latin typeface="Arial" panose="020B0604020202020204" pitchFamily="34" charset="0"/>
                <a:cs typeface="Arial" panose="020B0604020202020204" pitchFamily="34" charset="0"/>
              </a:rPr>
              <a:t>INDONESIA’S ENERGY TRILEMMA</a:t>
            </a:r>
            <a:endParaRPr lang="en-GB" sz="12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BB9DC03-6251-4246-B0E2-F03CC905D709}"/>
              </a:ext>
            </a:extLst>
          </p:cNvPr>
          <p:cNvPicPr>
            <a:picLocks noChangeAspect="1"/>
          </p:cNvPicPr>
          <p:nvPr/>
        </p:nvPicPr>
        <p:blipFill rotWithShape="1">
          <a:blip r:embed="rId3">
            <a:clrChange>
              <a:clrFrom>
                <a:srgbClr val="FFFFFF"/>
              </a:clrFrom>
              <a:clrTo>
                <a:srgbClr val="FFFFFF">
                  <a:alpha val="0"/>
                </a:srgbClr>
              </a:clrTo>
            </a:clrChange>
          </a:blip>
          <a:srcRect l="25828" t="12778" r="26557" b="10343"/>
          <a:stretch/>
        </p:blipFill>
        <p:spPr>
          <a:xfrm>
            <a:off x="2774910" y="1562524"/>
            <a:ext cx="3419475" cy="3106327"/>
          </a:xfrm>
          <a:prstGeom prst="rect">
            <a:avLst/>
          </a:prstGeom>
        </p:spPr>
      </p:pic>
      <p:sp>
        <p:nvSpPr>
          <p:cNvPr id="5" name="Speech Bubble: Rectangle with Corners Rounded 4">
            <a:extLst>
              <a:ext uri="{FF2B5EF4-FFF2-40B4-BE49-F238E27FC236}">
                <a16:creationId xmlns:a16="http://schemas.microsoft.com/office/drawing/2014/main" id="{FD5EDCBC-936E-430A-9F6B-8FE2FF7D1F73}"/>
              </a:ext>
            </a:extLst>
          </p:cNvPr>
          <p:cNvSpPr/>
          <p:nvPr/>
        </p:nvSpPr>
        <p:spPr>
          <a:xfrm>
            <a:off x="754449" y="1586290"/>
            <a:ext cx="1832749" cy="723900"/>
          </a:xfrm>
          <a:prstGeom prst="wedgeRoundRectCallout">
            <a:avLst>
              <a:gd name="adj1" fmla="val 144228"/>
              <a:gd name="adj2" fmla="val 88816"/>
              <a:gd name="adj3" fmla="val 16667"/>
            </a:avLst>
          </a:prstGeom>
          <a:solidFill>
            <a:srgbClr val="FF50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latin typeface="+mj-lt"/>
                <a:cs typeface="Arial" panose="020B0604020202020204" pitchFamily="34" charset="0"/>
              </a:rPr>
              <a:t>National Electricity Sustainability</a:t>
            </a:r>
          </a:p>
        </p:txBody>
      </p:sp>
      <p:sp>
        <p:nvSpPr>
          <p:cNvPr id="7" name="Speech Bubble: Rectangle with Corners Rounded 6">
            <a:extLst>
              <a:ext uri="{FF2B5EF4-FFF2-40B4-BE49-F238E27FC236}">
                <a16:creationId xmlns:a16="http://schemas.microsoft.com/office/drawing/2014/main" id="{69F4DA49-848B-4061-8455-E37100E49E23}"/>
              </a:ext>
            </a:extLst>
          </p:cNvPr>
          <p:cNvSpPr/>
          <p:nvPr/>
        </p:nvSpPr>
        <p:spPr>
          <a:xfrm>
            <a:off x="1023124" y="2409515"/>
            <a:ext cx="1581150" cy="503568"/>
          </a:xfrm>
          <a:prstGeom prst="wedgeRoundRectCallout">
            <a:avLst>
              <a:gd name="adj1" fmla="val 143023"/>
              <a:gd name="adj2" fmla="val -20477"/>
              <a:gd name="adj3" fmla="val 16667"/>
            </a:avLst>
          </a:prstGeom>
          <a:solidFill>
            <a:srgbClr val="FF50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latin typeface="+mj-lt"/>
                <a:cs typeface="Arial" panose="020B0604020202020204" pitchFamily="34" charset="0"/>
              </a:rPr>
              <a:t>Additional Capacity</a:t>
            </a:r>
          </a:p>
        </p:txBody>
      </p:sp>
      <p:sp>
        <p:nvSpPr>
          <p:cNvPr id="8" name="Speech Bubble: Rectangle with Corners Rounded 7">
            <a:extLst>
              <a:ext uri="{FF2B5EF4-FFF2-40B4-BE49-F238E27FC236}">
                <a16:creationId xmlns:a16="http://schemas.microsoft.com/office/drawing/2014/main" id="{188D3659-5C51-4FF5-B478-CD3FD506F1F8}"/>
              </a:ext>
            </a:extLst>
          </p:cNvPr>
          <p:cNvSpPr/>
          <p:nvPr/>
        </p:nvSpPr>
        <p:spPr>
          <a:xfrm>
            <a:off x="6535657" y="2171912"/>
            <a:ext cx="1762125" cy="723900"/>
          </a:xfrm>
          <a:prstGeom prst="wedgeRoundRectCallout">
            <a:avLst>
              <a:gd name="adj1" fmla="val -105772"/>
              <a:gd name="adj2" fmla="val 94079"/>
              <a:gd name="adj3" fmla="val 16667"/>
            </a:avLst>
          </a:prstGeom>
          <a:solidFill>
            <a:srgbClr val="1E86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latin typeface="+mj-lt"/>
                <a:cs typeface="Arial" panose="020B0604020202020204" pitchFamily="34" charset="0"/>
              </a:rPr>
              <a:t>Increase </a:t>
            </a:r>
            <a:r>
              <a:rPr lang="en-AU" sz="1400" b="1" dirty="0" err="1">
                <a:latin typeface="+mj-lt"/>
                <a:cs typeface="Arial" panose="020B0604020202020204" pitchFamily="34" charset="0"/>
              </a:rPr>
              <a:t>Accessbility</a:t>
            </a:r>
            <a:r>
              <a:rPr lang="en-AU" sz="1400" b="1" dirty="0">
                <a:latin typeface="+mj-lt"/>
                <a:cs typeface="Arial" panose="020B0604020202020204" pitchFamily="34" charset="0"/>
              </a:rPr>
              <a:t>/ Electrification Ratio</a:t>
            </a:r>
          </a:p>
        </p:txBody>
      </p:sp>
      <p:sp>
        <p:nvSpPr>
          <p:cNvPr id="10" name="Speech Bubble: Rectangle with Corners Rounded 9">
            <a:extLst>
              <a:ext uri="{FF2B5EF4-FFF2-40B4-BE49-F238E27FC236}">
                <a16:creationId xmlns:a16="http://schemas.microsoft.com/office/drawing/2014/main" id="{32F8F7D0-5028-4214-85BE-58521C6F8C52}"/>
              </a:ext>
            </a:extLst>
          </p:cNvPr>
          <p:cNvSpPr/>
          <p:nvPr/>
        </p:nvSpPr>
        <p:spPr>
          <a:xfrm>
            <a:off x="6535656" y="3024400"/>
            <a:ext cx="1762125" cy="545253"/>
          </a:xfrm>
          <a:prstGeom prst="wedgeRoundRectCallout">
            <a:avLst>
              <a:gd name="adj1" fmla="val -104691"/>
              <a:gd name="adj2" fmla="val 3675"/>
              <a:gd name="adj3" fmla="val 16667"/>
            </a:avLst>
          </a:prstGeom>
          <a:solidFill>
            <a:srgbClr val="1E86D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latin typeface="+mj-lt"/>
                <a:cs typeface="Arial" panose="020B0604020202020204" pitchFamily="34" charset="0"/>
              </a:rPr>
              <a:t>Affordable Electricity Price</a:t>
            </a:r>
          </a:p>
        </p:txBody>
      </p:sp>
      <p:sp>
        <p:nvSpPr>
          <p:cNvPr id="11" name="Speech Bubble: Rectangle with Corners Rounded 10">
            <a:extLst>
              <a:ext uri="{FF2B5EF4-FFF2-40B4-BE49-F238E27FC236}">
                <a16:creationId xmlns:a16="http://schemas.microsoft.com/office/drawing/2014/main" id="{70D9CF06-F2B6-4E30-9AA5-74953EE8DDEA}"/>
              </a:ext>
            </a:extLst>
          </p:cNvPr>
          <p:cNvSpPr/>
          <p:nvPr/>
        </p:nvSpPr>
        <p:spPr>
          <a:xfrm>
            <a:off x="754449" y="3356624"/>
            <a:ext cx="1849825" cy="994079"/>
          </a:xfrm>
          <a:prstGeom prst="wedgeRoundRectCallout">
            <a:avLst>
              <a:gd name="adj1" fmla="val 87601"/>
              <a:gd name="adj2" fmla="val -11184"/>
              <a:gd name="adj3" fmla="val 16667"/>
            </a:avLst>
          </a:prstGeom>
          <a:solidFill>
            <a:srgbClr val="008E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b="1" dirty="0">
                <a:latin typeface="+mj-lt"/>
                <a:cs typeface="Arial" panose="020B0604020202020204" pitchFamily="34" charset="0"/>
              </a:rPr>
              <a:t>Increase Acceptability (reliability, quality and eco-friendly</a:t>
            </a:r>
          </a:p>
        </p:txBody>
      </p:sp>
      <p:sp>
        <p:nvSpPr>
          <p:cNvPr id="12" name="TextBox 11">
            <a:extLst>
              <a:ext uri="{FF2B5EF4-FFF2-40B4-BE49-F238E27FC236}">
                <a16:creationId xmlns:a16="http://schemas.microsoft.com/office/drawing/2014/main" id="{3CE89BE5-3BC5-47DE-8531-C8CC11C53129}"/>
              </a:ext>
            </a:extLst>
          </p:cNvPr>
          <p:cNvSpPr txBox="1"/>
          <p:nvPr/>
        </p:nvSpPr>
        <p:spPr>
          <a:xfrm>
            <a:off x="436853" y="4563766"/>
            <a:ext cx="1708021" cy="207749"/>
          </a:xfrm>
          <a:prstGeom prst="rect">
            <a:avLst/>
          </a:prstGeom>
          <a:noFill/>
        </p:spPr>
        <p:txBody>
          <a:bodyPr wrap="square" rtlCol="0">
            <a:spAutoFit/>
          </a:bodyPr>
          <a:lstStyle/>
          <a:p>
            <a:pPr defTabSz="685800"/>
            <a:r>
              <a:rPr lang="en-US" sz="750" i="1" dirty="0">
                <a:solidFill>
                  <a:prstClr val="black"/>
                </a:solidFill>
                <a:latin typeface="Calibri"/>
              </a:rPr>
              <a:t>Source: DG Electricity, MEMR</a:t>
            </a:r>
          </a:p>
        </p:txBody>
      </p:sp>
      <p:sp>
        <p:nvSpPr>
          <p:cNvPr id="2" name="Rectangle 1"/>
          <p:cNvSpPr/>
          <p:nvPr/>
        </p:nvSpPr>
        <p:spPr>
          <a:xfrm>
            <a:off x="436853" y="683439"/>
            <a:ext cx="8388465" cy="738664"/>
          </a:xfrm>
          <a:prstGeom prst="rect">
            <a:avLst/>
          </a:prstGeom>
        </p:spPr>
        <p:txBody>
          <a:bodyPr wrap="square">
            <a:spAutoFit/>
          </a:bodyPr>
          <a:lstStyle/>
          <a:p>
            <a:r>
              <a:rPr lang="en-US" sz="1400" dirty="0"/>
              <a:t>In managing Indonesia’s energy utilization, especially the electricity, the Government holds the principle of the energy </a:t>
            </a:r>
            <a:r>
              <a:rPr lang="en-US" sz="1400" dirty="0" err="1"/>
              <a:t>trilemma</a:t>
            </a:r>
            <a:r>
              <a:rPr lang="en-US" sz="1400" dirty="0"/>
              <a:t>, that the efforts must be carried out in a balanced manner among the three aspects, namely Energy Security, Energy Equity, and Environment Sustainability, without any single one being prioritized.</a:t>
            </a:r>
          </a:p>
        </p:txBody>
      </p:sp>
    </p:spTree>
    <p:extLst>
      <p:ext uri="{BB962C8B-B14F-4D97-AF65-F5344CB8AC3E}">
        <p14:creationId xmlns:p14="http://schemas.microsoft.com/office/powerpoint/2010/main" val="151124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8B4BD201-C21F-405C-AD59-40B2C1F8CD09}"/>
              </a:ext>
            </a:extLst>
          </p:cNvPr>
          <p:cNvSpPr txBox="1"/>
          <p:nvPr/>
        </p:nvSpPr>
        <p:spPr>
          <a:xfrm>
            <a:off x="874017" y="3955"/>
            <a:ext cx="7951301" cy="307775"/>
          </a:xfrm>
          <a:prstGeom prst="rect">
            <a:avLst/>
          </a:prstGeom>
          <a:noFill/>
        </p:spPr>
        <p:txBody>
          <a:bodyPr wrap="square" lIns="91438" tIns="45719" rIns="91438" bIns="45719" rtlCol="0">
            <a:spAutoFit/>
          </a:bodyPr>
          <a:lstStyle/>
          <a:p>
            <a:r>
              <a:rPr lang="en-US" sz="1400" b="1" dirty="0">
                <a:latin typeface="Arial" panose="020B0604020202020204" pitchFamily="34" charset="0"/>
                <a:cs typeface="Arial" panose="020B0604020202020204" pitchFamily="34" charset="0"/>
              </a:rPr>
              <a:t>ELECTRICITY SUPPLY PROJECTION  AND TARGET TO 2025</a:t>
            </a:r>
          </a:p>
        </p:txBody>
      </p:sp>
      <p:graphicFrame>
        <p:nvGraphicFramePr>
          <p:cNvPr id="2" name="Table 1">
            <a:extLst>
              <a:ext uri="{FF2B5EF4-FFF2-40B4-BE49-F238E27FC236}">
                <a16:creationId xmlns:a16="http://schemas.microsoft.com/office/drawing/2014/main" id="{F8C6E83F-18A2-4463-9689-841F8DEC690C}"/>
              </a:ext>
            </a:extLst>
          </p:cNvPr>
          <p:cNvGraphicFramePr>
            <a:graphicFrameLocks noGrp="1"/>
          </p:cNvGraphicFramePr>
          <p:nvPr>
            <p:extLst>
              <p:ext uri="{D42A27DB-BD31-4B8C-83A1-F6EECF244321}">
                <p14:modId xmlns:p14="http://schemas.microsoft.com/office/powerpoint/2010/main" val="3090325122"/>
              </p:ext>
            </p:extLst>
          </p:nvPr>
        </p:nvGraphicFramePr>
        <p:xfrm>
          <a:off x="165371" y="685185"/>
          <a:ext cx="4669276" cy="2424583"/>
        </p:xfrm>
        <a:graphic>
          <a:graphicData uri="http://schemas.openxmlformats.org/drawingml/2006/table">
            <a:tbl>
              <a:tblPr firstRow="1">
                <a:tableStyleId>{F2DE63D5-997A-4646-A377-4702673A728D}</a:tableStyleId>
              </a:tblPr>
              <a:tblGrid>
                <a:gridCol w="1339579">
                  <a:extLst>
                    <a:ext uri="{9D8B030D-6E8A-4147-A177-3AD203B41FA5}">
                      <a16:colId xmlns:a16="http://schemas.microsoft.com/office/drawing/2014/main" val="3226222112"/>
                    </a:ext>
                  </a:extLst>
                </a:gridCol>
                <a:gridCol w="1980658">
                  <a:extLst>
                    <a:ext uri="{9D8B030D-6E8A-4147-A177-3AD203B41FA5}">
                      <a16:colId xmlns:a16="http://schemas.microsoft.com/office/drawing/2014/main" val="1600069721"/>
                    </a:ext>
                  </a:extLst>
                </a:gridCol>
                <a:gridCol w="702239">
                  <a:extLst>
                    <a:ext uri="{9D8B030D-6E8A-4147-A177-3AD203B41FA5}">
                      <a16:colId xmlns:a16="http://schemas.microsoft.com/office/drawing/2014/main" val="2613910101"/>
                    </a:ext>
                  </a:extLst>
                </a:gridCol>
                <a:gridCol w="646800">
                  <a:extLst>
                    <a:ext uri="{9D8B030D-6E8A-4147-A177-3AD203B41FA5}">
                      <a16:colId xmlns:a16="http://schemas.microsoft.com/office/drawing/2014/main" val="1154121246"/>
                    </a:ext>
                  </a:extLst>
                </a:gridCol>
              </a:tblGrid>
              <a:tr h="230827">
                <a:tc gridSpan="4">
                  <a:txBody>
                    <a:bodyPr/>
                    <a:lstStyle/>
                    <a:p>
                      <a:pPr algn="ctr"/>
                      <a:r>
                        <a:rPr lang="en-ID" sz="900" dirty="0">
                          <a:latin typeface="+mj-lt"/>
                          <a:cs typeface="Arial" panose="020B0604020202020204" pitchFamily="34" charset="0"/>
                        </a:rPr>
                        <a:t>Technocratic Plan of </a:t>
                      </a:r>
                      <a:r>
                        <a:rPr lang="en-US" sz="900" dirty="0">
                          <a:latin typeface="+mj-lt"/>
                          <a:cs typeface="Arial" panose="020B0604020202020204" pitchFamily="34" charset="0"/>
                        </a:rPr>
                        <a:t>National Medium Term Development Plan</a:t>
                      </a:r>
                      <a:r>
                        <a:rPr lang="en-ID" sz="900" dirty="0">
                          <a:latin typeface="+mj-lt"/>
                          <a:cs typeface="Arial" panose="020B0604020202020204" pitchFamily="34" charset="0"/>
                        </a:rPr>
                        <a:t> (RPJMN) 2020 – 2024</a:t>
                      </a:r>
                      <a:endParaRPr lang="en-ID" sz="900" dirty="0">
                        <a:solidFill>
                          <a:schemeClr val="tx1"/>
                        </a:solidFill>
                        <a:latin typeface="+mj-lt"/>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a:noFill/>
                    </a:lnB>
                  </a:tcP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2256975"/>
                  </a:ext>
                </a:extLst>
              </a:tr>
              <a:tr h="362729">
                <a:tc>
                  <a:txBody>
                    <a:bodyPr/>
                    <a:lstStyle/>
                    <a:p>
                      <a:pPr algn="ctr"/>
                      <a:r>
                        <a:rPr lang="en-ID" sz="900" b="1" dirty="0">
                          <a:latin typeface="+mj-lt"/>
                          <a:cs typeface="Arial" panose="020B0604020202020204" pitchFamily="34" charset="0"/>
                        </a:rPr>
                        <a:t>Goal</a:t>
                      </a:r>
                      <a:endParaRPr lang="en-ID" sz="900" b="1" dirty="0">
                        <a:solidFill>
                          <a:schemeClr val="tx1"/>
                        </a:solidFill>
                        <a:latin typeface="+mj-lt"/>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D" sz="900" b="1" dirty="0">
                          <a:latin typeface="+mj-lt"/>
                          <a:cs typeface="Arial" panose="020B0604020202020204" pitchFamily="34" charset="0"/>
                        </a:rPr>
                        <a:t>Indicator</a:t>
                      </a:r>
                      <a:endParaRPr lang="en-ID" sz="900" b="1" dirty="0">
                        <a:solidFill>
                          <a:schemeClr val="tx1"/>
                        </a:solidFill>
                        <a:latin typeface="+mj-lt"/>
                        <a:cs typeface="Arial" panose="020B0604020202020204" pitchFamily="34" charset="0"/>
                      </a:endParaRPr>
                    </a:p>
                  </a:txBody>
                  <a:tcPr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D" sz="900" b="1" dirty="0">
                          <a:latin typeface="+mj-lt"/>
                          <a:cs typeface="Arial" panose="020B0604020202020204" pitchFamily="34" charset="0"/>
                        </a:rPr>
                        <a:t>Target </a:t>
                      </a:r>
                    </a:p>
                    <a:p>
                      <a:pPr algn="ctr"/>
                      <a:r>
                        <a:rPr lang="en-ID" sz="900" b="1" dirty="0">
                          <a:latin typeface="+mj-lt"/>
                          <a:cs typeface="Arial" panose="020B0604020202020204" pitchFamily="34" charset="0"/>
                        </a:rPr>
                        <a:t>2020</a:t>
                      </a:r>
                      <a:endParaRPr lang="en-ID" sz="900" b="1" dirty="0">
                        <a:solidFill>
                          <a:schemeClr val="tx1"/>
                        </a:solidFill>
                        <a:latin typeface="+mj-lt"/>
                        <a:cs typeface="Arial" panose="020B0604020202020204" pitchFamily="34" charset="0"/>
                      </a:endParaRPr>
                    </a:p>
                  </a:txBody>
                  <a:tcPr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D" sz="900" b="1" dirty="0">
                          <a:latin typeface="+mj-lt"/>
                          <a:cs typeface="Arial" panose="020B0604020202020204" pitchFamily="34" charset="0"/>
                        </a:rPr>
                        <a:t>Target</a:t>
                      </a:r>
                    </a:p>
                    <a:p>
                      <a:pPr algn="ctr"/>
                      <a:r>
                        <a:rPr lang="en-ID" sz="900" b="1" dirty="0">
                          <a:latin typeface="+mj-lt"/>
                          <a:cs typeface="Arial" panose="020B0604020202020204" pitchFamily="34" charset="0"/>
                        </a:rPr>
                        <a:t>2024</a:t>
                      </a:r>
                      <a:endParaRPr lang="en-ID" sz="900" b="1" dirty="0">
                        <a:solidFill>
                          <a:schemeClr val="tx1"/>
                        </a:solidFill>
                        <a:latin typeface="+mj-lt"/>
                        <a:cs typeface="Arial" panose="020B0604020202020204" pitchFamily="34" charset="0"/>
                      </a:endParaRPr>
                    </a:p>
                  </a:txBody>
                  <a:tcPr anchor="ctr">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3950624"/>
                  </a:ext>
                </a:extLst>
              </a:tr>
              <a:tr h="362729">
                <a:tc rowSpan="3">
                  <a:txBody>
                    <a:bodyPr/>
                    <a:lstStyle/>
                    <a:p>
                      <a:r>
                        <a:rPr lang="en-ID" sz="900" dirty="0">
                          <a:solidFill>
                            <a:schemeClr val="tx1"/>
                          </a:solidFill>
                          <a:latin typeface="+mj-lt"/>
                          <a:cs typeface="Arial" panose="020B0604020202020204" pitchFamily="34" charset="0"/>
                        </a:rPr>
                        <a:t>Energy needs’ </a:t>
                      </a:r>
                      <a:r>
                        <a:rPr lang="en-US" sz="900" dirty="0">
                          <a:solidFill>
                            <a:schemeClr val="tx1"/>
                          </a:solidFill>
                          <a:latin typeface="+mj-lt"/>
                          <a:cs typeface="Arial" panose="020B0604020202020204" pitchFamily="34" charset="0"/>
                        </a:rPr>
                        <a:t>fulfillment</a:t>
                      </a:r>
                    </a:p>
                    <a:p>
                      <a:r>
                        <a:rPr lang="en-US" sz="900" dirty="0">
                          <a:solidFill>
                            <a:schemeClr val="tx1"/>
                          </a:solidFill>
                          <a:latin typeface="+mj-lt"/>
                          <a:cs typeface="Arial" panose="020B0604020202020204" pitchFamily="34" charset="0"/>
                        </a:rPr>
                        <a:t>energy by prioritizing the implementation of renewable energy (RE)</a:t>
                      </a:r>
                      <a:endParaRPr lang="en-ID" sz="900" dirty="0">
                        <a:solidFill>
                          <a:schemeClr val="tx1"/>
                        </a:solidFill>
                        <a:latin typeface="+mj-lt"/>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D" sz="900" dirty="0">
                          <a:latin typeface="+mj-lt"/>
                          <a:cs typeface="Arial" panose="020B0604020202020204" pitchFamily="34" charset="0"/>
                        </a:rPr>
                        <a:t>RE portion in National Energy Mix</a:t>
                      </a:r>
                      <a:endParaRPr lang="en-ID" sz="900" dirty="0">
                        <a:solidFill>
                          <a:schemeClr val="tx1"/>
                        </a:solidFill>
                        <a:latin typeface="+mj-lt"/>
                        <a:cs typeface="Arial" panose="020B0604020202020204" pitchFamily="34" charset="0"/>
                      </a:endParaRPr>
                    </a:p>
                  </a:txBody>
                  <a:tcPr anchor="ctr">
                    <a:lnL>
                      <a:noFill/>
                    </a:lnL>
                    <a:lnR>
                      <a:noFill/>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ID" sz="900">
                          <a:latin typeface="+mj-lt"/>
                          <a:cs typeface="Arial" panose="020B0604020202020204" pitchFamily="34" charset="0"/>
                        </a:rPr>
                        <a:t>13,4%</a:t>
                      </a:r>
                      <a:endParaRPr lang="en-ID" sz="900">
                        <a:solidFill>
                          <a:schemeClr val="tx1"/>
                        </a:solidFill>
                        <a:latin typeface="+mj-lt"/>
                        <a:cs typeface="Arial" panose="020B0604020202020204" pitchFamily="34" charset="0"/>
                      </a:endParaRPr>
                    </a:p>
                  </a:txBody>
                  <a:tcPr anchor="ctr">
                    <a:lnL>
                      <a:noFill/>
                    </a:lnL>
                    <a:lnR>
                      <a:noFill/>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ID" sz="900">
                          <a:latin typeface="+mj-lt"/>
                          <a:cs typeface="Arial" panose="020B0604020202020204" pitchFamily="34" charset="0"/>
                        </a:rPr>
                        <a:t>20%</a:t>
                      </a:r>
                      <a:endParaRPr lang="en-ID" sz="900">
                        <a:solidFill>
                          <a:schemeClr val="tx1"/>
                        </a:solidFill>
                        <a:latin typeface="+mj-lt"/>
                        <a:cs typeface="Arial" panose="020B0604020202020204" pitchFamily="34" charset="0"/>
                      </a:endParaRPr>
                    </a:p>
                  </a:txBody>
                  <a:tcPr anchor="ctr">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387081932"/>
                  </a:ext>
                </a:extLst>
              </a:tr>
              <a:tr h="0">
                <a:tc vMerge="1">
                  <a:txBody>
                    <a:bodyPr/>
                    <a:lstStyle/>
                    <a:p>
                      <a:endParaRPr lang="en-ID" sz="1000">
                        <a:solidFill>
                          <a:schemeClr val="tx1"/>
                        </a:solidFill>
                        <a:latin typeface="Arial" panose="020B0604020202020204" pitchFamily="34" charset="0"/>
                        <a:cs typeface="Arial" panose="020B0604020202020204" pitchFamily="34" charset="0"/>
                      </a:endParaRPr>
                    </a:p>
                  </a:txBody>
                  <a:tcPr anchor="ctr"/>
                </a:tc>
                <a:tc>
                  <a:txBody>
                    <a:bodyPr/>
                    <a:lstStyle/>
                    <a:p>
                      <a:r>
                        <a:rPr lang="en-ID" sz="900" dirty="0">
                          <a:latin typeface="+mj-lt"/>
                          <a:cs typeface="Arial" panose="020B0604020202020204" pitchFamily="34" charset="0"/>
                        </a:rPr>
                        <a:t>Installed capacity of RE power plants</a:t>
                      </a:r>
                      <a:endParaRPr lang="en-ID" sz="900" dirty="0">
                        <a:solidFill>
                          <a:schemeClr val="tx1"/>
                        </a:solidFill>
                        <a:latin typeface="+mj-lt"/>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ID" sz="900" dirty="0">
                          <a:latin typeface="+mj-lt"/>
                          <a:cs typeface="Arial" panose="020B0604020202020204" pitchFamily="34" charset="0"/>
                        </a:rPr>
                        <a:t>14,5 GW</a:t>
                      </a:r>
                      <a:endParaRPr lang="en-ID" sz="900" dirty="0">
                        <a:solidFill>
                          <a:schemeClr val="tx1"/>
                        </a:solidFill>
                        <a:latin typeface="+mj-lt"/>
                        <a:cs typeface="Arial" panose="020B060402020202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ID" sz="900">
                          <a:latin typeface="+mj-lt"/>
                          <a:cs typeface="Arial" panose="020B0604020202020204" pitchFamily="34" charset="0"/>
                        </a:rPr>
                        <a:t>37,3 GW</a:t>
                      </a:r>
                      <a:endParaRPr lang="en-ID" sz="900">
                        <a:solidFill>
                          <a:schemeClr val="tx1"/>
                        </a:solidFill>
                        <a:latin typeface="+mj-lt"/>
                        <a:cs typeface="Arial" panose="020B0604020202020204" pitchFamily="34" charset="0"/>
                      </a:endParaRPr>
                    </a:p>
                  </a:txBody>
                  <a:tcPr anchor="ctr">
                    <a:lnL>
                      <a:noFill/>
                    </a:lnL>
                    <a:lnR w="12700" cap="flat" cmpd="sng" algn="ctr">
                      <a:solidFill>
                        <a:schemeClr val="accent3"/>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83235744"/>
                  </a:ext>
                </a:extLst>
              </a:tr>
              <a:tr h="0">
                <a:tc vMerge="1">
                  <a:txBody>
                    <a:bodyPr/>
                    <a:lstStyle/>
                    <a:p>
                      <a:endParaRPr lang="en-ID" sz="1000">
                        <a:solidFill>
                          <a:schemeClr val="tx1"/>
                        </a:solidFill>
                        <a:latin typeface="Arial" panose="020B0604020202020204" pitchFamily="34" charset="0"/>
                        <a:cs typeface="Arial" panose="020B0604020202020204" pitchFamily="34" charset="0"/>
                      </a:endParaRPr>
                    </a:p>
                  </a:txBody>
                  <a:tcPr anchor="ctr"/>
                </a:tc>
                <a:tc>
                  <a:txBody>
                    <a:bodyPr/>
                    <a:lstStyle/>
                    <a:p>
                      <a:r>
                        <a:rPr lang="en-ID" sz="900" dirty="0">
                          <a:latin typeface="+mj-lt"/>
                          <a:cs typeface="Arial" panose="020B0604020202020204" pitchFamily="34" charset="0"/>
                        </a:rPr>
                        <a:t>Domestic components level in RE power plants</a:t>
                      </a:r>
                      <a:endParaRPr lang="en-ID" sz="900" dirty="0">
                        <a:solidFill>
                          <a:schemeClr val="tx1"/>
                        </a:solidFill>
                        <a:latin typeface="+mj-lt"/>
                        <a:cs typeface="Arial" panose="020B0604020202020204" pitchFamily="34" charset="0"/>
                      </a:endParaRPr>
                    </a:p>
                  </a:txBody>
                  <a:tcPr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D" sz="900" dirty="0">
                          <a:latin typeface="+mj-lt"/>
                          <a:cs typeface="Arial" panose="020B0604020202020204" pitchFamily="34" charset="0"/>
                        </a:rPr>
                        <a:t>30%</a:t>
                      </a:r>
                      <a:endParaRPr lang="en-ID" sz="900" dirty="0">
                        <a:solidFill>
                          <a:schemeClr val="tx1"/>
                        </a:solidFill>
                        <a:latin typeface="+mj-lt"/>
                        <a:cs typeface="Arial" panose="020B0604020202020204" pitchFamily="34" charset="0"/>
                      </a:endParaRPr>
                    </a:p>
                  </a:txBody>
                  <a:tcPr anchor="ctr">
                    <a:lnL>
                      <a:noFill/>
                    </a:lnL>
                    <a:lnR>
                      <a:noFill/>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D" sz="900" dirty="0">
                          <a:latin typeface="+mj-lt"/>
                          <a:cs typeface="Arial" panose="020B0604020202020204" pitchFamily="34" charset="0"/>
                        </a:rPr>
                        <a:t>40%</a:t>
                      </a:r>
                      <a:endParaRPr lang="en-ID" sz="900" dirty="0">
                        <a:solidFill>
                          <a:schemeClr val="tx1"/>
                        </a:solidFill>
                        <a:latin typeface="+mj-lt"/>
                        <a:cs typeface="Arial" panose="020B0604020202020204" pitchFamily="34" charset="0"/>
                      </a:endParaRPr>
                    </a:p>
                  </a:txBody>
                  <a:tcPr anchor="ctr">
                    <a:lnL>
                      <a:noFill/>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050195"/>
                  </a:ext>
                </a:extLst>
              </a:tr>
              <a:tr h="626532">
                <a:tc>
                  <a:txBody>
                    <a:bodyPr/>
                    <a:lstStyle/>
                    <a:p>
                      <a:r>
                        <a:rPr lang="en-US" sz="900" dirty="0">
                          <a:latin typeface="+mj-lt"/>
                          <a:cs typeface="Arial" panose="020B0604020202020204" pitchFamily="34" charset="0"/>
                        </a:rPr>
                        <a:t>Increasing the quantity / availability of water to support economic growth</a:t>
                      </a:r>
                      <a:endParaRPr lang="en-ID" sz="900" dirty="0">
                        <a:solidFill>
                          <a:schemeClr val="tx1"/>
                        </a:solidFill>
                        <a:latin typeface="+mj-lt"/>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a:noFill/>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900">
                          <a:latin typeface="+mj-lt"/>
                          <a:cs typeface="Arial" panose="020B0604020202020204" pitchFamily="34" charset="0"/>
                        </a:rPr>
                        <a:t>Utilization of dams for electrical functions</a:t>
                      </a:r>
                      <a:endParaRPr lang="en-ID" sz="900" dirty="0">
                        <a:solidFill>
                          <a:schemeClr val="tx1"/>
                        </a:solidFill>
                        <a:latin typeface="+mj-lt"/>
                        <a:cs typeface="Arial" panose="020B0604020202020204" pitchFamily="34" charset="0"/>
                      </a:endParaRPr>
                    </a:p>
                  </a:txBody>
                  <a:tcPr anchor="ctr">
                    <a:lnL>
                      <a:noFill/>
                    </a:lnL>
                    <a:lnR>
                      <a:noFill/>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ID" sz="900" dirty="0">
                          <a:latin typeface="+mj-lt"/>
                          <a:cs typeface="Arial" panose="020B0604020202020204" pitchFamily="34" charset="0"/>
                        </a:rPr>
                        <a:t>670 MW</a:t>
                      </a:r>
                      <a:endParaRPr lang="en-ID" sz="900" dirty="0">
                        <a:solidFill>
                          <a:schemeClr val="tx1"/>
                        </a:solidFill>
                        <a:latin typeface="+mj-lt"/>
                        <a:cs typeface="Arial" panose="020B0604020202020204" pitchFamily="34" charset="0"/>
                      </a:endParaRPr>
                    </a:p>
                  </a:txBody>
                  <a:tcPr anchor="ctr">
                    <a:lnL>
                      <a:noFill/>
                    </a:lnL>
                    <a:lnR>
                      <a:noFill/>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ID" sz="900" dirty="0">
                          <a:latin typeface="+mj-lt"/>
                          <a:cs typeface="Arial" panose="020B0604020202020204" pitchFamily="34" charset="0"/>
                        </a:rPr>
                        <a:t>820 MW</a:t>
                      </a:r>
                      <a:endParaRPr lang="en-ID" sz="900" dirty="0">
                        <a:solidFill>
                          <a:schemeClr val="tx1"/>
                        </a:solidFill>
                        <a:latin typeface="+mj-lt"/>
                        <a:cs typeface="Arial" panose="020B0604020202020204" pitchFamily="34" charset="0"/>
                      </a:endParaRPr>
                    </a:p>
                  </a:txBody>
                  <a:tcPr anchor="ctr">
                    <a:lnL>
                      <a:noFill/>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54737161"/>
                  </a:ext>
                </a:extLst>
              </a:tr>
              <a:tr h="230827">
                <a:tc gridSpan="4">
                  <a:txBody>
                    <a:bodyPr/>
                    <a:lstStyle/>
                    <a:p>
                      <a:r>
                        <a:rPr lang="en-US" sz="800" b="1" dirty="0">
                          <a:latin typeface="Arial" panose="020B0604020202020204" pitchFamily="34" charset="0"/>
                          <a:cs typeface="Arial" panose="020B0604020202020204" pitchFamily="34" charset="0"/>
                        </a:rPr>
                        <a:t>Increase in National Electricity Consumption per Capita to 1,500 kWh / capita</a:t>
                      </a:r>
                      <a:endParaRPr lang="en-ID" sz="800" b="1"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en-ID" sz="100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ID" sz="1000">
                        <a:solidFill>
                          <a:schemeClr val="tx1"/>
                        </a:solidFill>
                        <a:latin typeface="Arial" panose="020B0604020202020204" pitchFamily="34" charset="0"/>
                        <a:cs typeface="Arial" panose="020B0604020202020204" pitchFamily="34" charset="0"/>
                      </a:endParaRPr>
                    </a:p>
                  </a:txBody>
                  <a:tcPr anchor="ctr"/>
                </a:tc>
                <a:tc hMerge="1">
                  <a:txBody>
                    <a:bodyPr/>
                    <a:lstStyle/>
                    <a:p>
                      <a:endParaRPr lang="en-ID" sz="100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76305200"/>
                  </a:ext>
                </a:extLst>
              </a:tr>
            </a:tbl>
          </a:graphicData>
        </a:graphic>
      </p:graphicFrame>
      <p:pic>
        <p:nvPicPr>
          <p:cNvPr id="4" name="Picture 3">
            <a:extLst>
              <a:ext uri="{FF2B5EF4-FFF2-40B4-BE49-F238E27FC236}">
                <a16:creationId xmlns:a16="http://schemas.microsoft.com/office/drawing/2014/main" id="{F0AE01A1-1EF3-4D48-A7DE-5BA1AED91004}"/>
              </a:ext>
            </a:extLst>
          </p:cNvPr>
          <p:cNvPicPr>
            <a:picLocks noChangeAspect="1"/>
          </p:cNvPicPr>
          <p:nvPr/>
        </p:nvPicPr>
        <p:blipFill>
          <a:blip r:embed="rId2"/>
          <a:stretch>
            <a:fillRect/>
          </a:stretch>
        </p:blipFill>
        <p:spPr>
          <a:xfrm>
            <a:off x="4867215" y="943583"/>
            <a:ext cx="4111415" cy="1735111"/>
          </a:xfrm>
          <a:prstGeom prst="rect">
            <a:avLst/>
          </a:prstGeom>
        </p:spPr>
      </p:pic>
      <p:sp>
        <p:nvSpPr>
          <p:cNvPr id="5" name="TextBox 4">
            <a:extLst>
              <a:ext uri="{FF2B5EF4-FFF2-40B4-BE49-F238E27FC236}">
                <a16:creationId xmlns:a16="http://schemas.microsoft.com/office/drawing/2014/main" id="{04414961-C8A2-4C4D-8213-371A10E3A0C4}"/>
              </a:ext>
            </a:extLst>
          </p:cNvPr>
          <p:cNvSpPr txBox="1"/>
          <p:nvPr/>
        </p:nvSpPr>
        <p:spPr>
          <a:xfrm>
            <a:off x="4867215" y="685185"/>
            <a:ext cx="4128962" cy="215444"/>
          </a:xfrm>
          <a:prstGeom prst="rect">
            <a:avLst/>
          </a:prstGeom>
          <a:solidFill>
            <a:schemeClr val="accent4">
              <a:lumMod val="40000"/>
              <a:lumOff val="60000"/>
            </a:schemeClr>
          </a:solidFill>
        </p:spPr>
        <p:txBody>
          <a:bodyPr wrap="square" rtlCol="0">
            <a:spAutoFit/>
          </a:bodyPr>
          <a:lstStyle/>
          <a:p>
            <a:pPr algn="ctr"/>
            <a:r>
              <a:rPr lang="en-ID" sz="800" b="1" dirty="0">
                <a:latin typeface="Arial" panose="020B0604020202020204" pitchFamily="34" charset="0"/>
                <a:cs typeface="Arial" panose="020B0604020202020204" pitchFamily="34" charset="0"/>
              </a:rPr>
              <a:t>National General Electricity Plan 2019 – 2038, Supply Projection 2025 </a:t>
            </a:r>
          </a:p>
        </p:txBody>
      </p:sp>
      <p:sp>
        <p:nvSpPr>
          <p:cNvPr id="7" name="TextBox 6">
            <a:extLst>
              <a:ext uri="{FF2B5EF4-FFF2-40B4-BE49-F238E27FC236}">
                <a16:creationId xmlns:a16="http://schemas.microsoft.com/office/drawing/2014/main" id="{2487C218-5344-49F3-A40D-1D189E6D73D2}"/>
              </a:ext>
            </a:extLst>
          </p:cNvPr>
          <p:cNvSpPr txBox="1"/>
          <p:nvPr/>
        </p:nvSpPr>
        <p:spPr>
          <a:xfrm>
            <a:off x="4867215" y="2753831"/>
            <a:ext cx="4128962" cy="400110"/>
          </a:xfrm>
          <a:prstGeom prst="rect">
            <a:avLst/>
          </a:prstGeom>
          <a:solidFill>
            <a:schemeClr val="accent4">
              <a:lumMod val="40000"/>
              <a:lumOff val="60000"/>
            </a:schemeClr>
          </a:solidFill>
        </p:spPr>
        <p:txBody>
          <a:bodyPr wrap="square" rtlCol="0">
            <a:spAutoFit/>
          </a:bodyPr>
          <a:lstStyle/>
          <a:p>
            <a:pPr marL="87313" indent="-87313">
              <a:buFont typeface="Arial" panose="020B0604020202020204" pitchFamily="34" charset="0"/>
              <a:buChar char="•"/>
            </a:pPr>
            <a:r>
              <a:rPr lang="en-US" sz="1000" b="1" dirty="0">
                <a:latin typeface="+mj-lt"/>
                <a:cs typeface="Arial" panose="020B0604020202020204" pitchFamily="34" charset="0"/>
              </a:rPr>
              <a:t>RE portion of 24% (without conservation) and 22% (with conservation)</a:t>
            </a:r>
          </a:p>
          <a:p>
            <a:pPr marL="87313" indent="-87313">
              <a:buFont typeface="Arial" panose="020B0604020202020204" pitchFamily="34" charset="0"/>
              <a:buChar char="•"/>
            </a:pPr>
            <a:r>
              <a:rPr lang="en-US" sz="1000" b="1" dirty="0">
                <a:latin typeface="+mj-lt"/>
                <a:cs typeface="Arial" panose="020B0604020202020204" pitchFamily="34" charset="0"/>
              </a:rPr>
              <a:t>Electricity consumption per capita is 1,616 </a:t>
            </a:r>
            <a:r>
              <a:rPr lang="en-US" sz="1000" b="1" dirty="0" err="1">
                <a:latin typeface="+mj-lt"/>
                <a:cs typeface="Arial" panose="020B0604020202020204" pitchFamily="34" charset="0"/>
              </a:rPr>
              <a:t>KWh</a:t>
            </a:r>
            <a:r>
              <a:rPr lang="en-US" sz="1000" b="1" dirty="0">
                <a:latin typeface="+mj-lt"/>
                <a:cs typeface="Arial" panose="020B0604020202020204" pitchFamily="34" charset="0"/>
              </a:rPr>
              <a:t> / capita</a:t>
            </a:r>
            <a:endParaRPr lang="en-ID" sz="1000" b="1" dirty="0">
              <a:latin typeface="+mj-lt"/>
              <a:cs typeface="Arial" panose="020B0604020202020204" pitchFamily="34" charset="0"/>
            </a:endParaRPr>
          </a:p>
        </p:txBody>
      </p:sp>
      <p:sp>
        <p:nvSpPr>
          <p:cNvPr id="19" name="Rectangle 18">
            <a:extLst>
              <a:ext uri="{FF2B5EF4-FFF2-40B4-BE49-F238E27FC236}">
                <a16:creationId xmlns:a16="http://schemas.microsoft.com/office/drawing/2014/main" id="{6C3FB2C3-5195-4982-AD7A-14013BB5FA10}"/>
              </a:ext>
            </a:extLst>
          </p:cNvPr>
          <p:cNvSpPr/>
          <p:nvPr/>
        </p:nvSpPr>
        <p:spPr>
          <a:xfrm>
            <a:off x="4867215" y="685185"/>
            <a:ext cx="4128962" cy="2389431"/>
          </a:xfrm>
          <a:prstGeom prst="rect">
            <a:avLst/>
          </a:prstGeom>
          <a:no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21" name="Table 20">
            <a:extLst>
              <a:ext uri="{FF2B5EF4-FFF2-40B4-BE49-F238E27FC236}">
                <a16:creationId xmlns:a16="http://schemas.microsoft.com/office/drawing/2014/main" id="{4A9D2862-A55E-4B0F-A77F-EDEDA528D20D}"/>
              </a:ext>
            </a:extLst>
          </p:cNvPr>
          <p:cNvGraphicFramePr>
            <a:graphicFrameLocks noGrp="1"/>
          </p:cNvGraphicFramePr>
          <p:nvPr>
            <p:extLst>
              <p:ext uri="{D42A27DB-BD31-4B8C-83A1-F6EECF244321}">
                <p14:modId xmlns:p14="http://schemas.microsoft.com/office/powerpoint/2010/main" val="3980659498"/>
              </p:ext>
            </p:extLst>
          </p:nvPr>
        </p:nvGraphicFramePr>
        <p:xfrm>
          <a:off x="165371" y="3126934"/>
          <a:ext cx="4668990" cy="1810800"/>
        </p:xfrm>
        <a:graphic>
          <a:graphicData uri="http://schemas.openxmlformats.org/drawingml/2006/table">
            <a:tbl>
              <a:tblPr firstRow="1">
                <a:tableStyleId>{5A111915-BE36-4E01-A7E5-04B1672EAD32}</a:tableStyleId>
              </a:tblPr>
              <a:tblGrid>
                <a:gridCol w="368029">
                  <a:extLst>
                    <a:ext uri="{9D8B030D-6E8A-4147-A177-3AD203B41FA5}">
                      <a16:colId xmlns:a16="http://schemas.microsoft.com/office/drawing/2014/main" val="3275471333"/>
                    </a:ext>
                  </a:extLst>
                </a:gridCol>
                <a:gridCol w="1892300">
                  <a:extLst>
                    <a:ext uri="{9D8B030D-6E8A-4147-A177-3AD203B41FA5}">
                      <a16:colId xmlns:a16="http://schemas.microsoft.com/office/drawing/2014/main" val="3226222112"/>
                    </a:ext>
                  </a:extLst>
                </a:gridCol>
                <a:gridCol w="609600">
                  <a:extLst>
                    <a:ext uri="{9D8B030D-6E8A-4147-A177-3AD203B41FA5}">
                      <a16:colId xmlns:a16="http://schemas.microsoft.com/office/drawing/2014/main" val="1600069721"/>
                    </a:ext>
                  </a:extLst>
                </a:gridCol>
                <a:gridCol w="599687">
                  <a:extLst>
                    <a:ext uri="{9D8B030D-6E8A-4147-A177-3AD203B41FA5}">
                      <a16:colId xmlns:a16="http://schemas.microsoft.com/office/drawing/2014/main" val="2613910101"/>
                    </a:ext>
                  </a:extLst>
                </a:gridCol>
                <a:gridCol w="599687">
                  <a:extLst>
                    <a:ext uri="{9D8B030D-6E8A-4147-A177-3AD203B41FA5}">
                      <a16:colId xmlns:a16="http://schemas.microsoft.com/office/drawing/2014/main" val="1154121246"/>
                    </a:ext>
                  </a:extLst>
                </a:gridCol>
                <a:gridCol w="599687">
                  <a:extLst>
                    <a:ext uri="{9D8B030D-6E8A-4147-A177-3AD203B41FA5}">
                      <a16:colId xmlns:a16="http://schemas.microsoft.com/office/drawing/2014/main" val="2087125091"/>
                    </a:ext>
                  </a:extLst>
                </a:gridCol>
              </a:tblGrid>
              <a:tr h="210000">
                <a:tc gridSpan="6">
                  <a:txBody>
                    <a:bodyPr/>
                    <a:lstStyle/>
                    <a:p>
                      <a:pPr algn="ctr"/>
                      <a:r>
                        <a:rPr lang="en-ID" sz="800" dirty="0">
                          <a:latin typeface="Arial" panose="020B0604020202020204" pitchFamily="34" charset="0"/>
                          <a:cs typeface="Arial" panose="020B0604020202020204" pitchFamily="34" charset="0"/>
                        </a:rPr>
                        <a:t>National Energy Policy (KEN) and National General Energy Plan (RUEN) 2025 </a:t>
                      </a:r>
                      <a:endParaRPr lang="en-ID" sz="800" b="1" dirty="0">
                        <a:latin typeface="Arial" panose="020B0604020202020204" pitchFamily="34" charset="0"/>
                        <a:cs typeface="Arial" panose="020B0604020202020204" pitchFamily="34" charset="0"/>
                      </a:endParaRPr>
                    </a:p>
                  </a:txBody>
                  <a:tcPr anchor="ctr"/>
                </a:tc>
                <a:tc hMerge="1">
                  <a:txBody>
                    <a:bodyPr/>
                    <a:lstStyle/>
                    <a:p>
                      <a:pPr algn="ctr"/>
                      <a:endParaRPr lang="en-ID" sz="800" b="1" dirty="0">
                        <a:latin typeface="Arial" panose="020B0604020202020204" pitchFamily="34" charset="0"/>
                        <a:cs typeface="Arial" panose="020B0604020202020204" pitchFamily="34" charset="0"/>
                      </a:endParaRPr>
                    </a:p>
                  </a:txBody>
                  <a:tcPr anchor="ct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tc hMerge="1">
                  <a:txBody>
                    <a:bodyPr/>
                    <a:lstStyle/>
                    <a:p>
                      <a:endParaRPr lang="en-ID" sz="110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ID" sz="8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342256975"/>
                  </a:ext>
                </a:extLst>
              </a:tr>
              <a:tr h="210000">
                <a:tc>
                  <a:txBody>
                    <a:bodyPr/>
                    <a:lstStyle/>
                    <a:p>
                      <a:pPr algn="ctr"/>
                      <a:r>
                        <a:rPr lang="en-ID" sz="800" b="1" dirty="0">
                          <a:solidFill>
                            <a:schemeClr val="tx1"/>
                          </a:solidFill>
                          <a:latin typeface="Arial" panose="020B0604020202020204" pitchFamily="34" charset="0"/>
                          <a:cs typeface="Arial" panose="020B0604020202020204" pitchFamily="34" charset="0"/>
                        </a:rPr>
                        <a:t>No.</a:t>
                      </a: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800" b="1" dirty="0">
                          <a:latin typeface="Arial" panose="020B0604020202020204" pitchFamily="34" charset="0"/>
                          <a:cs typeface="Arial" panose="020B0604020202020204" pitchFamily="34" charset="0"/>
                        </a:rPr>
                        <a:t>Goal</a:t>
                      </a:r>
                      <a:endParaRPr lang="en-ID" sz="800" b="1" dirty="0">
                        <a:solidFill>
                          <a:schemeClr val="tx1"/>
                        </a:solidFill>
                        <a:latin typeface="Arial" panose="020B0604020202020204" pitchFamily="34" charset="0"/>
                        <a:cs typeface="Arial" panose="020B0604020202020204" pitchFamily="34" charset="0"/>
                      </a:endParaRP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800" b="1" dirty="0">
                          <a:latin typeface="Arial" panose="020B0604020202020204" pitchFamily="34" charset="0"/>
                          <a:cs typeface="Arial" panose="020B0604020202020204" pitchFamily="34" charset="0"/>
                        </a:rPr>
                        <a:t>Unit</a:t>
                      </a:r>
                      <a:endParaRPr lang="en-ID" sz="800" b="1" dirty="0">
                        <a:solidFill>
                          <a:schemeClr val="tx1"/>
                        </a:solidFill>
                        <a:latin typeface="Arial" panose="020B0604020202020204" pitchFamily="34" charset="0"/>
                        <a:cs typeface="Arial" panose="020B0604020202020204" pitchFamily="34" charset="0"/>
                      </a:endParaRP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800" b="1" dirty="0">
                          <a:latin typeface="Arial" panose="020B0604020202020204" pitchFamily="34" charset="0"/>
                          <a:cs typeface="Arial" panose="020B0604020202020204" pitchFamily="34" charset="0"/>
                        </a:rPr>
                        <a:t>2020</a:t>
                      </a:r>
                      <a:endParaRPr lang="en-ID" sz="800" b="1" dirty="0">
                        <a:solidFill>
                          <a:schemeClr val="tx1"/>
                        </a:solidFill>
                        <a:latin typeface="Arial" panose="020B0604020202020204" pitchFamily="34" charset="0"/>
                        <a:cs typeface="Arial" panose="020B0604020202020204" pitchFamily="34" charset="0"/>
                      </a:endParaRP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800" b="1" dirty="0">
                          <a:latin typeface="Arial" panose="020B0604020202020204" pitchFamily="34" charset="0"/>
                          <a:cs typeface="Arial" panose="020B0604020202020204" pitchFamily="34" charset="0"/>
                        </a:rPr>
                        <a:t>2024</a:t>
                      </a:r>
                      <a:endParaRPr lang="en-ID" sz="800" b="1" dirty="0">
                        <a:solidFill>
                          <a:schemeClr val="tx1"/>
                        </a:solidFill>
                        <a:latin typeface="Arial" panose="020B0604020202020204" pitchFamily="34" charset="0"/>
                        <a:cs typeface="Arial" panose="020B0604020202020204" pitchFamily="34" charset="0"/>
                      </a:endParaRP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800" b="1" dirty="0">
                          <a:solidFill>
                            <a:schemeClr val="tx1"/>
                          </a:solidFill>
                          <a:latin typeface="Arial" panose="020B0604020202020204" pitchFamily="34" charset="0"/>
                          <a:cs typeface="Arial" panose="020B0604020202020204" pitchFamily="34" charset="0"/>
                        </a:rPr>
                        <a:t>2025</a:t>
                      </a:r>
                    </a:p>
                  </a:txBody>
                  <a:tcPr marL="108000" marT="18000" marB="18000" anchor="ctr">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473950624"/>
                  </a:ext>
                </a:extLst>
              </a:tr>
              <a:tr h="0">
                <a:tc>
                  <a:txBody>
                    <a:bodyPr/>
                    <a:lstStyle/>
                    <a:p>
                      <a:pPr algn="ctr"/>
                      <a:r>
                        <a:rPr lang="en-ID" sz="700" dirty="0">
                          <a:solidFill>
                            <a:schemeClr val="tx1"/>
                          </a:solidFill>
                          <a:latin typeface="Arial" panose="020B0604020202020204" pitchFamily="34" charset="0"/>
                          <a:cs typeface="Arial" panose="020B0604020202020204" pitchFamily="34" charset="0"/>
                        </a:rPr>
                        <a:t>1.</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r>
                        <a:rPr lang="en-ID" sz="700" dirty="0">
                          <a:solidFill>
                            <a:schemeClr val="tx1"/>
                          </a:solidFill>
                          <a:latin typeface="Arial" panose="020B0604020202020204" pitchFamily="34" charset="0"/>
                          <a:cs typeface="Arial" panose="020B0604020202020204" pitchFamily="34" charset="0"/>
                        </a:rPr>
                        <a:t>Primary energy provision</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MTOE</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&gt;400</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54737161"/>
                  </a:ext>
                </a:extLst>
              </a:tr>
              <a:tr h="0">
                <a:tc>
                  <a:txBody>
                    <a:bodyPr/>
                    <a:lstStyle/>
                    <a:p>
                      <a:pPr algn="ctr"/>
                      <a:r>
                        <a:rPr lang="en-ID" sz="700" dirty="0">
                          <a:solidFill>
                            <a:schemeClr val="tx1"/>
                          </a:solidFill>
                          <a:latin typeface="Arial" panose="020B0604020202020204" pitchFamily="34" charset="0"/>
                          <a:cs typeface="Arial" panose="020B0604020202020204" pitchFamily="34" charset="0"/>
                        </a:rPr>
                        <a:t>2.</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r>
                        <a:rPr lang="en-ID" sz="700" dirty="0">
                          <a:solidFill>
                            <a:schemeClr val="tx1"/>
                          </a:solidFill>
                          <a:latin typeface="Arial" panose="020B0604020202020204" pitchFamily="34" charset="0"/>
                          <a:cs typeface="Arial" panose="020B0604020202020204" pitchFamily="34" charset="0"/>
                        </a:rPr>
                        <a:t>Energy mix target</a:t>
                      </a:r>
                    </a:p>
                    <a:p>
                      <a:pPr marL="228600" indent="-228600">
                        <a:buAutoNum type="alphaLcPeriod"/>
                      </a:pPr>
                      <a:r>
                        <a:rPr lang="en-ID" sz="700" dirty="0">
                          <a:solidFill>
                            <a:schemeClr val="tx1"/>
                          </a:solidFill>
                          <a:latin typeface="Arial" panose="020B0604020202020204" pitchFamily="34" charset="0"/>
                          <a:cs typeface="Arial" panose="020B0604020202020204" pitchFamily="34" charset="0"/>
                        </a:rPr>
                        <a:t>RE</a:t>
                      </a:r>
                    </a:p>
                    <a:p>
                      <a:pPr marL="228600" indent="-228600">
                        <a:buAutoNum type="alphaLcPeriod"/>
                      </a:pPr>
                      <a:r>
                        <a:rPr lang="en-ID" sz="700" dirty="0">
                          <a:solidFill>
                            <a:schemeClr val="tx1"/>
                          </a:solidFill>
                          <a:latin typeface="Arial" panose="020B0604020202020204" pitchFamily="34" charset="0"/>
                          <a:cs typeface="Arial" panose="020B0604020202020204" pitchFamily="34" charset="0"/>
                        </a:rPr>
                        <a:t>Oil</a:t>
                      </a:r>
                    </a:p>
                    <a:p>
                      <a:pPr marL="228600" indent="-228600">
                        <a:buAutoNum type="alphaLcPeriod"/>
                      </a:pPr>
                      <a:r>
                        <a:rPr lang="en-ID" sz="700" dirty="0">
                          <a:solidFill>
                            <a:schemeClr val="tx1"/>
                          </a:solidFill>
                          <a:latin typeface="Arial" panose="020B0604020202020204" pitchFamily="34" charset="0"/>
                          <a:cs typeface="Arial" panose="020B0604020202020204" pitchFamily="34" charset="0"/>
                        </a:rPr>
                        <a:t>Coal</a:t>
                      </a:r>
                    </a:p>
                    <a:p>
                      <a:pPr marL="228600" indent="-228600">
                        <a:buAutoNum type="alphaLcPeriod"/>
                      </a:pPr>
                      <a:r>
                        <a:rPr lang="en-ID" sz="700" dirty="0">
                          <a:solidFill>
                            <a:schemeClr val="tx1"/>
                          </a:solidFill>
                          <a:latin typeface="Arial" panose="020B0604020202020204" pitchFamily="34" charset="0"/>
                          <a:cs typeface="Arial" panose="020B0604020202020204" pitchFamily="34" charset="0"/>
                        </a:rPr>
                        <a:t>Gas</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p>
                      <a:pPr algn="ctr"/>
                      <a:r>
                        <a:rPr lang="en-ID" sz="700" dirty="0">
                          <a:solidFill>
                            <a:schemeClr val="tx1"/>
                          </a:solidFill>
                          <a:latin typeface="Arial" panose="020B0604020202020204" pitchFamily="34" charset="0"/>
                          <a:cs typeface="Arial" panose="020B0604020202020204" pitchFamily="34" charset="0"/>
                        </a:rPr>
                        <a:t>%</a:t>
                      </a:r>
                    </a:p>
                    <a:p>
                      <a:pPr algn="ctr"/>
                      <a:r>
                        <a:rPr lang="en-ID" sz="700" dirty="0">
                          <a:solidFill>
                            <a:schemeClr val="tx1"/>
                          </a:solidFill>
                          <a:latin typeface="Arial" panose="020B0604020202020204" pitchFamily="34" charset="0"/>
                          <a:cs typeface="Arial" panose="020B0604020202020204" pitchFamily="34" charset="0"/>
                        </a:rPr>
                        <a:t>%</a:t>
                      </a:r>
                    </a:p>
                    <a:p>
                      <a:pPr algn="ctr"/>
                      <a:r>
                        <a:rPr lang="en-ID" sz="700" dirty="0">
                          <a:solidFill>
                            <a:schemeClr val="tx1"/>
                          </a:solidFill>
                          <a:latin typeface="Arial" panose="020B0604020202020204" pitchFamily="34" charset="0"/>
                          <a:cs typeface="Arial" panose="020B0604020202020204" pitchFamily="34" charset="0"/>
                        </a:rPr>
                        <a:t>%</a:t>
                      </a:r>
                    </a:p>
                    <a:p>
                      <a:pPr algn="ctr"/>
                      <a:r>
                        <a:rPr lang="en-ID" sz="700" dirty="0">
                          <a:solidFill>
                            <a:schemeClr val="tx1"/>
                          </a:solidFill>
                          <a:latin typeface="Arial" panose="020B0604020202020204" pitchFamily="34" charset="0"/>
                          <a:cs typeface="Arial" panose="020B0604020202020204" pitchFamily="34" charset="0"/>
                        </a:rPr>
                        <a:t>%</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p>
                      <a:pPr algn="ctr"/>
                      <a:r>
                        <a:rPr lang="en-ID" sz="700" dirty="0">
                          <a:solidFill>
                            <a:schemeClr val="tx1"/>
                          </a:solidFill>
                          <a:latin typeface="Arial" panose="020B0604020202020204" pitchFamily="34" charset="0"/>
                          <a:cs typeface="Arial" panose="020B0604020202020204" pitchFamily="34" charset="0"/>
                        </a:rPr>
                        <a:t>&gt;23</a:t>
                      </a:r>
                    </a:p>
                    <a:p>
                      <a:pPr algn="ctr"/>
                      <a:r>
                        <a:rPr lang="en-ID" sz="700" dirty="0">
                          <a:solidFill>
                            <a:schemeClr val="tx1"/>
                          </a:solidFill>
                          <a:latin typeface="Arial" panose="020B0604020202020204" pitchFamily="34" charset="0"/>
                          <a:cs typeface="Arial" panose="020B0604020202020204" pitchFamily="34" charset="0"/>
                        </a:rPr>
                        <a:t>&lt;25</a:t>
                      </a:r>
                    </a:p>
                    <a:p>
                      <a:pPr algn="ctr"/>
                      <a:r>
                        <a:rPr lang="en-ID" sz="700" dirty="0">
                          <a:solidFill>
                            <a:schemeClr val="tx1"/>
                          </a:solidFill>
                          <a:latin typeface="Arial" panose="020B0604020202020204" pitchFamily="34" charset="0"/>
                          <a:cs typeface="Arial" panose="020B0604020202020204" pitchFamily="34" charset="0"/>
                        </a:rPr>
                        <a:t>&gt;30</a:t>
                      </a:r>
                    </a:p>
                    <a:p>
                      <a:pPr algn="ctr"/>
                      <a:r>
                        <a:rPr lang="en-ID" sz="700" dirty="0">
                          <a:solidFill>
                            <a:schemeClr val="tx1"/>
                          </a:solidFill>
                          <a:latin typeface="Arial" panose="020B0604020202020204" pitchFamily="34" charset="0"/>
                          <a:cs typeface="Arial" panose="020B0604020202020204" pitchFamily="34" charset="0"/>
                        </a:rPr>
                        <a:t>&gt;22</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589579417"/>
                  </a:ext>
                </a:extLst>
              </a:tr>
              <a:tr h="0">
                <a:tc>
                  <a:txBody>
                    <a:bodyPr/>
                    <a:lstStyle/>
                    <a:p>
                      <a:pPr algn="ctr"/>
                      <a:r>
                        <a:rPr lang="en-ID" sz="700" dirty="0">
                          <a:solidFill>
                            <a:schemeClr val="tx1"/>
                          </a:solidFill>
                          <a:latin typeface="Arial" panose="020B0604020202020204" pitchFamily="34" charset="0"/>
                          <a:cs typeface="Arial" panose="020B0604020202020204" pitchFamily="34" charset="0"/>
                        </a:rPr>
                        <a:t>3.</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r>
                        <a:rPr lang="en-ID" sz="700" dirty="0">
                          <a:solidFill>
                            <a:schemeClr val="tx1"/>
                          </a:solidFill>
                          <a:latin typeface="Arial" panose="020B0604020202020204" pitchFamily="34" charset="0"/>
                          <a:cs typeface="Arial" panose="020B0604020202020204" pitchFamily="34" charset="0"/>
                        </a:rPr>
                        <a:t>Power plant provision</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GW</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&gt;115</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04773569"/>
                  </a:ext>
                </a:extLst>
              </a:tr>
              <a:tr h="195000">
                <a:tc>
                  <a:txBody>
                    <a:bodyPr/>
                    <a:lstStyle/>
                    <a:p>
                      <a:pPr algn="ctr"/>
                      <a:r>
                        <a:rPr lang="en-ID" sz="700" dirty="0">
                          <a:solidFill>
                            <a:schemeClr val="tx1"/>
                          </a:solidFill>
                          <a:latin typeface="Arial" panose="020B0604020202020204" pitchFamily="34" charset="0"/>
                          <a:cs typeface="Arial" panose="020B0604020202020204" pitchFamily="34" charset="0"/>
                        </a:rPr>
                        <a:t>4.</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r>
                        <a:rPr lang="en-ID" sz="700" dirty="0">
                          <a:solidFill>
                            <a:schemeClr val="tx1"/>
                          </a:solidFill>
                          <a:latin typeface="Arial" panose="020B0604020202020204" pitchFamily="34" charset="0"/>
                          <a:cs typeface="Arial" panose="020B0604020202020204" pitchFamily="34" charset="0"/>
                        </a:rPr>
                        <a:t>Electrification ratio</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85</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100</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356467288"/>
                  </a:ext>
                </a:extLst>
              </a:tr>
              <a:tr h="0">
                <a:tc>
                  <a:txBody>
                    <a:bodyPr/>
                    <a:lstStyle/>
                    <a:p>
                      <a:pPr algn="ctr"/>
                      <a:r>
                        <a:rPr lang="en-ID" sz="700" dirty="0">
                          <a:solidFill>
                            <a:schemeClr val="tx1"/>
                          </a:solidFill>
                          <a:latin typeface="Arial" panose="020B0604020202020204" pitchFamily="34" charset="0"/>
                          <a:cs typeface="Arial" panose="020B0604020202020204" pitchFamily="34" charset="0"/>
                        </a:rPr>
                        <a:t>5.</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r>
                        <a:rPr lang="en-ID" sz="700" dirty="0">
                          <a:solidFill>
                            <a:schemeClr val="tx1"/>
                          </a:solidFill>
                          <a:latin typeface="Arial" panose="020B0604020202020204" pitchFamily="34" charset="0"/>
                          <a:cs typeface="Arial" panose="020B0604020202020204" pitchFamily="34" charset="0"/>
                        </a:rPr>
                        <a:t>Primary energy supply per capita</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TOE</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lang="en-ID" sz="700" dirty="0">
                          <a:solidFill>
                            <a:schemeClr val="tx1"/>
                          </a:solidFill>
                          <a:latin typeface="Arial" panose="020B0604020202020204" pitchFamily="34" charset="0"/>
                          <a:cs typeface="Arial" panose="020B0604020202020204" pitchFamily="34" charset="0"/>
                        </a:rPr>
                        <a:t>1,4</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732764728"/>
                  </a:ext>
                </a:extLst>
              </a:tr>
              <a:tr h="195000">
                <a:tc>
                  <a:txBody>
                    <a:bodyPr/>
                    <a:lstStyle/>
                    <a:p>
                      <a:pPr algn="ctr"/>
                      <a:r>
                        <a:rPr lang="en-ID" sz="700" dirty="0">
                          <a:solidFill>
                            <a:schemeClr val="tx1"/>
                          </a:solidFill>
                          <a:latin typeface="Arial" panose="020B0604020202020204" pitchFamily="34" charset="0"/>
                          <a:cs typeface="Arial" panose="020B0604020202020204" pitchFamily="34" charset="0"/>
                        </a:rPr>
                        <a:t>6.</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tc>
                  <a:txBody>
                    <a:bodyPr/>
                    <a:lstStyle/>
                    <a:p>
                      <a:r>
                        <a:rPr lang="en-ID" sz="700" dirty="0">
                          <a:solidFill>
                            <a:schemeClr val="tx1"/>
                          </a:solidFill>
                          <a:latin typeface="Arial" panose="020B0604020202020204" pitchFamily="34" charset="0"/>
                          <a:cs typeface="Arial" panose="020B0604020202020204" pitchFamily="34" charset="0"/>
                        </a:rPr>
                        <a:t>Electricity consumption per capita</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r>
                        <a:rPr lang="en-ID" sz="700" dirty="0">
                          <a:solidFill>
                            <a:schemeClr val="tx1"/>
                          </a:solidFill>
                          <a:latin typeface="Arial" panose="020B0604020202020204" pitchFamily="34" charset="0"/>
                          <a:cs typeface="Arial" panose="020B0604020202020204" pitchFamily="34" charset="0"/>
                        </a:rPr>
                        <a:t>kWh</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endParaRPr lang="en-ID" sz="700" dirty="0">
                        <a:solidFill>
                          <a:schemeClr val="tx1"/>
                        </a:solidFill>
                        <a:latin typeface="Arial" panose="020B0604020202020204" pitchFamily="34" charset="0"/>
                        <a:cs typeface="Arial" panose="020B0604020202020204" pitchFamily="34" charset="0"/>
                      </a:endParaRP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tc>
                  <a:txBody>
                    <a:bodyPr/>
                    <a:lstStyle/>
                    <a:p>
                      <a:pPr algn="ctr"/>
                      <a:r>
                        <a:rPr lang="en-ID" sz="700" dirty="0">
                          <a:solidFill>
                            <a:schemeClr val="tx1"/>
                          </a:solidFill>
                          <a:latin typeface="Arial" panose="020B0604020202020204" pitchFamily="34" charset="0"/>
                          <a:cs typeface="Arial" panose="020B0604020202020204" pitchFamily="34" charset="0"/>
                        </a:rPr>
                        <a:t>2.500</a:t>
                      </a:r>
                    </a:p>
                  </a:txBody>
                  <a:tcPr marL="108000" marT="18000" marB="18000" anchor="ctr">
                    <a:lnT w="12700"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3964149800"/>
                  </a:ext>
                </a:extLst>
              </a:tr>
            </a:tbl>
          </a:graphicData>
        </a:graphic>
      </p:graphicFrame>
      <p:grpSp>
        <p:nvGrpSpPr>
          <p:cNvPr id="25" name="Group 24">
            <a:extLst>
              <a:ext uri="{FF2B5EF4-FFF2-40B4-BE49-F238E27FC236}">
                <a16:creationId xmlns:a16="http://schemas.microsoft.com/office/drawing/2014/main" id="{E905D46D-54BF-4EC6-B7CF-AB15ADCAE537}"/>
              </a:ext>
            </a:extLst>
          </p:cNvPr>
          <p:cNvGrpSpPr/>
          <p:nvPr/>
        </p:nvGrpSpPr>
        <p:grpSpPr>
          <a:xfrm rot="21417048">
            <a:off x="5042422" y="3129100"/>
            <a:ext cx="3435350" cy="1806468"/>
            <a:chOff x="5041899" y="3239375"/>
            <a:chExt cx="3435350" cy="1806468"/>
          </a:xfrm>
        </p:grpSpPr>
        <p:sp>
          <p:nvSpPr>
            <p:cNvPr id="22" name="Rectangle 21">
              <a:extLst>
                <a:ext uri="{FF2B5EF4-FFF2-40B4-BE49-F238E27FC236}">
                  <a16:creationId xmlns:a16="http://schemas.microsoft.com/office/drawing/2014/main" id="{943BE1E1-8EB9-4DF1-AFC2-ECB593C045FC}"/>
                </a:ext>
              </a:extLst>
            </p:cNvPr>
            <p:cNvSpPr/>
            <p:nvPr/>
          </p:nvSpPr>
          <p:spPr>
            <a:xfrm>
              <a:off x="5041899" y="3239375"/>
              <a:ext cx="3435350" cy="1806468"/>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17" name="Group 16">
              <a:extLst>
                <a:ext uri="{FF2B5EF4-FFF2-40B4-BE49-F238E27FC236}">
                  <a16:creationId xmlns:a16="http://schemas.microsoft.com/office/drawing/2014/main" id="{F0744BA4-A21B-4464-A84C-CF543856EF13}"/>
                </a:ext>
              </a:extLst>
            </p:cNvPr>
            <p:cNvGrpSpPr/>
            <p:nvPr/>
          </p:nvGrpSpPr>
          <p:grpSpPr>
            <a:xfrm>
              <a:off x="5125928" y="3299277"/>
              <a:ext cx="3227613" cy="1659795"/>
              <a:chOff x="4963542" y="3406216"/>
              <a:chExt cx="3227613" cy="1659795"/>
            </a:xfrm>
          </p:grpSpPr>
          <p:sp>
            <p:nvSpPr>
              <p:cNvPr id="12" name="TextBox 11">
                <a:extLst>
                  <a:ext uri="{FF2B5EF4-FFF2-40B4-BE49-F238E27FC236}">
                    <a16:creationId xmlns:a16="http://schemas.microsoft.com/office/drawing/2014/main" id="{C6F88EB9-A7AA-499D-B2CC-DB66FCEA6F41}"/>
                  </a:ext>
                </a:extLst>
              </p:cNvPr>
              <p:cNvSpPr txBox="1"/>
              <p:nvPr/>
            </p:nvSpPr>
            <p:spPr>
              <a:xfrm>
                <a:off x="4963542" y="3406216"/>
                <a:ext cx="3119336" cy="584775"/>
              </a:xfrm>
              <a:prstGeom prst="rect">
                <a:avLst/>
              </a:prstGeom>
              <a:noFill/>
            </p:spPr>
            <p:txBody>
              <a:bodyPr wrap="square" rtlCol="0">
                <a:spAutoFit/>
              </a:bodyPr>
              <a:lstStyle/>
              <a:p>
                <a:pPr algn="ctr"/>
                <a:r>
                  <a:rPr lang="en-ID" sz="1600" b="1" dirty="0">
                    <a:latin typeface="+mj-lt"/>
                    <a:cs typeface="Arial" panose="020B0604020202020204" pitchFamily="34" charset="0"/>
                  </a:rPr>
                  <a:t>How to reach RE goals and target in 2025?</a:t>
                </a:r>
              </a:p>
            </p:txBody>
          </p:sp>
          <p:sp>
            <p:nvSpPr>
              <p:cNvPr id="18" name="TextBox 17">
                <a:extLst>
                  <a:ext uri="{FF2B5EF4-FFF2-40B4-BE49-F238E27FC236}">
                    <a16:creationId xmlns:a16="http://schemas.microsoft.com/office/drawing/2014/main" id="{86E0CAA2-828A-4638-8EDC-1849D3159DB1}"/>
                  </a:ext>
                </a:extLst>
              </p:cNvPr>
              <p:cNvSpPr txBox="1"/>
              <p:nvPr/>
            </p:nvSpPr>
            <p:spPr>
              <a:xfrm>
                <a:off x="5716522" y="4542791"/>
                <a:ext cx="2474633" cy="523220"/>
              </a:xfrm>
              <a:prstGeom prst="rect">
                <a:avLst/>
              </a:prstGeom>
              <a:noFill/>
            </p:spPr>
            <p:txBody>
              <a:bodyPr wrap="square" rtlCol="0">
                <a:spAutoFit/>
              </a:bodyPr>
              <a:lstStyle/>
              <a:p>
                <a:pPr algn="r"/>
                <a:r>
                  <a:rPr lang="en-ID" sz="1400" b="1" dirty="0">
                    <a:latin typeface="+mj-lt"/>
                    <a:cs typeface="Arial" panose="020B0604020202020204" pitchFamily="34" charset="0"/>
                  </a:rPr>
                  <a:t>PRIVATE PARTICIPATION AND INVESTMENT</a:t>
                </a:r>
              </a:p>
            </p:txBody>
          </p:sp>
          <p:sp>
            <p:nvSpPr>
              <p:cNvPr id="24" name="TextBox 23">
                <a:extLst>
                  <a:ext uri="{FF2B5EF4-FFF2-40B4-BE49-F238E27FC236}">
                    <a16:creationId xmlns:a16="http://schemas.microsoft.com/office/drawing/2014/main" id="{16DFA504-EE9E-4CC1-8ACE-344F5757DF51}"/>
                  </a:ext>
                </a:extLst>
              </p:cNvPr>
              <p:cNvSpPr txBox="1"/>
              <p:nvPr/>
            </p:nvSpPr>
            <p:spPr>
              <a:xfrm>
                <a:off x="6903310" y="3928667"/>
                <a:ext cx="1185210" cy="584775"/>
              </a:xfrm>
              <a:prstGeom prst="rect">
                <a:avLst/>
              </a:prstGeom>
              <a:noFill/>
            </p:spPr>
            <p:txBody>
              <a:bodyPr wrap="square" rtlCol="0">
                <a:spAutoFit/>
              </a:bodyPr>
              <a:lstStyle/>
              <a:p>
                <a:pPr algn="ctr"/>
                <a:r>
                  <a:rPr lang="en-ID" sz="3200" b="1" dirty="0">
                    <a:solidFill>
                      <a:srgbClr val="C00000"/>
                    </a:solidFill>
                    <a:latin typeface="Arial" panose="020B0604020202020204" pitchFamily="34" charset="0"/>
                    <a:cs typeface="Arial" panose="020B0604020202020204" pitchFamily="34" charset="0"/>
                  </a:rPr>
                  <a:t>2025</a:t>
                </a:r>
              </a:p>
            </p:txBody>
          </p:sp>
        </p:grpSp>
        <p:sp>
          <p:nvSpPr>
            <p:cNvPr id="23" name="Arrow: Right 22">
              <a:extLst>
                <a:ext uri="{FF2B5EF4-FFF2-40B4-BE49-F238E27FC236}">
                  <a16:creationId xmlns:a16="http://schemas.microsoft.com/office/drawing/2014/main" id="{2D24D8DA-20A4-4FEA-B4BA-7CF9D5B9EE50}"/>
                </a:ext>
              </a:extLst>
            </p:cNvPr>
            <p:cNvSpPr/>
            <p:nvPr/>
          </p:nvSpPr>
          <p:spPr>
            <a:xfrm>
              <a:off x="6452614" y="3956106"/>
              <a:ext cx="723900" cy="337477"/>
            </a:xfrm>
            <a:prstGeom prs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b="1" dirty="0">
                  <a:latin typeface="Arial" panose="020B0604020202020204" pitchFamily="34" charset="0"/>
                  <a:cs typeface="Arial" panose="020B0604020202020204" pitchFamily="34" charset="0"/>
                </a:rPr>
                <a:t>GAP</a:t>
              </a:r>
            </a:p>
          </p:txBody>
        </p:sp>
      </p:grpSp>
      <p:pic>
        <p:nvPicPr>
          <p:cNvPr id="3" name="Picture 2">
            <a:extLst>
              <a:ext uri="{FF2B5EF4-FFF2-40B4-BE49-F238E27FC236}">
                <a16:creationId xmlns:a16="http://schemas.microsoft.com/office/drawing/2014/main" id="{8F86CCE9-A8F7-435E-8C2B-A2FF177BC45F}"/>
              </a:ext>
            </a:extLst>
          </p:cNvPr>
          <p:cNvPicPr>
            <a:picLocks noChangeAspect="1"/>
          </p:cNvPicPr>
          <p:nvPr/>
        </p:nvPicPr>
        <p:blipFill>
          <a:blip r:embed="rId3"/>
          <a:stretch>
            <a:fillRect/>
          </a:stretch>
        </p:blipFill>
        <p:spPr>
          <a:xfrm>
            <a:off x="5040750" y="3732011"/>
            <a:ext cx="1000125" cy="809613"/>
          </a:xfrm>
          <a:prstGeom prst="rect">
            <a:avLst/>
          </a:prstGeom>
        </p:spPr>
      </p:pic>
      <p:sp>
        <p:nvSpPr>
          <p:cNvPr id="6" name="TextBox 5">
            <a:extLst>
              <a:ext uri="{FF2B5EF4-FFF2-40B4-BE49-F238E27FC236}">
                <a16:creationId xmlns:a16="http://schemas.microsoft.com/office/drawing/2014/main" id="{B074D13C-777E-4666-A613-5BD26C26F124}"/>
              </a:ext>
            </a:extLst>
          </p:cNvPr>
          <p:cNvSpPr txBox="1"/>
          <p:nvPr/>
        </p:nvSpPr>
        <p:spPr>
          <a:xfrm>
            <a:off x="5896275" y="3820148"/>
            <a:ext cx="624300" cy="430887"/>
          </a:xfrm>
          <a:prstGeom prst="rect">
            <a:avLst/>
          </a:prstGeom>
          <a:noFill/>
        </p:spPr>
        <p:txBody>
          <a:bodyPr wrap="square" rtlCol="0">
            <a:spAutoFit/>
          </a:bodyPr>
          <a:lstStyle/>
          <a:p>
            <a:pPr algn="ctr"/>
            <a:r>
              <a:rPr lang="en-ID" sz="1100" b="1" dirty="0">
                <a:solidFill>
                  <a:schemeClr val="accent3">
                    <a:lumMod val="50000"/>
                  </a:schemeClr>
                </a:solidFill>
                <a:latin typeface="Arial" panose="020B0604020202020204" pitchFamily="34" charset="0"/>
                <a:cs typeface="Arial" panose="020B0604020202020204" pitchFamily="34" charset="0"/>
              </a:rPr>
              <a:t>2019 </a:t>
            </a:r>
          </a:p>
          <a:p>
            <a:pPr algn="ctr"/>
            <a:r>
              <a:rPr lang="en-ID" sz="1100" b="1" dirty="0">
                <a:solidFill>
                  <a:schemeClr val="accent3">
                    <a:lumMod val="50000"/>
                  </a:schemeClr>
                </a:solidFill>
                <a:latin typeface="Arial" panose="020B0604020202020204" pitchFamily="34" charset="0"/>
                <a:cs typeface="Arial" panose="020B0604020202020204" pitchFamily="34" charset="0"/>
              </a:rPr>
              <a:t>(12.7)</a:t>
            </a:r>
          </a:p>
        </p:txBody>
      </p:sp>
    </p:spTree>
    <p:extLst>
      <p:ext uri="{BB962C8B-B14F-4D97-AF65-F5344CB8AC3E}">
        <p14:creationId xmlns:p14="http://schemas.microsoft.com/office/powerpoint/2010/main" val="272629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73F4C30-B8DD-48F1-BF91-63FA5C26726E}"/>
              </a:ext>
            </a:extLst>
          </p:cNvPr>
          <p:cNvSpPr txBox="1"/>
          <p:nvPr/>
        </p:nvSpPr>
        <p:spPr>
          <a:xfrm rot="169360">
            <a:off x="5641770" y="4288278"/>
            <a:ext cx="1756292" cy="584775"/>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pPr algn="r"/>
            <a:r>
              <a:rPr lang="en-ID" sz="1600" b="1" dirty="0">
                <a:latin typeface="+mj-lt"/>
                <a:cs typeface="Arial" panose="020B0604020202020204" pitchFamily="34" charset="0"/>
              </a:rPr>
              <a:t>PRIVATE PARTICIPATION</a:t>
            </a:r>
          </a:p>
        </p:txBody>
      </p:sp>
      <p:sp>
        <p:nvSpPr>
          <p:cNvPr id="47" name="TextBox 46">
            <a:extLst>
              <a:ext uri="{FF2B5EF4-FFF2-40B4-BE49-F238E27FC236}">
                <a16:creationId xmlns:a16="http://schemas.microsoft.com/office/drawing/2014/main" id="{8B4BD201-C21F-405C-AD59-40B2C1F8CD09}"/>
              </a:ext>
            </a:extLst>
          </p:cNvPr>
          <p:cNvSpPr txBox="1"/>
          <p:nvPr/>
        </p:nvSpPr>
        <p:spPr>
          <a:xfrm>
            <a:off x="874017" y="3955"/>
            <a:ext cx="7951301" cy="276997"/>
          </a:xfrm>
          <a:prstGeom prst="rect">
            <a:avLst/>
          </a:prstGeom>
          <a:noFill/>
        </p:spPr>
        <p:txBody>
          <a:bodyPr wrap="square" lIns="91438" tIns="45719" rIns="91438" bIns="45719" rtlCol="0">
            <a:spAutoFit/>
          </a:bodyPr>
          <a:lstStyle/>
          <a:p>
            <a:r>
              <a:rPr lang="en-US" sz="1200" b="1" dirty="0">
                <a:latin typeface="Arial" panose="020B0604020202020204" pitchFamily="34" charset="0"/>
                <a:cs typeface="Arial" panose="020B0604020202020204" pitchFamily="34" charset="0"/>
              </a:rPr>
              <a:t>INVESTMENT REQUIREMENTS AND CAPACITY BY THE GOVERNMENT AND PT PLN (PERSERO)</a:t>
            </a:r>
          </a:p>
        </p:txBody>
      </p:sp>
      <p:pic>
        <p:nvPicPr>
          <p:cNvPr id="4" name="Picture 3">
            <a:extLst>
              <a:ext uri="{FF2B5EF4-FFF2-40B4-BE49-F238E27FC236}">
                <a16:creationId xmlns:a16="http://schemas.microsoft.com/office/drawing/2014/main" id="{1AF7B016-63B2-4924-924D-CA7C56317361}"/>
              </a:ext>
            </a:extLst>
          </p:cNvPr>
          <p:cNvPicPr>
            <a:picLocks noChangeAspect="1"/>
          </p:cNvPicPr>
          <p:nvPr/>
        </p:nvPicPr>
        <p:blipFill>
          <a:blip r:embed="rId3"/>
          <a:stretch>
            <a:fillRect/>
          </a:stretch>
        </p:blipFill>
        <p:spPr>
          <a:xfrm>
            <a:off x="639239" y="816389"/>
            <a:ext cx="3026022" cy="3943429"/>
          </a:xfrm>
          <a:prstGeom prst="rect">
            <a:avLst/>
          </a:prstGeom>
        </p:spPr>
      </p:pic>
      <p:sp>
        <p:nvSpPr>
          <p:cNvPr id="7" name="TextBox 6">
            <a:extLst>
              <a:ext uri="{FF2B5EF4-FFF2-40B4-BE49-F238E27FC236}">
                <a16:creationId xmlns:a16="http://schemas.microsoft.com/office/drawing/2014/main" id="{45AA6355-9F97-4899-ACD2-708CC9E60B03}"/>
              </a:ext>
            </a:extLst>
          </p:cNvPr>
          <p:cNvSpPr txBox="1"/>
          <p:nvPr/>
        </p:nvSpPr>
        <p:spPr>
          <a:xfrm rot="21413353">
            <a:off x="4382886" y="2485207"/>
            <a:ext cx="4274059" cy="1398808"/>
          </a:xfrm>
          <a:prstGeom prst="rect">
            <a:avLst/>
          </a:prstGeom>
          <a:solidFill>
            <a:srgbClr val="FFC000"/>
          </a:solidFill>
          <a:effectLst>
            <a:outerShdw blurRad="50800" dist="38100" dir="2700000" algn="tl" rotWithShape="0">
              <a:prstClr val="black">
                <a:alpha val="40000"/>
              </a:prstClr>
            </a:outerShdw>
          </a:effectLst>
        </p:spPr>
        <p:txBody>
          <a:bodyPr wrap="square" lIns="144000" tIns="144000" rIns="144000" bIns="144000" rtlCol="0">
            <a:spAutoFit/>
          </a:bodyPr>
          <a:lstStyle/>
          <a:p>
            <a:pPr algn="just"/>
            <a:r>
              <a:rPr lang="en-US" sz="1200" b="1" dirty="0">
                <a:latin typeface="+mj-lt"/>
                <a:cs typeface="Arial" panose="020B0604020202020204" pitchFamily="34" charset="0"/>
              </a:rPr>
              <a:t>Electricity infrastructure investment needs ± </a:t>
            </a:r>
            <a:r>
              <a:rPr lang="en-US" sz="1200" b="1" dirty="0" err="1">
                <a:latin typeface="+mj-lt"/>
                <a:cs typeface="Arial" panose="020B0604020202020204" pitchFamily="34" charset="0"/>
              </a:rPr>
              <a:t>Rp</a:t>
            </a:r>
            <a:r>
              <a:rPr lang="en-US" sz="1200" b="1" dirty="0">
                <a:latin typeface="+mj-lt"/>
                <a:cs typeface="Arial" panose="020B0604020202020204" pitchFamily="34" charset="0"/>
              </a:rPr>
              <a:t>. 400.7 trillion per year. On the other hand, the investment realization of PT PLN (Persero) is around Rp.115.8 trillion in 2018, while the state budget allocation for electricity infrastructure is relatively small. Investment capacity by the Government and PLN cannot meet investment needs.</a:t>
            </a:r>
            <a:endParaRPr lang="en-ID" sz="1200" b="1" dirty="0">
              <a:latin typeface="+mj-lt"/>
              <a:cs typeface="Arial" panose="020B0604020202020204" pitchFamily="34" charset="0"/>
            </a:endParaRPr>
          </a:p>
        </p:txBody>
      </p:sp>
      <p:sp>
        <p:nvSpPr>
          <p:cNvPr id="8" name="TextBox 7">
            <a:extLst>
              <a:ext uri="{FF2B5EF4-FFF2-40B4-BE49-F238E27FC236}">
                <a16:creationId xmlns:a16="http://schemas.microsoft.com/office/drawing/2014/main" id="{C62FE320-67AB-42CC-86CF-962AA55CDAE5}"/>
              </a:ext>
            </a:extLst>
          </p:cNvPr>
          <p:cNvSpPr txBox="1"/>
          <p:nvPr/>
        </p:nvSpPr>
        <p:spPr>
          <a:xfrm>
            <a:off x="177658" y="4915942"/>
            <a:ext cx="2745987" cy="184666"/>
          </a:xfrm>
          <a:prstGeom prst="rect">
            <a:avLst/>
          </a:prstGeom>
          <a:noFill/>
        </p:spPr>
        <p:txBody>
          <a:bodyPr wrap="square" rtlCol="0">
            <a:spAutoFit/>
          </a:bodyPr>
          <a:lstStyle/>
          <a:p>
            <a:r>
              <a:rPr lang="en-ID" sz="600" i="1" dirty="0">
                <a:solidFill>
                  <a:schemeClr val="bg1">
                    <a:lumMod val="50000"/>
                  </a:schemeClr>
                </a:solidFill>
                <a:latin typeface="Arial" panose="020B0604020202020204" pitchFamily="34" charset="0"/>
                <a:cs typeface="Arial" panose="020B0604020202020204" pitchFamily="34" charset="0"/>
              </a:rPr>
              <a:t>Source: </a:t>
            </a:r>
            <a:r>
              <a:rPr lang="en-ID" sz="600" i="1" dirty="0" err="1">
                <a:solidFill>
                  <a:schemeClr val="bg1">
                    <a:lumMod val="50000"/>
                  </a:schemeClr>
                </a:solidFill>
                <a:latin typeface="Arial" panose="020B0604020202020204" pitchFamily="34" charset="0"/>
                <a:cs typeface="Arial" panose="020B0604020202020204" pitchFamily="34" charset="0"/>
              </a:rPr>
              <a:t>MoF</a:t>
            </a:r>
            <a:endParaRPr lang="en-ID" sz="600" i="1" dirty="0">
              <a:solidFill>
                <a:schemeClr val="bg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D0F946-83F2-4486-8211-0BF8AC29955B}"/>
              </a:ext>
            </a:extLst>
          </p:cNvPr>
          <p:cNvSpPr txBox="1"/>
          <p:nvPr/>
        </p:nvSpPr>
        <p:spPr>
          <a:xfrm>
            <a:off x="3392891" y="4915942"/>
            <a:ext cx="2745987" cy="184666"/>
          </a:xfrm>
          <a:prstGeom prst="rect">
            <a:avLst/>
          </a:prstGeom>
          <a:noFill/>
        </p:spPr>
        <p:txBody>
          <a:bodyPr wrap="square" rtlCol="0">
            <a:spAutoFit/>
          </a:bodyPr>
          <a:lstStyle/>
          <a:p>
            <a:r>
              <a:rPr lang="en-ID" sz="600" i="1" dirty="0">
                <a:solidFill>
                  <a:schemeClr val="bg1">
                    <a:lumMod val="50000"/>
                  </a:schemeClr>
                </a:solidFill>
                <a:latin typeface="Arial" panose="020B0604020202020204" pitchFamily="34" charset="0"/>
                <a:cs typeface="Arial" panose="020B0604020202020204" pitchFamily="34" charset="0"/>
              </a:rPr>
              <a:t>Source: PT. PLN</a:t>
            </a:r>
          </a:p>
        </p:txBody>
      </p:sp>
      <p:sp>
        <p:nvSpPr>
          <p:cNvPr id="10" name="TextBox 9">
            <a:extLst>
              <a:ext uri="{FF2B5EF4-FFF2-40B4-BE49-F238E27FC236}">
                <a16:creationId xmlns:a16="http://schemas.microsoft.com/office/drawing/2014/main" id="{855481CE-FDBB-45B5-91CB-C200324E722F}"/>
              </a:ext>
            </a:extLst>
          </p:cNvPr>
          <p:cNvSpPr txBox="1"/>
          <p:nvPr/>
        </p:nvSpPr>
        <p:spPr>
          <a:xfrm>
            <a:off x="4469579" y="2205732"/>
            <a:ext cx="2451197" cy="184666"/>
          </a:xfrm>
          <a:prstGeom prst="rect">
            <a:avLst/>
          </a:prstGeom>
          <a:noFill/>
        </p:spPr>
        <p:txBody>
          <a:bodyPr wrap="square" rtlCol="0">
            <a:spAutoFit/>
          </a:bodyPr>
          <a:lstStyle/>
          <a:p>
            <a:r>
              <a:rPr lang="en-ID" sz="600" i="1" dirty="0">
                <a:solidFill>
                  <a:schemeClr val="bg1">
                    <a:lumMod val="50000"/>
                  </a:schemeClr>
                </a:solidFill>
                <a:latin typeface="Arial" panose="020B0604020202020204" pitchFamily="34" charset="0"/>
                <a:cs typeface="Arial" panose="020B0604020202020204" pitchFamily="34" charset="0"/>
              </a:rPr>
              <a:t>Source: National General Electricity Plan 2019-2038</a:t>
            </a:r>
          </a:p>
        </p:txBody>
      </p:sp>
      <p:sp>
        <p:nvSpPr>
          <p:cNvPr id="13" name="TextBox 12">
            <a:extLst>
              <a:ext uri="{FF2B5EF4-FFF2-40B4-BE49-F238E27FC236}">
                <a16:creationId xmlns:a16="http://schemas.microsoft.com/office/drawing/2014/main" id="{6E2EA79D-3631-4496-8304-FFFFE4BA5CFF}"/>
              </a:ext>
            </a:extLst>
          </p:cNvPr>
          <p:cNvSpPr txBox="1"/>
          <p:nvPr/>
        </p:nvSpPr>
        <p:spPr>
          <a:xfrm>
            <a:off x="639239" y="603180"/>
            <a:ext cx="3026022" cy="215444"/>
          </a:xfrm>
          <a:prstGeom prst="rect">
            <a:avLst/>
          </a:prstGeom>
          <a:solidFill>
            <a:schemeClr val="accent3">
              <a:lumMod val="60000"/>
              <a:lumOff val="40000"/>
            </a:schemeClr>
          </a:solidFill>
        </p:spPr>
        <p:txBody>
          <a:bodyPr wrap="square" rtlCol="0">
            <a:spAutoFit/>
          </a:bodyPr>
          <a:lstStyle/>
          <a:p>
            <a:pPr algn="ctr"/>
            <a:r>
              <a:rPr lang="en-ID" sz="800" b="1" dirty="0" smtClean="0">
                <a:latin typeface="Arial" panose="020B0604020202020204" pitchFamily="34" charset="0"/>
                <a:cs typeface="Arial" panose="020B0604020202020204" pitchFamily="34" charset="0"/>
              </a:rPr>
              <a:t>PLN ELECTRICITY INFRASTRUCTURE INVESTMENT</a:t>
            </a:r>
            <a:endParaRPr lang="en-ID" sz="800" b="1" dirty="0">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619E0A71-C2CC-4608-A586-2959638F8F66}"/>
              </a:ext>
            </a:extLst>
          </p:cNvPr>
          <p:cNvSpPr/>
          <p:nvPr/>
        </p:nvSpPr>
        <p:spPr>
          <a:xfrm>
            <a:off x="6138878" y="3791511"/>
            <a:ext cx="509569" cy="384856"/>
          </a:xfrm>
          <a:prstGeom prst="downArrow">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id="{AC59E4EE-E713-4DB9-8A76-0D87D26E1D96}"/>
              </a:ext>
            </a:extLst>
          </p:cNvPr>
          <p:cNvSpPr txBox="1"/>
          <p:nvPr/>
        </p:nvSpPr>
        <p:spPr>
          <a:xfrm>
            <a:off x="4448948" y="580098"/>
            <a:ext cx="4141937" cy="261608"/>
          </a:xfrm>
          <a:prstGeom prst="rect">
            <a:avLst/>
          </a:prstGeom>
          <a:solidFill>
            <a:schemeClr val="tx2">
              <a:lumMod val="75000"/>
            </a:schemeClr>
          </a:solidFill>
        </p:spPr>
        <p:txBody>
          <a:bodyPr wrap="square" lIns="91438" tIns="45719" rIns="91438" bIns="45719" rtlCol="0">
            <a:spAutoFit/>
          </a:bodyPr>
          <a:lstStyle/>
          <a:p>
            <a:pPr algn="ctr"/>
            <a:r>
              <a:rPr lang="en-ID" sz="1100" b="1" dirty="0" smtClean="0">
                <a:solidFill>
                  <a:schemeClr val="bg1"/>
                </a:solidFill>
                <a:latin typeface="Arial" panose="020B0604020202020204" pitchFamily="34" charset="0"/>
                <a:cs typeface="Arial" panose="020B0604020202020204" pitchFamily="34" charset="0"/>
              </a:rPr>
              <a:t>INVESTMENT NEEDS ON ELECTRICITY</a:t>
            </a:r>
            <a:endParaRPr lang="en-ID" sz="1100" b="1" dirty="0">
              <a:solidFill>
                <a:schemeClr val="bg1"/>
              </a:solidFill>
              <a:latin typeface="Arial" panose="020B0604020202020204" pitchFamily="34" charset="0"/>
              <a:cs typeface="Arial" panose="020B0604020202020204" pitchFamily="34" charset="0"/>
            </a:endParaRPr>
          </a:p>
        </p:txBody>
      </p:sp>
      <p:graphicFrame>
        <p:nvGraphicFramePr>
          <p:cNvPr id="18" name="Table 14">
            <a:extLst>
              <a:ext uri="{FF2B5EF4-FFF2-40B4-BE49-F238E27FC236}">
                <a16:creationId xmlns:a16="http://schemas.microsoft.com/office/drawing/2014/main" id="{F1BADAEB-B252-4174-9F9B-3EB79FF4A793}"/>
              </a:ext>
            </a:extLst>
          </p:cNvPr>
          <p:cNvGraphicFramePr>
            <a:graphicFrameLocks noGrp="1"/>
          </p:cNvGraphicFramePr>
          <p:nvPr>
            <p:extLst>
              <p:ext uri="{D42A27DB-BD31-4B8C-83A1-F6EECF244321}">
                <p14:modId xmlns:p14="http://schemas.microsoft.com/office/powerpoint/2010/main" val="1164126764"/>
              </p:ext>
            </p:extLst>
          </p:nvPr>
        </p:nvGraphicFramePr>
        <p:xfrm>
          <a:off x="4448949" y="939514"/>
          <a:ext cx="4141936" cy="1213527"/>
        </p:xfrm>
        <a:graphic>
          <a:graphicData uri="http://schemas.openxmlformats.org/drawingml/2006/table">
            <a:tbl>
              <a:tblPr firstRow="1">
                <a:tableStyleId>{69012ECD-51FC-41F1-AA8D-1B2483CD663E}</a:tableStyleId>
              </a:tblPr>
              <a:tblGrid>
                <a:gridCol w="608257">
                  <a:extLst>
                    <a:ext uri="{9D8B030D-6E8A-4147-A177-3AD203B41FA5}">
                      <a16:colId xmlns:a16="http://schemas.microsoft.com/office/drawing/2014/main" val="3383382187"/>
                    </a:ext>
                  </a:extLst>
                </a:gridCol>
                <a:gridCol w="1859852">
                  <a:extLst>
                    <a:ext uri="{9D8B030D-6E8A-4147-A177-3AD203B41FA5}">
                      <a16:colId xmlns:a16="http://schemas.microsoft.com/office/drawing/2014/main" val="2936580252"/>
                    </a:ext>
                  </a:extLst>
                </a:gridCol>
                <a:gridCol w="1673827">
                  <a:extLst>
                    <a:ext uri="{9D8B030D-6E8A-4147-A177-3AD203B41FA5}">
                      <a16:colId xmlns:a16="http://schemas.microsoft.com/office/drawing/2014/main" val="3995806360"/>
                    </a:ext>
                  </a:extLst>
                </a:gridCol>
              </a:tblGrid>
              <a:tr h="320040">
                <a:tc>
                  <a:txBody>
                    <a:bodyPr/>
                    <a:lstStyle/>
                    <a:p>
                      <a:pPr algn="ctr"/>
                      <a:r>
                        <a:rPr lang="en-AU" sz="1100" dirty="0">
                          <a:latin typeface="Arial" panose="020B0604020202020204" pitchFamily="34" charset="0"/>
                          <a:cs typeface="Arial" panose="020B0604020202020204" pitchFamily="34" charset="0"/>
                        </a:rPr>
                        <a:t>No.</a:t>
                      </a:r>
                    </a:p>
                  </a:txBody>
                  <a:tcPr marL="0" marR="0" marT="0" marB="0"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a:r>
                        <a:rPr lang="en-AU" sz="1100" dirty="0">
                          <a:latin typeface="Arial" panose="020B0604020202020204" pitchFamily="34" charset="0"/>
                          <a:cs typeface="Arial" panose="020B0604020202020204" pitchFamily="34" charset="0"/>
                        </a:rPr>
                        <a:t>Infrastructure Type</a:t>
                      </a:r>
                    </a:p>
                  </a:txBody>
                  <a:tcPr marL="0" marR="0" marT="0" marB="0" anchor="ctr">
                    <a:lnL>
                      <a:noFill/>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lgn="ctr"/>
                      <a:r>
                        <a:rPr lang="en-AU" sz="1100" dirty="0">
                          <a:latin typeface="Arial" panose="020B0604020202020204" pitchFamily="34" charset="0"/>
                          <a:cs typeface="Arial" panose="020B0604020202020204" pitchFamily="34" charset="0"/>
                        </a:rPr>
                        <a:t>Investment Needs </a:t>
                      </a:r>
                      <a:endParaRPr lang="en-AU" sz="1100" dirty="0" smtClean="0">
                        <a:latin typeface="Arial" panose="020B0604020202020204" pitchFamily="34" charset="0"/>
                        <a:cs typeface="Arial" panose="020B0604020202020204" pitchFamily="34" charset="0"/>
                      </a:endParaRPr>
                    </a:p>
                    <a:p>
                      <a:pPr algn="ctr"/>
                      <a:r>
                        <a:rPr lang="en-AU" sz="1100" dirty="0" smtClean="0">
                          <a:latin typeface="Arial" panose="020B0604020202020204" pitchFamily="34" charset="0"/>
                          <a:cs typeface="Arial" panose="020B0604020202020204" pitchFamily="34" charset="0"/>
                        </a:rPr>
                        <a:t>2019-2025 </a:t>
                      </a:r>
                      <a:r>
                        <a:rPr lang="en-AU" sz="1100" dirty="0">
                          <a:latin typeface="Arial" panose="020B0604020202020204" pitchFamily="34" charset="0"/>
                          <a:cs typeface="Arial" panose="020B0604020202020204" pitchFamily="34" charset="0"/>
                        </a:rPr>
                        <a:t>(</a:t>
                      </a:r>
                      <a:r>
                        <a:rPr lang="en-AU" sz="1100" dirty="0" err="1">
                          <a:latin typeface="Arial" panose="020B0604020202020204" pitchFamily="34" charset="0"/>
                          <a:cs typeface="Arial" panose="020B0604020202020204" pitchFamily="34" charset="0"/>
                        </a:rPr>
                        <a:t>mio</a:t>
                      </a:r>
                      <a:r>
                        <a:rPr lang="en-AU" sz="1100" dirty="0">
                          <a:latin typeface="Arial" panose="020B0604020202020204" pitchFamily="34" charset="0"/>
                          <a:cs typeface="Arial" panose="020B0604020202020204" pitchFamily="34" charset="0"/>
                        </a:rPr>
                        <a:t> USD)</a:t>
                      </a:r>
                    </a:p>
                  </a:txBody>
                  <a:tcPr marL="0" marR="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900159207"/>
                  </a:ext>
                </a:extLst>
              </a:tr>
              <a:tr h="160020">
                <a:tc>
                  <a:txBody>
                    <a:bodyPr/>
                    <a:lstStyle/>
                    <a:p>
                      <a:pPr algn="ctr"/>
                      <a:r>
                        <a:rPr lang="en-AU" sz="1100" dirty="0">
                          <a:latin typeface="Arial" panose="020B0604020202020204" pitchFamily="34" charset="0"/>
                          <a:cs typeface="Arial" panose="020B0604020202020204" pitchFamily="34" charset="0"/>
                        </a:rPr>
                        <a:t>1</a:t>
                      </a:r>
                    </a:p>
                  </a:txBody>
                  <a:tcPr marL="0" marR="0" marT="0" marB="0" anchor="ctr">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lgn="l"/>
                      <a:r>
                        <a:rPr lang="en-AU" sz="1100" dirty="0">
                          <a:latin typeface="Arial" panose="020B0604020202020204" pitchFamily="34" charset="0"/>
                          <a:cs typeface="Arial" panose="020B0604020202020204" pitchFamily="34" charset="0"/>
                        </a:rPr>
                        <a:t>Power Plants</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AU" sz="1100" dirty="0">
                          <a:latin typeface="Arial" panose="020B0604020202020204" pitchFamily="34" charset="0"/>
                          <a:cs typeface="Arial" panose="020B0604020202020204" pitchFamily="34" charset="0"/>
                        </a:rPr>
                        <a:t>84</a:t>
                      </a:r>
                    </a:p>
                  </a:txBody>
                  <a:tcPr marL="0" marR="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10221874"/>
                  </a:ext>
                </a:extLst>
              </a:tr>
              <a:tr h="281170">
                <a:tc>
                  <a:txBody>
                    <a:bodyPr/>
                    <a:lstStyle/>
                    <a:p>
                      <a:pPr algn="ctr"/>
                      <a:r>
                        <a:rPr lang="en-AU" sz="1100" dirty="0">
                          <a:latin typeface="Arial" panose="020B0604020202020204" pitchFamily="34" charset="0"/>
                          <a:cs typeface="Arial" panose="020B0604020202020204" pitchFamily="34" charset="0"/>
                        </a:rPr>
                        <a:t>2</a:t>
                      </a:r>
                    </a:p>
                  </a:txBody>
                  <a:tcPr marL="0" marR="0" marT="0" marB="0" anchor="ctr">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lgn="l"/>
                      <a:r>
                        <a:rPr lang="en-AU" sz="1100" dirty="0">
                          <a:latin typeface="Arial" panose="020B0604020202020204" pitchFamily="34" charset="0"/>
                          <a:cs typeface="Arial" panose="020B0604020202020204" pitchFamily="34" charset="0"/>
                        </a:rPr>
                        <a:t>Transmission &amp; Substation</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ctr"/>
                      <a:r>
                        <a:rPr lang="en-AU" sz="1100" dirty="0">
                          <a:latin typeface="Arial" panose="020B0604020202020204" pitchFamily="34" charset="0"/>
                          <a:cs typeface="Arial" panose="020B0604020202020204" pitchFamily="34" charset="0"/>
                        </a:rPr>
                        <a:t>28</a:t>
                      </a:r>
                    </a:p>
                  </a:txBody>
                  <a:tcPr marL="0" marR="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81166949"/>
                  </a:ext>
                </a:extLst>
              </a:tr>
              <a:tr h="160020">
                <a:tc>
                  <a:txBody>
                    <a:bodyPr/>
                    <a:lstStyle/>
                    <a:p>
                      <a:pPr algn="ctr"/>
                      <a:r>
                        <a:rPr lang="en-AU" sz="1100" dirty="0">
                          <a:latin typeface="Arial" panose="020B0604020202020204" pitchFamily="34" charset="0"/>
                          <a:cs typeface="Arial" panose="020B0604020202020204" pitchFamily="34" charset="0"/>
                        </a:rPr>
                        <a:t>3</a:t>
                      </a:r>
                    </a:p>
                  </a:txBody>
                  <a:tcPr marL="0" marR="0" marT="0" marB="0" anchor="ctr">
                    <a:lnL w="9525" cap="flat" cmpd="sng" algn="ctr">
                      <a:noFill/>
                      <a:prstDash val="soli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AU" sz="1100" dirty="0">
                          <a:latin typeface="Arial" panose="020B0604020202020204" pitchFamily="34" charset="0"/>
                          <a:cs typeface="Arial" panose="020B0604020202020204" pitchFamily="34" charset="0"/>
                        </a:rPr>
                        <a:t>Distribution</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1100" dirty="0">
                          <a:latin typeface="Arial" panose="020B0604020202020204" pitchFamily="34" charset="0"/>
                          <a:cs typeface="Arial" panose="020B0604020202020204" pitchFamily="34" charset="0"/>
                        </a:rPr>
                        <a:t>75</a:t>
                      </a:r>
                    </a:p>
                  </a:txBody>
                  <a:tcPr marL="0" marR="0" marT="0" marB="0" anchor="ctr">
                    <a:lnL>
                      <a:noFill/>
                    </a:lnL>
                    <a:lnR w="9525" cap="flat" cmpd="sng" algn="ctr">
                      <a:noFill/>
                      <a:prstDash val="soli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3480199"/>
                  </a:ext>
                </a:extLst>
              </a:tr>
              <a:tr h="261797">
                <a:tc gridSpan="2">
                  <a:txBody>
                    <a:bodyPr/>
                    <a:lstStyle/>
                    <a:p>
                      <a:pPr algn="ctr"/>
                      <a:r>
                        <a:rPr lang="en-AU" sz="1100" b="1" dirty="0">
                          <a:latin typeface="Arial" panose="020B0604020202020204" pitchFamily="34" charset="0"/>
                          <a:cs typeface="Arial" panose="020B0604020202020204" pitchFamily="34" charset="0"/>
                        </a:rPr>
                        <a:t>Total</a:t>
                      </a:r>
                    </a:p>
                  </a:txBody>
                  <a:tcPr marL="0" marR="0" marT="0" marB="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AU" sz="700" dirty="0">
                        <a:latin typeface="Arial" panose="020B0604020202020204" pitchFamily="34" charset="0"/>
                        <a:cs typeface="Arial" panose="020B0604020202020204" pitchFamily="34" charset="0"/>
                      </a:endParaRPr>
                    </a:p>
                  </a:txBody>
                  <a:tcPr anchor="ctr"/>
                </a:tc>
                <a:tc>
                  <a:txBody>
                    <a:bodyPr/>
                    <a:lstStyle/>
                    <a:p>
                      <a:pPr algn="ctr"/>
                      <a:r>
                        <a:rPr lang="en-AU" sz="1100" b="1" dirty="0">
                          <a:latin typeface="Arial" panose="020B0604020202020204" pitchFamily="34" charset="0"/>
                          <a:cs typeface="Arial" panose="020B0604020202020204" pitchFamily="34" charset="0"/>
                        </a:rPr>
                        <a:t>187</a:t>
                      </a:r>
                    </a:p>
                  </a:txBody>
                  <a:tcPr marL="0" marR="0" marT="0" marB="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45411"/>
                  </a:ext>
                </a:extLst>
              </a:tr>
            </a:tbl>
          </a:graphicData>
        </a:graphic>
      </p:graphicFrame>
    </p:spTree>
    <p:extLst>
      <p:ext uri="{BB962C8B-B14F-4D97-AF65-F5344CB8AC3E}">
        <p14:creationId xmlns:p14="http://schemas.microsoft.com/office/powerpoint/2010/main" val="3711412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6423</TotalTime>
  <Words>1839</Words>
  <Application>Microsoft Office PowerPoint</Application>
  <PresentationFormat>On-screen Show (16:9)</PresentationFormat>
  <Paragraphs>335</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Microsoft JhengHei</vt:lpstr>
      <vt:lpstr>ＭＳ Ｐゴシック</vt:lpstr>
      <vt:lpstr>Arial</vt:lpstr>
      <vt:lpstr>Calibri</vt:lpstr>
      <vt:lpstr>Times New Roman</vt:lpstr>
      <vt:lpstr>Trebuchet MS</vt:lpstr>
      <vt:lpstr>Tw Cen MT</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irai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adiwinata</dc:creator>
  <cp:lastModifiedBy>ASUS-PYC</cp:lastModifiedBy>
  <cp:revision>734</cp:revision>
  <cp:lastPrinted>2019-11-07T10:11:41Z</cp:lastPrinted>
  <dcterms:created xsi:type="dcterms:W3CDTF">2017-12-14T02:16:51Z</dcterms:created>
  <dcterms:modified xsi:type="dcterms:W3CDTF">2019-11-18T04:23:12Z</dcterms:modified>
</cp:coreProperties>
</file>