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98" r:id="rId6"/>
    <p:sldMasterId id="2147483712" r:id="rId7"/>
  </p:sldMasterIdLst>
  <p:notesMasterIdLst>
    <p:notesMasterId r:id="rId32"/>
  </p:notesMasterIdLst>
  <p:sldIdLst>
    <p:sldId id="302" r:id="rId8"/>
    <p:sldId id="345" r:id="rId9"/>
    <p:sldId id="633" r:id="rId10"/>
    <p:sldId id="637" r:id="rId11"/>
    <p:sldId id="601" r:id="rId12"/>
    <p:sldId id="611" r:id="rId13"/>
    <p:sldId id="603" r:id="rId14"/>
    <p:sldId id="604" r:id="rId15"/>
    <p:sldId id="577" r:id="rId16"/>
    <p:sldId id="543" r:id="rId17"/>
    <p:sldId id="317" r:id="rId18"/>
    <p:sldId id="535" r:id="rId19"/>
    <p:sldId id="530" r:id="rId20"/>
    <p:sldId id="531" r:id="rId21"/>
    <p:sldId id="634" r:id="rId22"/>
    <p:sldId id="641" r:id="rId23"/>
    <p:sldId id="538" r:id="rId24"/>
    <p:sldId id="396" r:id="rId25"/>
    <p:sldId id="643" r:id="rId26"/>
    <p:sldId id="635" r:id="rId27"/>
    <p:sldId id="533" r:id="rId28"/>
    <p:sldId id="542" r:id="rId29"/>
    <p:sldId id="394" r:id="rId30"/>
    <p:sldId id="642" r:id="rId31"/>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Rozani Bin Mohamed Osman" initials="MRBMO" lastIdx="1" clrIdx="0">
    <p:extLst>
      <p:ext uri="{19B8F6BF-5375-455C-9EA6-DF929625EA0E}">
        <p15:presenceInfo xmlns:p15="http://schemas.microsoft.com/office/powerpoint/2012/main" userId="S-1-5-21-88094858-919529-1617787245-6458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E6C27"/>
    <a:srgbClr val="0F7329"/>
    <a:srgbClr val="CCFFCC"/>
    <a:srgbClr val="C5B857"/>
    <a:srgbClr val="C2A45A"/>
    <a:srgbClr val="FFC91D"/>
    <a:srgbClr val="FFDA65"/>
    <a:srgbClr val="7E6000"/>
    <a:srgbClr val="0A4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BF1E1-3116-458A-ACEA-83E65DBF523C}" v="123" dt="2019-11-11T09:03:26.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6651" autoAdjust="0"/>
  </p:normalViewPr>
  <p:slideViewPr>
    <p:cSldViewPr>
      <p:cViewPr varScale="1">
        <p:scale>
          <a:sx n="74" d="100"/>
          <a:sy n="74" d="100"/>
        </p:scale>
        <p:origin x="1608" y="10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2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ed Rozani Bin Mohamed Osman" userId="e0b5cfca-305d-42a6-872c-e6572f88115c" providerId="ADAL" clId="{424BF1E1-3116-458A-ACEA-83E65DBF523C}"/>
    <pc:docChg chg="custSel addSld delSld modSld sldOrd">
      <pc:chgData name="Mohamed Rozani Bin Mohamed Osman" userId="e0b5cfca-305d-42a6-872c-e6572f88115c" providerId="ADAL" clId="{424BF1E1-3116-458A-ACEA-83E65DBF523C}" dt="2019-11-11T09:05:07.827" v="1122" actId="6549"/>
      <pc:docMkLst>
        <pc:docMk/>
      </pc:docMkLst>
      <pc:sldChg chg="modSp">
        <pc:chgData name="Mohamed Rozani Bin Mohamed Osman" userId="e0b5cfca-305d-42a6-872c-e6572f88115c" providerId="ADAL" clId="{424BF1E1-3116-458A-ACEA-83E65DBF523C}" dt="2019-11-11T09:05:07.827" v="1122" actId="6549"/>
        <pc:sldMkLst>
          <pc:docMk/>
          <pc:sldMk cId="1247930077" sldId="302"/>
        </pc:sldMkLst>
        <pc:spChg chg="mod">
          <ac:chgData name="Mohamed Rozani Bin Mohamed Osman" userId="e0b5cfca-305d-42a6-872c-e6572f88115c" providerId="ADAL" clId="{424BF1E1-3116-458A-ACEA-83E65DBF523C}" dt="2019-11-11T09:05:07.827" v="1122" actId="6549"/>
          <ac:spMkLst>
            <pc:docMk/>
            <pc:sldMk cId="1247930077" sldId="302"/>
            <ac:spMk id="2" creationId="{00000000-0000-0000-0000-000000000000}"/>
          </ac:spMkLst>
        </pc:spChg>
      </pc:sldChg>
      <pc:sldChg chg="ord">
        <pc:chgData name="Mohamed Rozani Bin Mohamed Osman" userId="e0b5cfca-305d-42a6-872c-e6572f88115c" providerId="ADAL" clId="{424BF1E1-3116-458A-ACEA-83E65DBF523C}" dt="2019-11-11T08:39:35.033" v="191"/>
        <pc:sldMkLst>
          <pc:docMk/>
          <pc:sldMk cId="2958030369" sldId="317"/>
        </pc:sldMkLst>
      </pc:sldChg>
      <pc:sldChg chg="ord">
        <pc:chgData name="Mohamed Rozani Bin Mohamed Osman" userId="e0b5cfca-305d-42a6-872c-e6572f88115c" providerId="ADAL" clId="{424BF1E1-3116-458A-ACEA-83E65DBF523C}" dt="2019-11-11T08:23:44.703" v="94"/>
        <pc:sldMkLst>
          <pc:docMk/>
          <pc:sldMk cId="1981865401" sldId="345"/>
        </pc:sldMkLst>
      </pc:sldChg>
      <pc:sldChg chg="ord">
        <pc:chgData name="Mohamed Rozani Bin Mohamed Osman" userId="e0b5cfca-305d-42a6-872c-e6572f88115c" providerId="ADAL" clId="{424BF1E1-3116-458A-ACEA-83E65DBF523C}" dt="2019-11-11T08:41:03.540" v="199"/>
        <pc:sldMkLst>
          <pc:docMk/>
          <pc:sldMk cId="2031771863" sldId="394"/>
        </pc:sldMkLst>
      </pc:sldChg>
      <pc:sldChg chg="del ord">
        <pc:chgData name="Mohamed Rozani Bin Mohamed Osman" userId="e0b5cfca-305d-42a6-872c-e6572f88115c" providerId="ADAL" clId="{424BF1E1-3116-458A-ACEA-83E65DBF523C}" dt="2019-11-11T08:40:36.465" v="195" actId="2696"/>
        <pc:sldMkLst>
          <pc:docMk/>
          <pc:sldMk cId="94741368" sldId="395"/>
        </pc:sldMkLst>
      </pc:sldChg>
      <pc:sldChg chg="modSp ord">
        <pc:chgData name="Mohamed Rozani Bin Mohamed Osman" userId="e0b5cfca-305d-42a6-872c-e6572f88115c" providerId="ADAL" clId="{424BF1E1-3116-458A-ACEA-83E65DBF523C}" dt="2019-11-11T08:59:05.934" v="831" actId="20577"/>
        <pc:sldMkLst>
          <pc:docMk/>
          <pc:sldMk cId="3654674065" sldId="396"/>
        </pc:sldMkLst>
        <pc:spChg chg="mod">
          <ac:chgData name="Mohamed Rozani Bin Mohamed Osman" userId="e0b5cfca-305d-42a6-872c-e6572f88115c" providerId="ADAL" clId="{424BF1E1-3116-458A-ACEA-83E65DBF523C}" dt="2019-11-11T08:49:20.181" v="458" actId="20577"/>
          <ac:spMkLst>
            <pc:docMk/>
            <pc:sldMk cId="3654674065" sldId="396"/>
            <ac:spMk id="2" creationId="{00000000-0000-0000-0000-000000000000}"/>
          </ac:spMkLst>
        </pc:spChg>
        <pc:spChg chg="mod">
          <ac:chgData name="Mohamed Rozani Bin Mohamed Osman" userId="e0b5cfca-305d-42a6-872c-e6572f88115c" providerId="ADAL" clId="{424BF1E1-3116-458A-ACEA-83E65DBF523C}" dt="2019-11-11T08:59:05.934" v="831" actId="20577"/>
          <ac:spMkLst>
            <pc:docMk/>
            <pc:sldMk cId="3654674065" sldId="396"/>
            <ac:spMk id="4" creationId="{00000000-0000-0000-0000-000000000000}"/>
          </ac:spMkLst>
        </pc:spChg>
      </pc:sldChg>
      <pc:sldChg chg="ord">
        <pc:chgData name="Mohamed Rozani Bin Mohamed Osman" userId="e0b5cfca-305d-42a6-872c-e6572f88115c" providerId="ADAL" clId="{424BF1E1-3116-458A-ACEA-83E65DBF523C}" dt="2019-11-11T08:36:36.249" v="183"/>
        <pc:sldMkLst>
          <pc:docMk/>
          <pc:sldMk cId="571770934" sldId="530"/>
        </pc:sldMkLst>
      </pc:sldChg>
      <pc:sldChg chg="modSp ord">
        <pc:chgData name="Mohamed Rozani Bin Mohamed Osman" userId="e0b5cfca-305d-42a6-872c-e6572f88115c" providerId="ADAL" clId="{424BF1E1-3116-458A-ACEA-83E65DBF523C}" dt="2019-11-11T08:37:07.091" v="184" actId="166"/>
        <pc:sldMkLst>
          <pc:docMk/>
          <pc:sldMk cId="3755510212" sldId="531"/>
        </pc:sldMkLst>
        <pc:picChg chg="ord">
          <ac:chgData name="Mohamed Rozani Bin Mohamed Osman" userId="e0b5cfca-305d-42a6-872c-e6572f88115c" providerId="ADAL" clId="{424BF1E1-3116-458A-ACEA-83E65DBF523C}" dt="2019-11-11T08:37:07.091" v="184" actId="166"/>
          <ac:picMkLst>
            <pc:docMk/>
            <pc:sldMk cId="3755510212" sldId="531"/>
            <ac:picMk id="12" creationId="{442715BD-F2DD-436D-934E-5BBAA9D7BAF2}"/>
          </ac:picMkLst>
        </pc:picChg>
      </pc:sldChg>
      <pc:sldChg chg="ord">
        <pc:chgData name="Mohamed Rozani Bin Mohamed Osman" userId="e0b5cfca-305d-42a6-872c-e6572f88115c" providerId="ADAL" clId="{424BF1E1-3116-458A-ACEA-83E65DBF523C}" dt="2019-11-11T08:36:36.249" v="183"/>
        <pc:sldMkLst>
          <pc:docMk/>
          <pc:sldMk cId="2740743095" sldId="535"/>
        </pc:sldMkLst>
      </pc:sldChg>
      <pc:sldChg chg="del">
        <pc:chgData name="Mohamed Rozani Bin Mohamed Osman" userId="e0b5cfca-305d-42a6-872c-e6572f88115c" providerId="ADAL" clId="{424BF1E1-3116-458A-ACEA-83E65DBF523C}" dt="2019-11-11T08:41:11.193" v="203" actId="2696"/>
        <pc:sldMkLst>
          <pc:docMk/>
          <pc:sldMk cId="3451305697" sldId="537"/>
        </pc:sldMkLst>
      </pc:sldChg>
      <pc:sldChg chg="modSp add ord">
        <pc:chgData name="Mohamed Rozani Bin Mohamed Osman" userId="e0b5cfca-305d-42a6-872c-e6572f88115c" providerId="ADAL" clId="{424BF1E1-3116-458A-ACEA-83E65DBF523C}" dt="2019-11-11T08:59:14.936" v="838" actId="20577"/>
        <pc:sldMkLst>
          <pc:docMk/>
          <pc:sldMk cId="2700810011" sldId="538"/>
        </pc:sldMkLst>
        <pc:spChg chg="mod">
          <ac:chgData name="Mohamed Rozani Bin Mohamed Osman" userId="e0b5cfca-305d-42a6-872c-e6572f88115c" providerId="ADAL" clId="{424BF1E1-3116-458A-ACEA-83E65DBF523C}" dt="2019-11-11T08:59:14.936" v="838" actId="20577"/>
          <ac:spMkLst>
            <pc:docMk/>
            <pc:sldMk cId="2700810011" sldId="538"/>
            <ac:spMk id="21" creationId="{ED88C1F3-1D03-4F83-A07A-79FA2BFB7A6D}"/>
          </ac:spMkLst>
        </pc:spChg>
      </pc:sldChg>
      <pc:sldChg chg="ord">
        <pc:chgData name="Mohamed Rozani Bin Mohamed Osman" userId="e0b5cfca-305d-42a6-872c-e6572f88115c" providerId="ADAL" clId="{424BF1E1-3116-458A-ACEA-83E65DBF523C}" dt="2019-11-11T08:41:02.135" v="198"/>
        <pc:sldMkLst>
          <pc:docMk/>
          <pc:sldMk cId="1964034498" sldId="542"/>
        </pc:sldMkLst>
      </pc:sldChg>
      <pc:sldChg chg="addSp delSp modSp ord modAnim">
        <pc:chgData name="Mohamed Rozani Bin Mohamed Osman" userId="e0b5cfca-305d-42a6-872c-e6572f88115c" providerId="ADAL" clId="{424BF1E1-3116-458A-ACEA-83E65DBF523C}" dt="2019-11-11T08:35:59.657" v="182" actId="1076"/>
        <pc:sldMkLst>
          <pc:docMk/>
          <pc:sldMk cId="3355424169" sldId="543"/>
        </pc:sldMkLst>
        <pc:spChg chg="add del mod">
          <ac:chgData name="Mohamed Rozani Bin Mohamed Osman" userId="e0b5cfca-305d-42a6-872c-e6572f88115c" providerId="ADAL" clId="{424BF1E1-3116-458A-ACEA-83E65DBF523C}" dt="2019-11-11T08:25:34.021" v="103"/>
          <ac:spMkLst>
            <pc:docMk/>
            <pc:sldMk cId="3355424169" sldId="543"/>
            <ac:spMk id="2" creationId="{6A393D05-59A3-488F-89F2-476316BFF9EF}"/>
          </ac:spMkLst>
        </pc:spChg>
        <pc:spChg chg="add del mod">
          <ac:chgData name="Mohamed Rozani Bin Mohamed Osman" userId="e0b5cfca-305d-42a6-872c-e6572f88115c" providerId="ADAL" clId="{424BF1E1-3116-458A-ACEA-83E65DBF523C}" dt="2019-11-11T08:29:48.011" v="154"/>
          <ac:spMkLst>
            <pc:docMk/>
            <pc:sldMk cId="3355424169" sldId="543"/>
            <ac:spMk id="4" creationId="{F8879105-7684-4303-80AB-B2D993DDA3E6}"/>
          </ac:spMkLst>
        </pc:spChg>
        <pc:spChg chg="add del mod">
          <ac:chgData name="Mohamed Rozani Bin Mohamed Osman" userId="e0b5cfca-305d-42a6-872c-e6572f88115c" providerId="ADAL" clId="{424BF1E1-3116-458A-ACEA-83E65DBF523C}" dt="2019-11-11T08:30:44.209" v="157" actId="12084"/>
          <ac:spMkLst>
            <pc:docMk/>
            <pc:sldMk cId="3355424169" sldId="543"/>
            <ac:spMk id="5" creationId="{4102DB22-3FE9-46CE-AD61-F22432D6ED5E}"/>
          </ac:spMkLst>
        </pc:spChg>
        <pc:spChg chg="add del mod">
          <ac:chgData name="Mohamed Rozani Bin Mohamed Osman" userId="e0b5cfca-305d-42a6-872c-e6572f88115c" providerId="ADAL" clId="{424BF1E1-3116-458A-ACEA-83E65DBF523C}" dt="2019-11-11T08:32:05.527" v="161" actId="12084"/>
          <ac:spMkLst>
            <pc:docMk/>
            <pc:sldMk cId="3355424169" sldId="543"/>
            <ac:spMk id="8" creationId="{58074261-10DA-4B43-8E89-7D4F0C85429C}"/>
          </ac:spMkLst>
        </pc:spChg>
        <pc:graphicFrameChg chg="add del mod">
          <ac:chgData name="Mohamed Rozani Bin Mohamed Osman" userId="e0b5cfca-305d-42a6-872c-e6572f88115c" providerId="ADAL" clId="{424BF1E1-3116-458A-ACEA-83E65DBF523C}" dt="2019-11-11T08:31:44.022" v="160" actId="11529"/>
          <ac:graphicFrameMkLst>
            <pc:docMk/>
            <pc:sldMk cId="3355424169" sldId="543"/>
            <ac:graphicFrameMk id="7" creationId="{6D51A455-F8A5-45B6-A5FA-475FCC2CAE48}"/>
          </ac:graphicFrameMkLst>
        </pc:graphicFrameChg>
        <pc:graphicFrameChg chg="add mod">
          <ac:chgData name="Mohamed Rozani Bin Mohamed Osman" userId="e0b5cfca-305d-42a6-872c-e6572f88115c" providerId="ADAL" clId="{424BF1E1-3116-458A-ACEA-83E65DBF523C}" dt="2019-11-11T08:35:59.657" v="182" actId="1076"/>
          <ac:graphicFrameMkLst>
            <pc:docMk/>
            <pc:sldMk cId="3355424169" sldId="543"/>
            <ac:graphicFrameMk id="9" creationId="{3E49D790-5013-4EC2-B84F-73F3980BA7DB}"/>
          </ac:graphicFrameMkLst>
        </pc:graphicFrameChg>
        <pc:graphicFrameChg chg="del mod">
          <ac:chgData name="Mohamed Rozani Bin Mohamed Osman" userId="e0b5cfca-305d-42a6-872c-e6572f88115c" providerId="ADAL" clId="{424BF1E1-3116-458A-ACEA-83E65DBF523C}" dt="2019-11-11T08:28:16.182" v="128" actId="11529"/>
          <ac:graphicFrameMkLst>
            <pc:docMk/>
            <pc:sldMk cId="3355424169" sldId="543"/>
            <ac:graphicFrameMk id="12" creationId="{D6E93825-291E-45CA-8D61-B4A25968CC6C}"/>
          </ac:graphicFrameMkLst>
        </pc:graphicFrameChg>
        <pc:graphicFrameChg chg="add del mod">
          <ac:chgData name="Mohamed Rozani Bin Mohamed Osman" userId="e0b5cfca-305d-42a6-872c-e6572f88115c" providerId="ADAL" clId="{424BF1E1-3116-458A-ACEA-83E65DBF523C}" dt="2019-11-11T08:28:05.328" v="127" actId="11529"/>
          <ac:graphicFrameMkLst>
            <pc:docMk/>
            <pc:sldMk cId="3355424169" sldId="543"/>
            <ac:graphicFrameMk id="14" creationId="{046CD939-6BDB-40A3-86D2-FA4E598054E7}"/>
          </ac:graphicFrameMkLst>
        </pc:graphicFrameChg>
      </pc:sldChg>
      <pc:sldChg chg="del">
        <pc:chgData name="Mohamed Rozani Bin Mohamed Osman" userId="e0b5cfca-305d-42a6-872c-e6572f88115c" providerId="ADAL" clId="{424BF1E1-3116-458A-ACEA-83E65DBF523C}" dt="2019-11-11T08:41:10.197" v="202" actId="2696"/>
        <pc:sldMkLst>
          <pc:docMk/>
          <pc:sldMk cId="4102287928" sldId="549"/>
        </pc:sldMkLst>
      </pc:sldChg>
      <pc:sldChg chg="del">
        <pc:chgData name="Mohamed Rozani Bin Mohamed Osman" userId="e0b5cfca-305d-42a6-872c-e6572f88115c" providerId="ADAL" clId="{424BF1E1-3116-458A-ACEA-83E65DBF523C}" dt="2019-11-11T08:22:31.860" v="91" actId="2696"/>
        <pc:sldMkLst>
          <pc:docMk/>
          <pc:sldMk cId="323636804" sldId="551"/>
        </pc:sldMkLst>
      </pc:sldChg>
      <pc:sldChg chg="del">
        <pc:chgData name="Mohamed Rozani Bin Mohamed Osman" userId="e0b5cfca-305d-42a6-872c-e6572f88115c" providerId="ADAL" clId="{424BF1E1-3116-458A-ACEA-83E65DBF523C}" dt="2019-11-11T08:37:30.298" v="185" actId="2696"/>
        <pc:sldMkLst>
          <pc:docMk/>
          <pc:sldMk cId="215838044" sldId="559"/>
        </pc:sldMkLst>
      </pc:sldChg>
      <pc:sldChg chg="del">
        <pc:chgData name="Mohamed Rozani Bin Mohamed Osman" userId="e0b5cfca-305d-42a6-872c-e6572f88115c" providerId="ADAL" clId="{424BF1E1-3116-458A-ACEA-83E65DBF523C}" dt="2019-11-11T08:41:18.927" v="205" actId="2696"/>
        <pc:sldMkLst>
          <pc:docMk/>
          <pc:sldMk cId="2139545688" sldId="572"/>
        </pc:sldMkLst>
      </pc:sldChg>
      <pc:sldChg chg="del ord">
        <pc:chgData name="Mohamed Rozani Bin Mohamed Osman" userId="e0b5cfca-305d-42a6-872c-e6572f88115c" providerId="ADAL" clId="{424BF1E1-3116-458A-ACEA-83E65DBF523C}" dt="2019-11-11T08:41:08.379" v="201" actId="2696"/>
        <pc:sldMkLst>
          <pc:docMk/>
          <pc:sldMk cId="3147955183" sldId="595"/>
        </pc:sldMkLst>
      </pc:sldChg>
      <pc:sldChg chg="del">
        <pc:chgData name="Mohamed Rozani Bin Mohamed Osman" userId="e0b5cfca-305d-42a6-872c-e6572f88115c" providerId="ADAL" clId="{424BF1E1-3116-458A-ACEA-83E65DBF523C}" dt="2019-11-11T08:16:26.735" v="4" actId="2696"/>
        <pc:sldMkLst>
          <pc:docMk/>
          <pc:sldMk cId="3310145507" sldId="597"/>
        </pc:sldMkLst>
      </pc:sldChg>
      <pc:sldChg chg="ord">
        <pc:chgData name="Mohamed Rozani Bin Mohamed Osman" userId="e0b5cfca-305d-42a6-872c-e6572f88115c" providerId="ADAL" clId="{424BF1E1-3116-458A-ACEA-83E65DBF523C}" dt="2019-11-11T08:16:23.091" v="3"/>
        <pc:sldMkLst>
          <pc:docMk/>
          <pc:sldMk cId="2852422940" sldId="601"/>
        </pc:sldMkLst>
      </pc:sldChg>
      <pc:sldChg chg="ord">
        <pc:chgData name="Mohamed Rozani Bin Mohamed Osman" userId="e0b5cfca-305d-42a6-872c-e6572f88115c" providerId="ADAL" clId="{424BF1E1-3116-458A-ACEA-83E65DBF523C}" dt="2019-11-11T08:16:36.202" v="5"/>
        <pc:sldMkLst>
          <pc:docMk/>
          <pc:sldMk cId="2448817360" sldId="603"/>
        </pc:sldMkLst>
      </pc:sldChg>
      <pc:sldChg chg="del">
        <pc:chgData name="Mohamed Rozani Bin Mohamed Osman" userId="e0b5cfca-305d-42a6-872c-e6572f88115c" providerId="ADAL" clId="{424BF1E1-3116-458A-ACEA-83E65DBF523C}" dt="2019-11-11T08:23:39.833" v="93" actId="2696"/>
        <pc:sldMkLst>
          <pc:docMk/>
          <pc:sldMk cId="3458829047" sldId="605"/>
        </pc:sldMkLst>
      </pc:sldChg>
      <pc:sldChg chg="ord">
        <pc:chgData name="Mohamed Rozani Bin Mohamed Osman" userId="e0b5cfca-305d-42a6-872c-e6572f88115c" providerId="ADAL" clId="{424BF1E1-3116-458A-ACEA-83E65DBF523C}" dt="2019-11-11T08:16:06.862" v="1"/>
        <pc:sldMkLst>
          <pc:docMk/>
          <pc:sldMk cId="3967837325" sldId="611"/>
        </pc:sldMkLst>
      </pc:sldChg>
      <pc:sldChg chg="del">
        <pc:chgData name="Mohamed Rozani Bin Mohamed Osman" userId="e0b5cfca-305d-42a6-872c-e6572f88115c" providerId="ADAL" clId="{424BF1E1-3116-458A-ACEA-83E65DBF523C}" dt="2019-11-11T08:23:56.662" v="95" actId="2696"/>
        <pc:sldMkLst>
          <pc:docMk/>
          <pc:sldMk cId="224350024" sldId="632"/>
        </pc:sldMkLst>
      </pc:sldChg>
      <pc:sldChg chg="modSp ord">
        <pc:chgData name="Mohamed Rozani Bin Mohamed Osman" userId="e0b5cfca-305d-42a6-872c-e6572f88115c" providerId="ADAL" clId="{424BF1E1-3116-458A-ACEA-83E65DBF523C}" dt="2019-11-11T09:01:57.820" v="1045" actId="20577"/>
        <pc:sldMkLst>
          <pc:docMk/>
          <pc:sldMk cId="1087797452" sldId="633"/>
        </pc:sldMkLst>
        <pc:graphicFrameChg chg="mod">
          <ac:chgData name="Mohamed Rozani Bin Mohamed Osman" userId="e0b5cfca-305d-42a6-872c-e6572f88115c" providerId="ADAL" clId="{424BF1E1-3116-458A-ACEA-83E65DBF523C}" dt="2019-11-11T09:01:57.820" v="1045" actId="20577"/>
          <ac:graphicFrameMkLst>
            <pc:docMk/>
            <pc:sldMk cId="1087797452" sldId="633"/>
            <ac:graphicFrameMk id="10" creationId="{219081D1-F7D7-43F3-9D9B-FAB115127E98}"/>
          </ac:graphicFrameMkLst>
        </pc:graphicFrameChg>
      </pc:sldChg>
      <pc:sldChg chg="modSp">
        <pc:chgData name="Mohamed Rozani Bin Mohamed Osman" userId="e0b5cfca-305d-42a6-872c-e6572f88115c" providerId="ADAL" clId="{424BF1E1-3116-458A-ACEA-83E65DBF523C}" dt="2019-11-11T09:03:31.263" v="1052" actId="1076"/>
        <pc:sldMkLst>
          <pc:docMk/>
          <pc:sldMk cId="4103166944" sldId="634"/>
        </pc:sldMkLst>
        <pc:spChg chg="mod">
          <ac:chgData name="Mohamed Rozani Bin Mohamed Osman" userId="e0b5cfca-305d-42a6-872c-e6572f88115c" providerId="ADAL" clId="{424BF1E1-3116-458A-ACEA-83E65DBF523C}" dt="2019-11-11T09:03:17.650" v="1048" actId="1076"/>
          <ac:spMkLst>
            <pc:docMk/>
            <pc:sldMk cId="4103166944" sldId="634"/>
            <ac:spMk id="9" creationId="{1345E37A-A6A0-4408-9643-9262E5FCFA16}"/>
          </ac:spMkLst>
        </pc:spChg>
        <pc:spChg chg="mod">
          <ac:chgData name="Mohamed Rozani Bin Mohamed Osman" userId="e0b5cfca-305d-42a6-872c-e6572f88115c" providerId="ADAL" clId="{424BF1E1-3116-458A-ACEA-83E65DBF523C}" dt="2019-11-11T09:03:31.263" v="1052" actId="1076"/>
          <ac:spMkLst>
            <pc:docMk/>
            <pc:sldMk cId="4103166944" sldId="634"/>
            <ac:spMk id="10" creationId="{7E04EEE8-4124-4890-B206-80644114082F}"/>
          </ac:spMkLst>
        </pc:spChg>
        <pc:picChg chg="mod">
          <ac:chgData name="Mohamed Rozani Bin Mohamed Osman" userId="e0b5cfca-305d-42a6-872c-e6572f88115c" providerId="ADAL" clId="{424BF1E1-3116-458A-ACEA-83E65DBF523C}" dt="2019-11-11T09:03:20.833" v="1049" actId="14100"/>
          <ac:picMkLst>
            <pc:docMk/>
            <pc:sldMk cId="4103166944" sldId="634"/>
            <ac:picMk id="7" creationId="{E6B540B2-E914-40F5-AA23-8D0D61803067}"/>
          </ac:picMkLst>
        </pc:picChg>
      </pc:sldChg>
      <pc:sldChg chg="ord">
        <pc:chgData name="Mohamed Rozani Bin Mohamed Osman" userId="e0b5cfca-305d-42a6-872c-e6572f88115c" providerId="ADAL" clId="{424BF1E1-3116-458A-ACEA-83E65DBF523C}" dt="2019-11-11T08:20:44.383" v="8"/>
        <pc:sldMkLst>
          <pc:docMk/>
          <pc:sldMk cId="4248784633" sldId="635"/>
        </pc:sldMkLst>
      </pc:sldChg>
      <pc:sldChg chg="del">
        <pc:chgData name="Mohamed Rozani Bin Mohamed Osman" userId="e0b5cfca-305d-42a6-872c-e6572f88115c" providerId="ADAL" clId="{424BF1E1-3116-458A-ACEA-83E65DBF523C}" dt="2019-11-11T08:41:12.674" v="204" actId="2696"/>
        <pc:sldMkLst>
          <pc:docMk/>
          <pc:sldMk cId="1022308910" sldId="636"/>
        </pc:sldMkLst>
      </pc:sldChg>
      <pc:sldChg chg="ord">
        <pc:chgData name="Mohamed Rozani Bin Mohamed Osman" userId="e0b5cfca-305d-42a6-872c-e6572f88115c" providerId="ADAL" clId="{424BF1E1-3116-458A-ACEA-83E65DBF523C}" dt="2019-11-11T08:24:29.889" v="97"/>
        <pc:sldMkLst>
          <pc:docMk/>
          <pc:sldMk cId="3735045444" sldId="637"/>
        </pc:sldMkLst>
      </pc:sldChg>
      <pc:sldChg chg="del">
        <pc:chgData name="Mohamed Rozani Bin Mohamed Osman" userId="e0b5cfca-305d-42a6-872c-e6572f88115c" providerId="ADAL" clId="{424BF1E1-3116-458A-ACEA-83E65DBF523C}" dt="2019-11-11T08:16:15.271" v="2" actId="2696"/>
        <pc:sldMkLst>
          <pc:docMk/>
          <pc:sldMk cId="1564010925" sldId="638"/>
        </pc:sldMkLst>
      </pc:sldChg>
      <pc:sldChg chg="del">
        <pc:chgData name="Mohamed Rozani Bin Mohamed Osman" userId="e0b5cfca-305d-42a6-872c-e6572f88115c" providerId="ADAL" clId="{424BF1E1-3116-458A-ACEA-83E65DBF523C}" dt="2019-11-11T08:24:36.225" v="99" actId="2696"/>
        <pc:sldMkLst>
          <pc:docMk/>
          <pc:sldMk cId="234294696" sldId="639"/>
        </pc:sldMkLst>
      </pc:sldChg>
      <pc:sldChg chg="del">
        <pc:chgData name="Mohamed Rozani Bin Mohamed Osman" userId="e0b5cfca-305d-42a6-872c-e6572f88115c" providerId="ADAL" clId="{424BF1E1-3116-458A-ACEA-83E65DBF523C}" dt="2019-11-11T08:25:00.980" v="100" actId="2696"/>
        <pc:sldMkLst>
          <pc:docMk/>
          <pc:sldMk cId="603618542" sldId="640"/>
        </pc:sldMkLst>
      </pc:sldChg>
      <pc:sldChg chg="modSp ord">
        <pc:chgData name="Mohamed Rozani Bin Mohamed Osman" userId="e0b5cfca-305d-42a6-872c-e6572f88115c" providerId="ADAL" clId="{424BF1E1-3116-458A-ACEA-83E65DBF523C}" dt="2019-11-11T08:59:20.630" v="845" actId="20577"/>
        <pc:sldMkLst>
          <pc:docMk/>
          <pc:sldMk cId="1350228412" sldId="641"/>
        </pc:sldMkLst>
        <pc:spChg chg="mod">
          <ac:chgData name="Mohamed Rozani Bin Mohamed Osman" userId="e0b5cfca-305d-42a6-872c-e6572f88115c" providerId="ADAL" clId="{424BF1E1-3116-458A-ACEA-83E65DBF523C}" dt="2019-11-11T08:59:20.630" v="845" actId="20577"/>
          <ac:spMkLst>
            <pc:docMk/>
            <pc:sldMk cId="1350228412" sldId="641"/>
            <ac:spMk id="4" creationId="{00000000-0000-0000-0000-000000000000}"/>
          </ac:spMkLst>
        </pc:spChg>
      </pc:sldChg>
      <pc:sldChg chg="ord">
        <pc:chgData name="Mohamed Rozani Bin Mohamed Osman" userId="e0b5cfca-305d-42a6-872c-e6572f88115c" providerId="ADAL" clId="{424BF1E1-3116-458A-ACEA-83E65DBF523C}" dt="2019-11-11T08:41:05.108" v="200"/>
        <pc:sldMkLst>
          <pc:docMk/>
          <pc:sldMk cId="3398056698" sldId="642"/>
        </pc:sldMkLst>
      </pc:sldChg>
      <pc:sldChg chg="addSp delSp modSp add">
        <pc:chgData name="Mohamed Rozani Bin Mohamed Osman" userId="e0b5cfca-305d-42a6-872c-e6572f88115c" providerId="ADAL" clId="{424BF1E1-3116-458A-ACEA-83E65DBF523C}" dt="2019-11-11T09:01:15.270" v="1044" actId="1076"/>
        <pc:sldMkLst>
          <pc:docMk/>
          <pc:sldMk cId="2573130413" sldId="643"/>
        </pc:sldMkLst>
        <pc:spChg chg="mod">
          <ac:chgData name="Mohamed Rozani Bin Mohamed Osman" userId="e0b5cfca-305d-42a6-872c-e6572f88115c" providerId="ADAL" clId="{424BF1E1-3116-458A-ACEA-83E65DBF523C}" dt="2019-11-11T09:00:59.894" v="1043" actId="20577"/>
          <ac:spMkLst>
            <pc:docMk/>
            <pc:sldMk cId="2573130413" sldId="643"/>
            <ac:spMk id="2" creationId="{00000000-0000-0000-0000-000000000000}"/>
          </ac:spMkLst>
        </pc:spChg>
        <pc:spChg chg="mod">
          <ac:chgData name="Mohamed Rozani Bin Mohamed Osman" userId="e0b5cfca-305d-42a6-872c-e6572f88115c" providerId="ADAL" clId="{424BF1E1-3116-458A-ACEA-83E65DBF523C}" dt="2019-11-11T08:56:40.315" v="759" actId="20577"/>
          <ac:spMkLst>
            <pc:docMk/>
            <pc:sldMk cId="2573130413" sldId="643"/>
            <ac:spMk id="4" creationId="{00000000-0000-0000-0000-000000000000}"/>
          </ac:spMkLst>
        </pc:spChg>
        <pc:spChg chg="mod">
          <ac:chgData name="Mohamed Rozani Bin Mohamed Osman" userId="e0b5cfca-305d-42a6-872c-e6572f88115c" providerId="ADAL" clId="{424BF1E1-3116-458A-ACEA-83E65DBF523C}" dt="2019-11-11T08:53:56.454" v="712" actId="20577"/>
          <ac:spMkLst>
            <pc:docMk/>
            <pc:sldMk cId="2573130413" sldId="643"/>
            <ac:spMk id="7" creationId="{00000000-0000-0000-0000-000000000000}"/>
          </ac:spMkLst>
        </pc:spChg>
        <pc:picChg chg="mod">
          <ac:chgData name="Mohamed Rozani Bin Mohamed Osman" userId="e0b5cfca-305d-42a6-872c-e6572f88115c" providerId="ADAL" clId="{424BF1E1-3116-458A-ACEA-83E65DBF523C}" dt="2019-11-11T08:54:31.310" v="719" actId="1076"/>
          <ac:picMkLst>
            <pc:docMk/>
            <pc:sldMk cId="2573130413" sldId="643"/>
            <ac:picMk id="6" creationId="{00000000-0000-0000-0000-000000000000}"/>
          </ac:picMkLst>
        </pc:picChg>
        <pc:picChg chg="add mod">
          <ac:chgData name="Mohamed Rozani Bin Mohamed Osman" userId="e0b5cfca-305d-42a6-872c-e6572f88115c" providerId="ADAL" clId="{424BF1E1-3116-458A-ACEA-83E65DBF523C}" dt="2019-11-11T09:01:15.270" v="1044" actId="1076"/>
          <ac:picMkLst>
            <pc:docMk/>
            <pc:sldMk cId="2573130413" sldId="643"/>
            <ac:picMk id="9" creationId="{90E3C438-D093-4737-9583-19D9A69439AE}"/>
          </ac:picMkLst>
        </pc:picChg>
        <pc:picChg chg="del">
          <ac:chgData name="Mohamed Rozani Bin Mohamed Osman" userId="e0b5cfca-305d-42a6-872c-e6572f88115c" providerId="ADAL" clId="{424BF1E1-3116-458A-ACEA-83E65DBF523C}" dt="2019-11-11T08:47:29.613" v="239"/>
          <ac:picMkLst>
            <pc:docMk/>
            <pc:sldMk cId="2573130413" sldId="643"/>
            <ac:picMk id="13" creationId="{5AEFE95A-705A-4671-A13D-BE5A5CDDB25A}"/>
          </ac:picMkLst>
        </pc:picChg>
      </pc:sldChg>
      <pc:sldChg chg="del">
        <pc:chgData name="Mohamed Rozani Bin Mohamed Osman" userId="e0b5cfca-305d-42a6-872c-e6572f88115c" providerId="ADAL" clId="{424BF1E1-3116-458A-ACEA-83E65DBF523C}" dt="2019-11-11T08:38:53.897" v="186" actId="2696"/>
        <pc:sldMkLst>
          <pc:docMk/>
          <pc:sldMk cId="4161755916" sldId="643"/>
        </pc:sldMkLst>
      </pc:sldChg>
      <pc:sldChg chg="modSp add del ord">
        <pc:chgData name="Mohamed Rozani Bin Mohamed Osman" userId="e0b5cfca-305d-42a6-872c-e6572f88115c" providerId="ADAL" clId="{424BF1E1-3116-458A-ACEA-83E65DBF523C}" dt="2019-11-11T08:39:04.526" v="188" actId="2696"/>
        <pc:sldMkLst>
          <pc:docMk/>
          <pc:sldMk cId="2072476361" sldId="644"/>
        </pc:sldMkLst>
        <pc:spChg chg="mod">
          <ac:chgData name="Mohamed Rozani Bin Mohamed Osman" userId="e0b5cfca-305d-42a6-872c-e6572f88115c" providerId="ADAL" clId="{424BF1E1-3116-458A-ACEA-83E65DBF523C}" dt="2019-11-11T08:22:06.798" v="90" actId="20577"/>
          <ac:spMkLst>
            <pc:docMk/>
            <pc:sldMk cId="2072476361" sldId="644"/>
            <ac:spMk id="21" creationId="{ED88C1F3-1D03-4F83-A07A-79FA2BFB7A6D}"/>
          </ac:spMkLst>
        </pc:spChg>
      </pc:sldChg>
    </pc:docChg>
  </pc:docChgLst>
  <pc:docChgLst>
    <pc:chgData name="Mohamed Rozani Bin Mohamed Osman" userId="e0b5cfca-305d-42a6-872c-e6572f88115c" providerId="ADAL" clId="{B958536F-2129-49CB-BF5C-EBA714044120}"/>
    <pc:docChg chg="addSld delSld modSld sldOrd">
      <pc:chgData name="Mohamed Rozani Bin Mohamed Osman" userId="e0b5cfca-305d-42a6-872c-e6572f88115c" providerId="ADAL" clId="{B958536F-2129-49CB-BF5C-EBA714044120}" dt="2019-11-10T23:52:21.724" v="6"/>
      <pc:docMkLst>
        <pc:docMk/>
      </pc:docMkLst>
      <pc:sldChg chg="add">
        <pc:chgData name="Mohamed Rozani Bin Mohamed Osman" userId="e0b5cfca-305d-42a6-872c-e6572f88115c" providerId="ADAL" clId="{B958536F-2129-49CB-BF5C-EBA714044120}" dt="2019-11-10T23:52:21.724" v="6"/>
        <pc:sldMkLst>
          <pc:docMk/>
          <pc:sldMk cId="2958030369" sldId="317"/>
        </pc:sldMkLst>
      </pc:sldChg>
      <pc:sldChg chg="add">
        <pc:chgData name="Mohamed Rozani Bin Mohamed Osman" userId="e0b5cfca-305d-42a6-872c-e6572f88115c" providerId="ADAL" clId="{B958536F-2129-49CB-BF5C-EBA714044120}" dt="2019-11-10T23:52:21.724" v="6"/>
        <pc:sldMkLst>
          <pc:docMk/>
          <pc:sldMk cId="1981865401" sldId="345"/>
        </pc:sldMkLst>
      </pc:sldChg>
      <pc:sldChg chg="del">
        <pc:chgData name="Mohamed Rozani Bin Mohamed Osman" userId="e0b5cfca-305d-42a6-872c-e6572f88115c" providerId="ADAL" clId="{B958536F-2129-49CB-BF5C-EBA714044120}" dt="2019-11-10T23:42:40.755" v="0" actId="2696"/>
        <pc:sldMkLst>
          <pc:docMk/>
          <pc:sldMk cId="4257874404" sldId="392"/>
        </pc:sldMkLst>
      </pc:sldChg>
      <pc:sldChg chg="del">
        <pc:chgData name="Mohamed Rozani Bin Mohamed Osman" userId="e0b5cfca-305d-42a6-872c-e6572f88115c" providerId="ADAL" clId="{B958536F-2129-49CB-BF5C-EBA714044120}" dt="2019-11-10T23:46:23.011" v="3" actId="2696"/>
        <pc:sldMkLst>
          <pc:docMk/>
          <pc:sldMk cId="4093923239" sldId="393"/>
        </pc:sldMkLst>
      </pc:sldChg>
      <pc:sldChg chg="add">
        <pc:chgData name="Mohamed Rozani Bin Mohamed Osman" userId="e0b5cfca-305d-42a6-872c-e6572f88115c" providerId="ADAL" clId="{B958536F-2129-49CB-BF5C-EBA714044120}" dt="2019-11-10T23:52:21.724" v="6"/>
        <pc:sldMkLst>
          <pc:docMk/>
          <pc:sldMk cId="2031771863" sldId="394"/>
        </pc:sldMkLst>
      </pc:sldChg>
      <pc:sldChg chg="add">
        <pc:chgData name="Mohamed Rozani Bin Mohamed Osman" userId="e0b5cfca-305d-42a6-872c-e6572f88115c" providerId="ADAL" clId="{B958536F-2129-49CB-BF5C-EBA714044120}" dt="2019-11-10T23:52:21.724" v="6"/>
        <pc:sldMkLst>
          <pc:docMk/>
          <pc:sldMk cId="571770934" sldId="530"/>
        </pc:sldMkLst>
      </pc:sldChg>
      <pc:sldChg chg="add">
        <pc:chgData name="Mohamed Rozani Bin Mohamed Osman" userId="e0b5cfca-305d-42a6-872c-e6572f88115c" providerId="ADAL" clId="{B958536F-2129-49CB-BF5C-EBA714044120}" dt="2019-11-10T23:52:21.724" v="6"/>
        <pc:sldMkLst>
          <pc:docMk/>
          <pc:sldMk cId="3755510212" sldId="531"/>
        </pc:sldMkLst>
      </pc:sldChg>
      <pc:sldChg chg="add">
        <pc:chgData name="Mohamed Rozani Bin Mohamed Osman" userId="e0b5cfca-305d-42a6-872c-e6572f88115c" providerId="ADAL" clId="{B958536F-2129-49CB-BF5C-EBA714044120}" dt="2019-11-10T23:52:21.724" v="6"/>
        <pc:sldMkLst>
          <pc:docMk/>
          <pc:sldMk cId="2740743095" sldId="535"/>
        </pc:sldMkLst>
      </pc:sldChg>
      <pc:sldChg chg="add">
        <pc:chgData name="Mohamed Rozani Bin Mohamed Osman" userId="e0b5cfca-305d-42a6-872c-e6572f88115c" providerId="ADAL" clId="{B958536F-2129-49CB-BF5C-EBA714044120}" dt="2019-11-10T23:52:21.724" v="6"/>
        <pc:sldMkLst>
          <pc:docMk/>
          <pc:sldMk cId="1964034498" sldId="542"/>
        </pc:sldMkLst>
      </pc:sldChg>
      <pc:sldChg chg="add">
        <pc:chgData name="Mohamed Rozani Bin Mohamed Osman" userId="e0b5cfca-305d-42a6-872c-e6572f88115c" providerId="ADAL" clId="{B958536F-2129-49CB-BF5C-EBA714044120}" dt="2019-11-10T23:52:21.724" v="6"/>
        <pc:sldMkLst>
          <pc:docMk/>
          <pc:sldMk cId="3355424169" sldId="543"/>
        </pc:sldMkLst>
      </pc:sldChg>
      <pc:sldChg chg="add">
        <pc:chgData name="Mohamed Rozani Bin Mohamed Osman" userId="e0b5cfca-305d-42a6-872c-e6572f88115c" providerId="ADAL" clId="{B958536F-2129-49CB-BF5C-EBA714044120}" dt="2019-11-10T23:52:21.724" v="6"/>
        <pc:sldMkLst>
          <pc:docMk/>
          <pc:sldMk cId="2139545688" sldId="572"/>
        </pc:sldMkLst>
      </pc:sldChg>
      <pc:sldChg chg="del">
        <pc:chgData name="Mohamed Rozani Bin Mohamed Osman" userId="e0b5cfca-305d-42a6-872c-e6572f88115c" providerId="ADAL" clId="{B958536F-2129-49CB-BF5C-EBA714044120}" dt="2019-11-10T23:42:49.810" v="2" actId="2696"/>
        <pc:sldMkLst>
          <pc:docMk/>
          <pc:sldMk cId="837910227" sldId="573"/>
        </pc:sldMkLst>
      </pc:sldChg>
      <pc:sldChg chg="add">
        <pc:chgData name="Mohamed Rozani Bin Mohamed Osman" userId="e0b5cfca-305d-42a6-872c-e6572f88115c" providerId="ADAL" clId="{B958536F-2129-49CB-BF5C-EBA714044120}" dt="2019-11-10T23:52:21.724" v="6"/>
        <pc:sldMkLst>
          <pc:docMk/>
          <pc:sldMk cId="2852422940" sldId="601"/>
        </pc:sldMkLst>
      </pc:sldChg>
      <pc:sldChg chg="add">
        <pc:chgData name="Mohamed Rozani Bin Mohamed Osman" userId="e0b5cfca-305d-42a6-872c-e6572f88115c" providerId="ADAL" clId="{B958536F-2129-49CB-BF5C-EBA714044120}" dt="2019-11-10T23:52:21.724" v="6"/>
        <pc:sldMkLst>
          <pc:docMk/>
          <pc:sldMk cId="2448817360" sldId="603"/>
        </pc:sldMkLst>
      </pc:sldChg>
      <pc:sldChg chg="add">
        <pc:chgData name="Mohamed Rozani Bin Mohamed Osman" userId="e0b5cfca-305d-42a6-872c-e6572f88115c" providerId="ADAL" clId="{B958536F-2129-49CB-BF5C-EBA714044120}" dt="2019-11-10T23:52:21.724" v="6"/>
        <pc:sldMkLst>
          <pc:docMk/>
          <pc:sldMk cId="3967837325" sldId="611"/>
        </pc:sldMkLst>
      </pc:sldChg>
      <pc:sldChg chg="add ord">
        <pc:chgData name="Mohamed Rozani Bin Mohamed Osman" userId="e0b5cfca-305d-42a6-872c-e6572f88115c" providerId="ADAL" clId="{B958536F-2129-49CB-BF5C-EBA714044120}" dt="2019-11-10T23:48:33.068" v="5"/>
        <pc:sldMkLst>
          <pc:docMk/>
          <pc:sldMk cId="4248784633" sldId="635"/>
        </pc:sldMkLst>
      </pc:sldChg>
      <pc:sldChg chg="add">
        <pc:chgData name="Mohamed Rozani Bin Mohamed Osman" userId="e0b5cfca-305d-42a6-872c-e6572f88115c" providerId="ADAL" clId="{B958536F-2129-49CB-BF5C-EBA714044120}" dt="2019-11-10T23:52:21.724" v="6"/>
        <pc:sldMkLst>
          <pc:docMk/>
          <pc:sldMk cId="1022308910" sldId="636"/>
        </pc:sldMkLst>
      </pc:sldChg>
      <pc:sldChg chg="add">
        <pc:chgData name="Mohamed Rozani Bin Mohamed Osman" userId="e0b5cfca-305d-42a6-872c-e6572f88115c" providerId="ADAL" clId="{B958536F-2129-49CB-BF5C-EBA714044120}" dt="2019-11-10T23:52:21.724" v="6"/>
        <pc:sldMkLst>
          <pc:docMk/>
          <pc:sldMk cId="3735045444" sldId="637"/>
        </pc:sldMkLst>
      </pc:sldChg>
      <pc:sldChg chg="add">
        <pc:chgData name="Mohamed Rozani Bin Mohamed Osman" userId="e0b5cfca-305d-42a6-872c-e6572f88115c" providerId="ADAL" clId="{B958536F-2129-49CB-BF5C-EBA714044120}" dt="2019-11-10T23:52:21.724" v="6"/>
        <pc:sldMkLst>
          <pc:docMk/>
          <pc:sldMk cId="1564010925" sldId="638"/>
        </pc:sldMkLst>
      </pc:sldChg>
      <pc:sldChg chg="del">
        <pc:chgData name="Mohamed Rozani Bin Mohamed Osman" userId="e0b5cfca-305d-42a6-872c-e6572f88115c" providerId="ADAL" clId="{B958536F-2129-49CB-BF5C-EBA714044120}" dt="2019-11-10T23:42:48.693" v="1" actId="2696"/>
        <pc:sldMkLst>
          <pc:docMk/>
          <pc:sldMk cId="1712680931" sldId="638"/>
        </pc:sldMkLst>
      </pc:sldChg>
      <pc:sldChg chg="add">
        <pc:chgData name="Mohamed Rozani Bin Mohamed Osman" userId="e0b5cfca-305d-42a6-872c-e6572f88115c" providerId="ADAL" clId="{B958536F-2129-49CB-BF5C-EBA714044120}" dt="2019-11-10T23:52:21.724" v="6"/>
        <pc:sldMkLst>
          <pc:docMk/>
          <pc:sldMk cId="234294696" sldId="639"/>
        </pc:sldMkLst>
      </pc:sldChg>
      <pc:sldChg chg="add">
        <pc:chgData name="Mohamed Rozani Bin Mohamed Osman" userId="e0b5cfca-305d-42a6-872c-e6572f88115c" providerId="ADAL" clId="{B958536F-2129-49CB-BF5C-EBA714044120}" dt="2019-11-10T23:52:21.724" v="6"/>
        <pc:sldMkLst>
          <pc:docMk/>
          <pc:sldMk cId="603618542" sldId="640"/>
        </pc:sldMkLst>
      </pc:sldChg>
      <pc:sldChg chg="add">
        <pc:chgData name="Mohamed Rozani Bin Mohamed Osman" userId="e0b5cfca-305d-42a6-872c-e6572f88115c" providerId="ADAL" clId="{B958536F-2129-49CB-BF5C-EBA714044120}" dt="2019-11-10T23:52:21.724" v="6"/>
        <pc:sldMkLst>
          <pc:docMk/>
          <pc:sldMk cId="1350228412" sldId="641"/>
        </pc:sldMkLst>
      </pc:sldChg>
      <pc:sldChg chg="add">
        <pc:chgData name="Mohamed Rozani Bin Mohamed Osman" userId="e0b5cfca-305d-42a6-872c-e6572f88115c" providerId="ADAL" clId="{B958536F-2129-49CB-BF5C-EBA714044120}" dt="2019-11-10T23:52:21.724" v="6"/>
        <pc:sldMkLst>
          <pc:docMk/>
          <pc:sldMk cId="3398056698" sldId="642"/>
        </pc:sldMkLst>
      </pc:sldChg>
      <pc:sldChg chg="add">
        <pc:chgData name="Mohamed Rozani Bin Mohamed Osman" userId="e0b5cfca-305d-42a6-872c-e6572f88115c" providerId="ADAL" clId="{B958536F-2129-49CB-BF5C-EBA714044120}" dt="2019-11-10T23:52:21.724" v="6"/>
        <pc:sldMkLst>
          <pc:docMk/>
          <pc:sldMk cId="4161755916" sldId="64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eg"/></Relationships>
</file>

<file path=ppt/diagrams/_rels/data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png"/></Relationships>
</file>

<file path=ppt/diagrams/_rels/data6.xml.rels><?xml version="1.0" encoding="UTF-8" standalone="yes"?>
<Relationships xmlns="http://schemas.openxmlformats.org/package/2006/relationships"><Relationship Id="rId2" Type="http://schemas.openxmlformats.org/officeDocument/2006/relationships/hyperlink" Target="http://www.djppr.kemenkeu.go.id/uploads/files/dmodata/in/6Publikasi/Offering%20Circular/Second%20Opinion%20on%20ROI%20Green%20Bond%20and%20Green%20Sukuk%20Framework.pdf" TargetMode="External"/><Relationship Id="rId1" Type="http://schemas.openxmlformats.org/officeDocument/2006/relationships/hyperlink" Target="https://www.sustainalytics.com/wp-content/uploads/2017/10/Republic-of-Fiji-Green-Bond-Opinion_final.pdf"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http://pubdocs.worldbank.org/en/768111536944473808/WB-Green-Bond-Proceeds-Management-and-Reporting-Guide.pdf" TargetMode="External"/><Relationship Id="rId2" Type="http://schemas.openxmlformats.org/officeDocument/2006/relationships/hyperlink" Target="https://www.rbf.gov.fj/getattachment/631af9b1-7e1f-4d88-9c45-14920ce77fa7/Fiji-Sovereign-Green-Bond-Impact-Report-2018.pdf?lang=en-US" TargetMode="External"/><Relationship Id="rId1" Type="http://schemas.openxmlformats.org/officeDocument/2006/relationships/hyperlink" Target="https://www.sdgphilanthropy.org/system/files/2019-02/Green%20Suku%20Issuance%20-%20Allocation%20and%20Impact%20Report%20.pdf" TargetMode="External"/></Relationships>
</file>

<file path=ppt/diagrams/_rels/data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2" Type="http://schemas.openxmlformats.org/officeDocument/2006/relationships/hyperlink" Target="http://www.djppr.kemenkeu.go.id/uploads/files/dmodata/in/6Publikasi/Offering%20Circular/Second%20Opinion%20on%20ROI%20Green%20Bond%20and%20Green%20Sukuk%20Framework.pdf" TargetMode="External"/><Relationship Id="rId1" Type="http://schemas.openxmlformats.org/officeDocument/2006/relationships/hyperlink" Target="https://www.sustainalytics.com/wp-content/uploads/2017/10/Republic-of-Fiji-Green-Bond-Opinion_final.pdf"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pubdocs.worldbank.org/en/768111536944473808/WB-Green-Bond-Proceeds-Management-and-Reporting-Guide.pdf" TargetMode="External"/><Relationship Id="rId2" Type="http://schemas.openxmlformats.org/officeDocument/2006/relationships/hyperlink" Target="https://www.sdgphilanthropy.org/system/files/2019-02/Green%20Suku%20Issuance%20-%20Allocation%20and%20Impact%20Report%20.pdf" TargetMode="External"/><Relationship Id="rId1" Type="http://schemas.openxmlformats.org/officeDocument/2006/relationships/hyperlink" Target="https://www.rbf.gov.fj/getattachment/631af9b1-7e1f-4d88-9c45-14920ce77fa7/Fiji-Sovereign-Green-Bond-Impact-Report-2018.pdf?lang=en-US" TargetMode="External"/></Relationships>
</file>

<file path=ppt/diagrams/_rels/drawing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8E901-E5DB-4622-ADC9-D092A284C27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13CEB81-EE02-4788-BA85-194C081F97E5}">
      <dgm:prSet phldrT="[Text]"/>
      <dgm:spPr/>
      <dgm:t>
        <a:bodyPr/>
        <a:lstStyle/>
        <a:p>
          <a:r>
            <a:rPr lang="en-US" dirty="0"/>
            <a:t>Assign bond proceeds solely for the financing or re-financing of projects to improve or protect the environment</a:t>
          </a:r>
        </a:p>
      </dgm:t>
    </dgm:pt>
    <dgm:pt modelId="{6CAB5978-3C55-4CBA-AB17-B195804F6B44}" type="parTrans" cxnId="{18223ADB-70D9-4AFD-9767-75FBD20934F0}">
      <dgm:prSet/>
      <dgm:spPr/>
      <dgm:t>
        <a:bodyPr/>
        <a:lstStyle/>
        <a:p>
          <a:endParaRPr lang="en-US"/>
        </a:p>
      </dgm:t>
    </dgm:pt>
    <dgm:pt modelId="{B14647E1-38B1-4C7D-9A73-9C5FB217E026}" type="sibTrans" cxnId="{18223ADB-70D9-4AFD-9767-75FBD20934F0}">
      <dgm:prSet/>
      <dgm:spPr>
        <a:solidFill>
          <a:srgbClr val="FFFF00">
            <a:alpha val="90000"/>
          </a:srgbClr>
        </a:solidFill>
      </dgm:spPr>
      <dgm:t>
        <a:bodyPr/>
        <a:lstStyle/>
        <a:p>
          <a:endParaRPr lang="en-US"/>
        </a:p>
      </dgm:t>
    </dgm:pt>
    <dgm:pt modelId="{C3434F4C-559B-4818-AE74-10B1250EA8E0}">
      <dgm:prSet phldrT="[Text]"/>
      <dgm:spPr>
        <a:solidFill>
          <a:srgbClr val="00B050"/>
        </a:solidFill>
      </dgm:spPr>
      <dgm:t>
        <a:bodyPr/>
        <a:lstStyle/>
        <a:p>
          <a:r>
            <a:rPr lang="en-US" dirty="0"/>
            <a:t>Declare the bond to be green (before issuance)</a:t>
          </a:r>
        </a:p>
      </dgm:t>
    </dgm:pt>
    <dgm:pt modelId="{BEA8C3A5-8493-4A83-8CF3-0409453B8BC9}" type="parTrans" cxnId="{DE1591A0-4B74-4F14-8177-E9B0F81D210B}">
      <dgm:prSet/>
      <dgm:spPr/>
      <dgm:t>
        <a:bodyPr/>
        <a:lstStyle/>
        <a:p>
          <a:endParaRPr lang="en-US"/>
        </a:p>
      </dgm:t>
    </dgm:pt>
    <dgm:pt modelId="{F0CB399A-18D8-47D6-8508-44BBA0906F82}" type="sibTrans" cxnId="{DE1591A0-4B74-4F14-8177-E9B0F81D210B}">
      <dgm:prSet/>
      <dgm:spPr>
        <a:solidFill>
          <a:srgbClr val="FFFF00">
            <a:alpha val="90000"/>
          </a:srgbClr>
        </a:solidFill>
      </dgm:spPr>
      <dgm:t>
        <a:bodyPr/>
        <a:lstStyle/>
        <a:p>
          <a:endParaRPr lang="en-US"/>
        </a:p>
      </dgm:t>
    </dgm:pt>
    <dgm:pt modelId="{D3D3DAA3-C34E-4729-A743-63DBE21F232F}">
      <dgm:prSet phldrT="[Text]"/>
      <dgm:spPr/>
      <dgm:t>
        <a:bodyPr/>
        <a:lstStyle/>
        <a:p>
          <a:r>
            <a:rPr lang="en-US" dirty="0"/>
            <a:t>Commit to a level of transparency and reporting on the bond’s use of proceeds</a:t>
          </a:r>
        </a:p>
      </dgm:t>
    </dgm:pt>
    <dgm:pt modelId="{942642CD-D9C0-47AF-99FF-4A7DE0669C10}" type="parTrans" cxnId="{185EA796-B13E-4894-9784-D6324C57E1BB}">
      <dgm:prSet/>
      <dgm:spPr/>
      <dgm:t>
        <a:bodyPr/>
        <a:lstStyle/>
        <a:p>
          <a:endParaRPr lang="en-US"/>
        </a:p>
      </dgm:t>
    </dgm:pt>
    <dgm:pt modelId="{10A55C5C-B891-4EA9-AA45-ABB0BC9CE9A0}" type="sibTrans" cxnId="{185EA796-B13E-4894-9784-D6324C57E1BB}">
      <dgm:prSet/>
      <dgm:spPr/>
      <dgm:t>
        <a:bodyPr/>
        <a:lstStyle/>
        <a:p>
          <a:endParaRPr lang="en-US"/>
        </a:p>
      </dgm:t>
    </dgm:pt>
    <dgm:pt modelId="{F27662F8-D2C3-477F-9059-40F40CE03660}" type="pres">
      <dgm:prSet presAssocID="{7E68E901-E5DB-4622-ADC9-D092A284C27D}" presName="outerComposite" presStyleCnt="0">
        <dgm:presLayoutVars>
          <dgm:chMax val="5"/>
          <dgm:dir/>
          <dgm:resizeHandles val="exact"/>
        </dgm:presLayoutVars>
      </dgm:prSet>
      <dgm:spPr/>
    </dgm:pt>
    <dgm:pt modelId="{0EED1D3F-C0ED-4A9D-8C4D-50C7312E3369}" type="pres">
      <dgm:prSet presAssocID="{7E68E901-E5DB-4622-ADC9-D092A284C27D}" presName="dummyMaxCanvas" presStyleCnt="0">
        <dgm:presLayoutVars/>
      </dgm:prSet>
      <dgm:spPr/>
    </dgm:pt>
    <dgm:pt modelId="{2CA6DF1F-55CB-451E-B106-34C04CA21687}" type="pres">
      <dgm:prSet presAssocID="{7E68E901-E5DB-4622-ADC9-D092A284C27D}" presName="ThreeNodes_1" presStyleLbl="node1" presStyleIdx="0" presStyleCnt="3">
        <dgm:presLayoutVars>
          <dgm:bulletEnabled val="1"/>
        </dgm:presLayoutVars>
      </dgm:prSet>
      <dgm:spPr/>
    </dgm:pt>
    <dgm:pt modelId="{7184EE92-26BA-450A-9D05-7B65901498B0}" type="pres">
      <dgm:prSet presAssocID="{7E68E901-E5DB-4622-ADC9-D092A284C27D}" presName="ThreeNodes_2" presStyleLbl="node1" presStyleIdx="1" presStyleCnt="3">
        <dgm:presLayoutVars>
          <dgm:bulletEnabled val="1"/>
        </dgm:presLayoutVars>
      </dgm:prSet>
      <dgm:spPr/>
    </dgm:pt>
    <dgm:pt modelId="{22AD22CC-5CFD-4378-8778-4BD0F334BE4B}" type="pres">
      <dgm:prSet presAssocID="{7E68E901-E5DB-4622-ADC9-D092A284C27D}" presName="ThreeNodes_3" presStyleLbl="node1" presStyleIdx="2" presStyleCnt="3">
        <dgm:presLayoutVars>
          <dgm:bulletEnabled val="1"/>
        </dgm:presLayoutVars>
      </dgm:prSet>
      <dgm:spPr/>
    </dgm:pt>
    <dgm:pt modelId="{54F4FAF6-80E9-4BD1-A137-D9575658AF80}" type="pres">
      <dgm:prSet presAssocID="{7E68E901-E5DB-4622-ADC9-D092A284C27D}" presName="ThreeConn_1-2" presStyleLbl="fgAccFollowNode1" presStyleIdx="0" presStyleCnt="2">
        <dgm:presLayoutVars>
          <dgm:bulletEnabled val="1"/>
        </dgm:presLayoutVars>
      </dgm:prSet>
      <dgm:spPr/>
    </dgm:pt>
    <dgm:pt modelId="{21879A5F-179B-4281-A2C9-7149A78299F1}" type="pres">
      <dgm:prSet presAssocID="{7E68E901-E5DB-4622-ADC9-D092A284C27D}" presName="ThreeConn_2-3" presStyleLbl="fgAccFollowNode1" presStyleIdx="1" presStyleCnt="2">
        <dgm:presLayoutVars>
          <dgm:bulletEnabled val="1"/>
        </dgm:presLayoutVars>
      </dgm:prSet>
      <dgm:spPr/>
    </dgm:pt>
    <dgm:pt modelId="{72694A06-56CA-4625-B9FE-B1CD83C2BBDD}" type="pres">
      <dgm:prSet presAssocID="{7E68E901-E5DB-4622-ADC9-D092A284C27D}" presName="ThreeNodes_1_text" presStyleLbl="node1" presStyleIdx="2" presStyleCnt="3">
        <dgm:presLayoutVars>
          <dgm:bulletEnabled val="1"/>
        </dgm:presLayoutVars>
      </dgm:prSet>
      <dgm:spPr/>
    </dgm:pt>
    <dgm:pt modelId="{094BC0D6-BDA4-4197-9110-BA7AEEEB743A}" type="pres">
      <dgm:prSet presAssocID="{7E68E901-E5DB-4622-ADC9-D092A284C27D}" presName="ThreeNodes_2_text" presStyleLbl="node1" presStyleIdx="2" presStyleCnt="3">
        <dgm:presLayoutVars>
          <dgm:bulletEnabled val="1"/>
        </dgm:presLayoutVars>
      </dgm:prSet>
      <dgm:spPr/>
    </dgm:pt>
    <dgm:pt modelId="{AA0D7073-A407-4862-9167-63822C1103E8}" type="pres">
      <dgm:prSet presAssocID="{7E68E901-E5DB-4622-ADC9-D092A284C27D}" presName="ThreeNodes_3_text" presStyleLbl="node1" presStyleIdx="2" presStyleCnt="3">
        <dgm:presLayoutVars>
          <dgm:bulletEnabled val="1"/>
        </dgm:presLayoutVars>
      </dgm:prSet>
      <dgm:spPr/>
    </dgm:pt>
  </dgm:ptLst>
  <dgm:cxnLst>
    <dgm:cxn modelId="{4A80EF29-74D3-45B3-88CB-EFB52A292697}" type="presOf" srcId="{C3434F4C-559B-4818-AE74-10B1250EA8E0}" destId="{094BC0D6-BDA4-4197-9110-BA7AEEEB743A}" srcOrd="1" destOrd="0" presId="urn:microsoft.com/office/officeart/2005/8/layout/vProcess5"/>
    <dgm:cxn modelId="{EF13EB41-2A73-4375-B5FF-E44D3943D774}" type="presOf" srcId="{D3D3DAA3-C34E-4729-A743-63DBE21F232F}" destId="{22AD22CC-5CFD-4378-8778-4BD0F334BE4B}" srcOrd="0" destOrd="0" presId="urn:microsoft.com/office/officeart/2005/8/layout/vProcess5"/>
    <dgm:cxn modelId="{A6176644-B1E1-4EF3-A6A8-29B0F9054848}" type="presOf" srcId="{F0CB399A-18D8-47D6-8508-44BBA0906F82}" destId="{21879A5F-179B-4281-A2C9-7149A78299F1}" srcOrd="0" destOrd="0" presId="urn:microsoft.com/office/officeart/2005/8/layout/vProcess5"/>
    <dgm:cxn modelId="{CE173152-1453-489F-B270-0629F7EBA5F7}" type="presOf" srcId="{B14647E1-38B1-4C7D-9A73-9C5FB217E026}" destId="{54F4FAF6-80E9-4BD1-A137-D9575658AF80}" srcOrd="0" destOrd="0" presId="urn:microsoft.com/office/officeart/2005/8/layout/vProcess5"/>
    <dgm:cxn modelId="{A089A295-6940-4821-9ABC-B1EE9196359B}" type="presOf" srcId="{513CEB81-EE02-4788-BA85-194C081F97E5}" destId="{2CA6DF1F-55CB-451E-B106-34C04CA21687}" srcOrd="0" destOrd="0" presId="urn:microsoft.com/office/officeart/2005/8/layout/vProcess5"/>
    <dgm:cxn modelId="{185EA796-B13E-4894-9784-D6324C57E1BB}" srcId="{7E68E901-E5DB-4622-ADC9-D092A284C27D}" destId="{D3D3DAA3-C34E-4729-A743-63DBE21F232F}" srcOrd="2" destOrd="0" parTransId="{942642CD-D9C0-47AF-99FF-4A7DE0669C10}" sibTransId="{10A55C5C-B891-4EA9-AA45-ABB0BC9CE9A0}"/>
    <dgm:cxn modelId="{DE1591A0-4B74-4F14-8177-E9B0F81D210B}" srcId="{7E68E901-E5DB-4622-ADC9-D092A284C27D}" destId="{C3434F4C-559B-4818-AE74-10B1250EA8E0}" srcOrd="1" destOrd="0" parTransId="{BEA8C3A5-8493-4A83-8CF3-0409453B8BC9}" sibTransId="{F0CB399A-18D8-47D6-8508-44BBA0906F82}"/>
    <dgm:cxn modelId="{408C0CB2-A87D-4287-9C8E-76E647B6CF1B}" type="presOf" srcId="{D3D3DAA3-C34E-4729-A743-63DBE21F232F}" destId="{AA0D7073-A407-4862-9167-63822C1103E8}" srcOrd="1" destOrd="0" presId="urn:microsoft.com/office/officeart/2005/8/layout/vProcess5"/>
    <dgm:cxn modelId="{18223ADB-70D9-4AFD-9767-75FBD20934F0}" srcId="{7E68E901-E5DB-4622-ADC9-D092A284C27D}" destId="{513CEB81-EE02-4788-BA85-194C081F97E5}" srcOrd="0" destOrd="0" parTransId="{6CAB5978-3C55-4CBA-AB17-B195804F6B44}" sibTransId="{B14647E1-38B1-4C7D-9A73-9C5FB217E026}"/>
    <dgm:cxn modelId="{82288EEB-E9A0-41E1-B58E-D2F546DA9B0C}" type="presOf" srcId="{513CEB81-EE02-4788-BA85-194C081F97E5}" destId="{72694A06-56CA-4625-B9FE-B1CD83C2BBDD}" srcOrd="1" destOrd="0" presId="urn:microsoft.com/office/officeart/2005/8/layout/vProcess5"/>
    <dgm:cxn modelId="{50AEE1EF-1217-4336-9D80-A30AD566318B}" type="presOf" srcId="{7E68E901-E5DB-4622-ADC9-D092A284C27D}" destId="{F27662F8-D2C3-477F-9059-40F40CE03660}" srcOrd="0" destOrd="0" presId="urn:microsoft.com/office/officeart/2005/8/layout/vProcess5"/>
    <dgm:cxn modelId="{BD8A4BF0-D4E6-4201-93E5-8834DAC9AAD0}" type="presOf" srcId="{C3434F4C-559B-4818-AE74-10B1250EA8E0}" destId="{7184EE92-26BA-450A-9D05-7B65901498B0}" srcOrd="0" destOrd="0" presId="urn:microsoft.com/office/officeart/2005/8/layout/vProcess5"/>
    <dgm:cxn modelId="{687738DF-4979-4200-8C1C-7FE7E60ADF3B}" type="presParOf" srcId="{F27662F8-D2C3-477F-9059-40F40CE03660}" destId="{0EED1D3F-C0ED-4A9D-8C4D-50C7312E3369}" srcOrd="0" destOrd="0" presId="urn:microsoft.com/office/officeart/2005/8/layout/vProcess5"/>
    <dgm:cxn modelId="{B28C7023-4652-42E4-B8D5-FA0801FD69ED}" type="presParOf" srcId="{F27662F8-D2C3-477F-9059-40F40CE03660}" destId="{2CA6DF1F-55CB-451E-B106-34C04CA21687}" srcOrd="1" destOrd="0" presId="urn:microsoft.com/office/officeart/2005/8/layout/vProcess5"/>
    <dgm:cxn modelId="{0A46D35D-A971-481E-8CFB-D59FB6DF9BDC}" type="presParOf" srcId="{F27662F8-D2C3-477F-9059-40F40CE03660}" destId="{7184EE92-26BA-450A-9D05-7B65901498B0}" srcOrd="2" destOrd="0" presId="urn:microsoft.com/office/officeart/2005/8/layout/vProcess5"/>
    <dgm:cxn modelId="{F2F82779-5DF3-4DF9-8367-11FB4534C6F3}" type="presParOf" srcId="{F27662F8-D2C3-477F-9059-40F40CE03660}" destId="{22AD22CC-5CFD-4378-8778-4BD0F334BE4B}" srcOrd="3" destOrd="0" presId="urn:microsoft.com/office/officeart/2005/8/layout/vProcess5"/>
    <dgm:cxn modelId="{19A120FF-D535-4603-84B4-3C5263AAB53B}" type="presParOf" srcId="{F27662F8-D2C3-477F-9059-40F40CE03660}" destId="{54F4FAF6-80E9-4BD1-A137-D9575658AF80}" srcOrd="4" destOrd="0" presId="urn:microsoft.com/office/officeart/2005/8/layout/vProcess5"/>
    <dgm:cxn modelId="{85A07307-9B9A-447E-8825-48321BBCA0F9}" type="presParOf" srcId="{F27662F8-D2C3-477F-9059-40F40CE03660}" destId="{21879A5F-179B-4281-A2C9-7149A78299F1}" srcOrd="5" destOrd="0" presId="urn:microsoft.com/office/officeart/2005/8/layout/vProcess5"/>
    <dgm:cxn modelId="{842C639A-ED97-45B3-B602-12C6D6F2BA0A}" type="presParOf" srcId="{F27662F8-D2C3-477F-9059-40F40CE03660}" destId="{72694A06-56CA-4625-B9FE-B1CD83C2BBDD}" srcOrd="6" destOrd="0" presId="urn:microsoft.com/office/officeart/2005/8/layout/vProcess5"/>
    <dgm:cxn modelId="{6E68FB75-78E7-4081-95D4-8711524BBF5B}" type="presParOf" srcId="{F27662F8-D2C3-477F-9059-40F40CE03660}" destId="{094BC0D6-BDA4-4197-9110-BA7AEEEB743A}" srcOrd="7" destOrd="0" presId="urn:microsoft.com/office/officeart/2005/8/layout/vProcess5"/>
    <dgm:cxn modelId="{D9802F4A-2532-44FD-A018-DF3ECA4EF8E5}" type="presParOf" srcId="{F27662F8-D2C3-477F-9059-40F40CE03660}" destId="{AA0D7073-A407-4862-9167-63822C1103E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61A90-1DE7-4DCB-AA04-5FABCFEF0C4B}"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0F274BFB-BB5E-4E71-8C52-E5C9B8F209EA}">
      <dgm:prSet custT="1"/>
      <dgm:spPr/>
      <dgm:t>
        <a:bodyPr/>
        <a:lstStyle/>
        <a:p>
          <a:pPr algn="ctr"/>
          <a:r>
            <a:rPr lang="en-US" sz="1800" b="1" dirty="0"/>
            <a:t>Indonesia</a:t>
          </a:r>
        </a:p>
      </dgm:t>
    </dgm:pt>
    <dgm:pt modelId="{264F2EB7-ABF1-4D80-98E4-B2CE3FB51E78}" type="parTrans" cxnId="{94FF055A-B2E1-4E4C-948F-9E7DA06594B2}">
      <dgm:prSet/>
      <dgm:spPr/>
      <dgm:t>
        <a:bodyPr/>
        <a:lstStyle/>
        <a:p>
          <a:endParaRPr lang="en-US"/>
        </a:p>
      </dgm:t>
    </dgm:pt>
    <dgm:pt modelId="{9EC0C28A-96AD-4987-B9DC-62B84DBE28C7}" type="sibTrans" cxnId="{94FF055A-B2E1-4E4C-948F-9E7DA06594B2}">
      <dgm:prSet/>
      <dgm:spPr/>
      <dgm:t>
        <a:bodyPr/>
        <a:lstStyle/>
        <a:p>
          <a:endParaRPr lang="en-US"/>
        </a:p>
      </dgm:t>
    </dgm:pt>
    <dgm:pt modelId="{4316C793-A17D-4620-8799-FBBE0BDF592A}">
      <dgm:prSet/>
      <dgm:spPr/>
      <dgm:t>
        <a:bodyPr/>
        <a:lstStyle/>
        <a:p>
          <a:pPr algn="l"/>
          <a:r>
            <a:rPr lang="en-US" sz="1100" dirty="0"/>
            <a:t>Investments for low-carbon, resilient ports, rail, roads, estimated at nearly </a:t>
          </a:r>
          <a:r>
            <a:rPr lang="en-US" sz="1100" b="1" dirty="0">
              <a:solidFill>
                <a:srgbClr val="FFFF00"/>
              </a:solidFill>
            </a:rPr>
            <a:t>US$20 billion</a:t>
          </a:r>
        </a:p>
      </dgm:t>
    </dgm:pt>
    <dgm:pt modelId="{244E890B-2280-4084-9B96-3C0DBBFB9AF9}" type="parTrans" cxnId="{92662817-5D98-4C68-B173-5129B4C2E9EE}">
      <dgm:prSet/>
      <dgm:spPr/>
      <dgm:t>
        <a:bodyPr/>
        <a:lstStyle/>
        <a:p>
          <a:endParaRPr lang="en-US"/>
        </a:p>
      </dgm:t>
    </dgm:pt>
    <dgm:pt modelId="{B1418E40-A2BC-4A4F-B24E-35C9EF17F500}" type="sibTrans" cxnId="{92662817-5D98-4C68-B173-5129B4C2E9EE}">
      <dgm:prSet/>
      <dgm:spPr/>
      <dgm:t>
        <a:bodyPr/>
        <a:lstStyle/>
        <a:p>
          <a:endParaRPr lang="en-US"/>
        </a:p>
      </dgm:t>
    </dgm:pt>
    <dgm:pt modelId="{2915504E-563C-4889-B993-0208EE5578BF}">
      <dgm:prSet/>
      <dgm:spPr/>
      <dgm:t>
        <a:bodyPr/>
        <a:lstStyle/>
        <a:p>
          <a:pPr algn="l"/>
          <a:r>
            <a:rPr lang="en-US" sz="1100" dirty="0"/>
            <a:t>Construction of new green buildings will require almost </a:t>
          </a:r>
          <a:r>
            <a:rPr lang="en-US" sz="1100" b="1" dirty="0">
              <a:solidFill>
                <a:srgbClr val="FFFF00"/>
              </a:solidFill>
            </a:rPr>
            <a:t>US$209 billion</a:t>
          </a:r>
        </a:p>
      </dgm:t>
    </dgm:pt>
    <dgm:pt modelId="{A7BDE249-B403-49E9-8BB2-857CCCFF7E6E}" type="parTrans" cxnId="{752FB91A-625E-49A1-ADDD-5EFFFBE81A99}">
      <dgm:prSet/>
      <dgm:spPr/>
      <dgm:t>
        <a:bodyPr/>
        <a:lstStyle/>
        <a:p>
          <a:endParaRPr lang="en-US"/>
        </a:p>
      </dgm:t>
    </dgm:pt>
    <dgm:pt modelId="{3BCCCA85-7FEB-489A-AB7B-2F1943D10E81}" type="sibTrans" cxnId="{752FB91A-625E-49A1-ADDD-5EFFFBE81A99}">
      <dgm:prSet/>
      <dgm:spPr/>
      <dgm:t>
        <a:bodyPr/>
        <a:lstStyle/>
        <a:p>
          <a:endParaRPr lang="en-US"/>
        </a:p>
      </dgm:t>
    </dgm:pt>
    <dgm:pt modelId="{095FD24F-CDC3-4432-8443-D0571D690073}">
      <dgm:prSet custT="1"/>
      <dgm:spPr/>
      <dgm:t>
        <a:bodyPr/>
        <a:lstStyle/>
        <a:p>
          <a:pPr algn="ctr"/>
          <a:r>
            <a:rPr lang="en-US" sz="1800" b="1" dirty="0"/>
            <a:t>Philippines</a:t>
          </a:r>
        </a:p>
      </dgm:t>
    </dgm:pt>
    <dgm:pt modelId="{C07ED172-43AE-4D06-8E19-64C5DA08EE80}" type="parTrans" cxnId="{663B013D-CB93-4F34-B516-B7181117A438}">
      <dgm:prSet/>
      <dgm:spPr/>
      <dgm:t>
        <a:bodyPr/>
        <a:lstStyle/>
        <a:p>
          <a:endParaRPr lang="en-US"/>
        </a:p>
      </dgm:t>
    </dgm:pt>
    <dgm:pt modelId="{D38A395E-8C8C-4345-812F-BAED6F7974B8}" type="sibTrans" cxnId="{663B013D-CB93-4F34-B516-B7181117A438}">
      <dgm:prSet/>
      <dgm:spPr/>
      <dgm:t>
        <a:bodyPr/>
        <a:lstStyle/>
        <a:p>
          <a:endParaRPr lang="en-US"/>
        </a:p>
      </dgm:t>
    </dgm:pt>
    <dgm:pt modelId="{C3F366CC-148E-4872-B067-8363B94DEABE}">
      <dgm:prSet/>
      <dgm:spPr/>
      <dgm:t>
        <a:bodyPr/>
        <a:lstStyle/>
        <a:p>
          <a:pPr algn="l"/>
          <a:r>
            <a:rPr lang="en-US" sz="1200" dirty="0"/>
            <a:t>New green buildings, waste and transport will see investment of </a:t>
          </a:r>
          <a:r>
            <a:rPr lang="en-US" sz="1200" b="1" dirty="0">
              <a:solidFill>
                <a:srgbClr val="FFFF00"/>
              </a:solidFill>
            </a:rPr>
            <a:t>US$57 billion</a:t>
          </a:r>
          <a:r>
            <a:rPr lang="en-US" sz="1200" b="1" dirty="0"/>
            <a:t>, </a:t>
          </a:r>
          <a:r>
            <a:rPr lang="en-US" sz="1200" b="1" dirty="0">
              <a:solidFill>
                <a:srgbClr val="FFFF00"/>
              </a:solidFill>
            </a:rPr>
            <a:t>US$2 billion</a:t>
          </a:r>
          <a:r>
            <a:rPr lang="en-US" sz="1200" dirty="0"/>
            <a:t>, and </a:t>
          </a:r>
          <a:r>
            <a:rPr lang="en-US" sz="1200" b="1" dirty="0">
              <a:solidFill>
                <a:srgbClr val="FFFF00"/>
              </a:solidFill>
            </a:rPr>
            <a:t>US$41 billion </a:t>
          </a:r>
          <a:r>
            <a:rPr lang="en-US" sz="1200" dirty="0"/>
            <a:t>respectively</a:t>
          </a:r>
        </a:p>
      </dgm:t>
    </dgm:pt>
    <dgm:pt modelId="{0B759F34-E522-481D-B949-8FB4ADAE7C58}" type="parTrans" cxnId="{904920FE-A7C3-442F-83FA-6835B182B406}">
      <dgm:prSet/>
      <dgm:spPr/>
      <dgm:t>
        <a:bodyPr/>
        <a:lstStyle/>
        <a:p>
          <a:endParaRPr lang="en-US"/>
        </a:p>
      </dgm:t>
    </dgm:pt>
    <dgm:pt modelId="{B32A2C2A-FD08-49A4-837B-921BBE5BCF75}" type="sibTrans" cxnId="{904920FE-A7C3-442F-83FA-6835B182B406}">
      <dgm:prSet/>
      <dgm:spPr/>
      <dgm:t>
        <a:bodyPr/>
        <a:lstStyle/>
        <a:p>
          <a:endParaRPr lang="en-US"/>
        </a:p>
      </dgm:t>
    </dgm:pt>
    <dgm:pt modelId="{9DEC01EF-C8CE-49DC-8318-BD7356E0A29E}">
      <dgm:prSet custT="1"/>
      <dgm:spPr/>
      <dgm:t>
        <a:bodyPr/>
        <a:lstStyle/>
        <a:p>
          <a:pPr algn="ctr"/>
          <a:r>
            <a:rPr lang="en-US" sz="1800" b="1" dirty="0"/>
            <a:t>Vietnam</a:t>
          </a:r>
        </a:p>
      </dgm:t>
    </dgm:pt>
    <dgm:pt modelId="{17D92E66-9E33-4264-A7C9-372139DF76EB}" type="parTrans" cxnId="{B371BBC4-2340-4309-AD9D-0771589BFE92}">
      <dgm:prSet/>
      <dgm:spPr/>
      <dgm:t>
        <a:bodyPr/>
        <a:lstStyle/>
        <a:p>
          <a:endParaRPr lang="en-US"/>
        </a:p>
      </dgm:t>
    </dgm:pt>
    <dgm:pt modelId="{7B7CD11E-730C-4158-9608-B9A26CFCEFF8}" type="sibTrans" cxnId="{B371BBC4-2340-4309-AD9D-0771589BFE92}">
      <dgm:prSet/>
      <dgm:spPr/>
      <dgm:t>
        <a:bodyPr/>
        <a:lstStyle/>
        <a:p>
          <a:endParaRPr lang="en-US"/>
        </a:p>
      </dgm:t>
    </dgm:pt>
    <dgm:pt modelId="{767F497D-3865-4631-A49E-D74C2B5AF282}">
      <dgm:prSet/>
      <dgm:spPr/>
      <dgm:t>
        <a:bodyPr/>
        <a:lstStyle/>
        <a:p>
          <a:pPr algn="l"/>
          <a:r>
            <a:rPr lang="en-US" sz="1200" dirty="0"/>
            <a:t>Transportation infrastructure needs of </a:t>
          </a:r>
          <a:r>
            <a:rPr lang="en-US" sz="1200" b="1" dirty="0">
              <a:solidFill>
                <a:srgbClr val="FFFF00"/>
              </a:solidFill>
            </a:rPr>
            <a:t>US$571 billion </a:t>
          </a:r>
          <a:r>
            <a:rPr lang="en-US" sz="1200" dirty="0"/>
            <a:t>by 2030</a:t>
          </a:r>
        </a:p>
      </dgm:t>
    </dgm:pt>
    <dgm:pt modelId="{6B2C5F0E-5A68-41A3-9E2B-C7A75FEC2FB0}" type="parTrans" cxnId="{878FFDD6-46B1-4244-B69C-349670C89D4A}">
      <dgm:prSet/>
      <dgm:spPr/>
      <dgm:t>
        <a:bodyPr/>
        <a:lstStyle/>
        <a:p>
          <a:endParaRPr lang="en-US"/>
        </a:p>
      </dgm:t>
    </dgm:pt>
    <dgm:pt modelId="{9583584D-E811-49A6-B91D-C62C67F2F387}" type="sibTrans" cxnId="{878FFDD6-46B1-4244-B69C-349670C89D4A}">
      <dgm:prSet/>
      <dgm:spPr/>
      <dgm:t>
        <a:bodyPr/>
        <a:lstStyle/>
        <a:p>
          <a:endParaRPr lang="en-US"/>
        </a:p>
      </dgm:t>
    </dgm:pt>
    <dgm:pt modelId="{4E3240FB-5A58-482A-8085-71EFB81D1EAF}">
      <dgm:prSet/>
      <dgm:spPr/>
      <dgm:t>
        <a:bodyPr/>
        <a:lstStyle/>
        <a:p>
          <a:pPr algn="l"/>
          <a:r>
            <a:rPr lang="en-US" sz="1200" dirty="0"/>
            <a:t>New green buildings represent an almost </a:t>
          </a:r>
          <a:r>
            <a:rPr lang="en-US" sz="1200" b="1" dirty="0">
              <a:solidFill>
                <a:srgbClr val="FFFF00"/>
              </a:solidFill>
            </a:rPr>
            <a:t>US$80 billion </a:t>
          </a:r>
          <a:r>
            <a:rPr lang="en-US" sz="1200" dirty="0"/>
            <a:t>investment opportunity</a:t>
          </a:r>
        </a:p>
      </dgm:t>
    </dgm:pt>
    <dgm:pt modelId="{2FEE0C6E-22E3-4DCD-84FC-086CA200B389}" type="parTrans" cxnId="{631981B5-1898-422F-9A99-25C2D741B3A7}">
      <dgm:prSet/>
      <dgm:spPr/>
      <dgm:t>
        <a:bodyPr/>
        <a:lstStyle/>
        <a:p>
          <a:endParaRPr lang="en-US"/>
        </a:p>
      </dgm:t>
    </dgm:pt>
    <dgm:pt modelId="{D2E368C9-6440-4660-92FE-71E707332572}" type="sibTrans" cxnId="{631981B5-1898-422F-9A99-25C2D741B3A7}">
      <dgm:prSet/>
      <dgm:spPr/>
      <dgm:t>
        <a:bodyPr/>
        <a:lstStyle/>
        <a:p>
          <a:endParaRPr lang="en-US"/>
        </a:p>
      </dgm:t>
    </dgm:pt>
    <dgm:pt modelId="{5B3BBA85-4241-41F9-A003-68CDFD02A6F9}" type="pres">
      <dgm:prSet presAssocID="{DAB61A90-1DE7-4DCB-AA04-5FABCFEF0C4B}" presName="Name0" presStyleCnt="0">
        <dgm:presLayoutVars>
          <dgm:dir/>
          <dgm:resizeHandles val="exact"/>
        </dgm:presLayoutVars>
      </dgm:prSet>
      <dgm:spPr/>
    </dgm:pt>
    <dgm:pt modelId="{86A7F35B-724C-470D-BB36-85E66692B641}" type="pres">
      <dgm:prSet presAssocID="{DAB61A90-1DE7-4DCB-AA04-5FABCFEF0C4B}" presName="fgShape" presStyleLbl="fgShp" presStyleIdx="0" presStyleCnt="1"/>
      <dgm:spPr/>
    </dgm:pt>
    <dgm:pt modelId="{0D40E740-3B3C-4F85-A913-C1C78F222A44}" type="pres">
      <dgm:prSet presAssocID="{DAB61A90-1DE7-4DCB-AA04-5FABCFEF0C4B}" presName="linComp" presStyleCnt="0"/>
      <dgm:spPr/>
    </dgm:pt>
    <dgm:pt modelId="{3515FDC7-21A6-4680-BF0A-A0DBEA5E61F1}" type="pres">
      <dgm:prSet presAssocID="{0F274BFB-BB5E-4E71-8C52-E5C9B8F209EA}" presName="compNode" presStyleCnt="0"/>
      <dgm:spPr/>
    </dgm:pt>
    <dgm:pt modelId="{54D7C4DD-B2FC-40E7-BF13-DA35D6479D54}" type="pres">
      <dgm:prSet presAssocID="{0F274BFB-BB5E-4E71-8C52-E5C9B8F209EA}" presName="bkgdShape" presStyleLbl="node1" presStyleIdx="0" presStyleCnt="3"/>
      <dgm:spPr/>
    </dgm:pt>
    <dgm:pt modelId="{E43695FC-31F0-4FD2-82E7-4B78669C8F19}" type="pres">
      <dgm:prSet presAssocID="{0F274BFB-BB5E-4E71-8C52-E5C9B8F209EA}" presName="nodeTx" presStyleLbl="node1" presStyleIdx="0" presStyleCnt="3">
        <dgm:presLayoutVars>
          <dgm:bulletEnabled val="1"/>
        </dgm:presLayoutVars>
      </dgm:prSet>
      <dgm:spPr/>
    </dgm:pt>
    <dgm:pt modelId="{3E33AADB-ADA8-40BE-AB46-9D39F2B74FA8}" type="pres">
      <dgm:prSet presAssocID="{0F274BFB-BB5E-4E71-8C52-E5C9B8F209EA}" presName="invisiNode" presStyleLbl="node1" presStyleIdx="0" presStyleCnt="3"/>
      <dgm:spPr/>
    </dgm:pt>
    <dgm:pt modelId="{9B754692-A7C6-476B-AA19-763B6AA4C149}" type="pres">
      <dgm:prSet presAssocID="{0F274BFB-BB5E-4E71-8C52-E5C9B8F209EA}"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1EA098D9-0415-434B-96DA-22DB3110682E}" type="pres">
      <dgm:prSet presAssocID="{9EC0C28A-96AD-4987-B9DC-62B84DBE28C7}" presName="sibTrans" presStyleLbl="sibTrans2D1" presStyleIdx="0" presStyleCnt="0"/>
      <dgm:spPr/>
    </dgm:pt>
    <dgm:pt modelId="{1AD47A63-04AE-4637-A37D-E44FB5717BD8}" type="pres">
      <dgm:prSet presAssocID="{095FD24F-CDC3-4432-8443-D0571D690073}" presName="compNode" presStyleCnt="0"/>
      <dgm:spPr/>
    </dgm:pt>
    <dgm:pt modelId="{A2EE80B0-B8AD-4A11-BEF1-D9A5884C6CD0}" type="pres">
      <dgm:prSet presAssocID="{095FD24F-CDC3-4432-8443-D0571D690073}" presName="bkgdShape" presStyleLbl="node1" presStyleIdx="1" presStyleCnt="3"/>
      <dgm:spPr/>
    </dgm:pt>
    <dgm:pt modelId="{33E5272E-6ED3-497D-BFB3-94F9507461A3}" type="pres">
      <dgm:prSet presAssocID="{095FD24F-CDC3-4432-8443-D0571D690073}" presName="nodeTx" presStyleLbl="node1" presStyleIdx="1" presStyleCnt="3">
        <dgm:presLayoutVars>
          <dgm:bulletEnabled val="1"/>
        </dgm:presLayoutVars>
      </dgm:prSet>
      <dgm:spPr/>
    </dgm:pt>
    <dgm:pt modelId="{74679E5D-B427-4DAD-9D27-8416CC6834B3}" type="pres">
      <dgm:prSet presAssocID="{095FD24F-CDC3-4432-8443-D0571D690073}" presName="invisiNode" presStyleLbl="node1" presStyleIdx="1" presStyleCnt="3"/>
      <dgm:spPr/>
    </dgm:pt>
    <dgm:pt modelId="{9FCC6795-7028-4C76-A78B-4CA89AF35C1B}" type="pres">
      <dgm:prSet presAssocID="{095FD24F-CDC3-4432-8443-D0571D690073}" presName="imagNode" presStyleLbl="fgImgPlace1" presStyleIdx="1" presStyleCnt="3"/>
      <dgm:spPr>
        <a:blipFill dpi="0" rotWithShape="1">
          <a:blip xmlns:r="http://schemas.openxmlformats.org/officeDocument/2006/relationships" r:embed="rId2"/>
          <a:srcRect/>
          <a:stretch>
            <a:fillRect l="-1587" r="-98413"/>
          </a:stretch>
        </a:blipFill>
      </dgm:spPr>
    </dgm:pt>
    <dgm:pt modelId="{0895795D-EEC5-4B5E-A891-9E7DDBBBF948}" type="pres">
      <dgm:prSet presAssocID="{D38A395E-8C8C-4345-812F-BAED6F7974B8}" presName="sibTrans" presStyleLbl="sibTrans2D1" presStyleIdx="0" presStyleCnt="0"/>
      <dgm:spPr/>
    </dgm:pt>
    <dgm:pt modelId="{DED131C5-3AE0-4CAA-B390-B3BD60558C52}" type="pres">
      <dgm:prSet presAssocID="{9DEC01EF-C8CE-49DC-8318-BD7356E0A29E}" presName="compNode" presStyleCnt="0"/>
      <dgm:spPr/>
    </dgm:pt>
    <dgm:pt modelId="{5A7930FC-41C7-4C89-93C0-1484B3671782}" type="pres">
      <dgm:prSet presAssocID="{9DEC01EF-C8CE-49DC-8318-BD7356E0A29E}" presName="bkgdShape" presStyleLbl="node1" presStyleIdx="2" presStyleCnt="3"/>
      <dgm:spPr/>
    </dgm:pt>
    <dgm:pt modelId="{EE15DC56-B650-4843-9F0D-37838D667910}" type="pres">
      <dgm:prSet presAssocID="{9DEC01EF-C8CE-49DC-8318-BD7356E0A29E}" presName="nodeTx" presStyleLbl="node1" presStyleIdx="2" presStyleCnt="3">
        <dgm:presLayoutVars>
          <dgm:bulletEnabled val="1"/>
        </dgm:presLayoutVars>
      </dgm:prSet>
      <dgm:spPr/>
    </dgm:pt>
    <dgm:pt modelId="{61A3764D-8285-41E3-A920-92FD78A5AC4E}" type="pres">
      <dgm:prSet presAssocID="{9DEC01EF-C8CE-49DC-8318-BD7356E0A29E}" presName="invisiNode" presStyleLbl="node1" presStyleIdx="2" presStyleCnt="3"/>
      <dgm:spPr/>
    </dgm:pt>
    <dgm:pt modelId="{F60C2DA3-B3B6-4536-9C52-224E8DA086CE}" type="pres">
      <dgm:prSet presAssocID="{9DEC01EF-C8CE-49DC-8318-BD7356E0A29E}"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92662817-5D98-4C68-B173-5129B4C2E9EE}" srcId="{0F274BFB-BB5E-4E71-8C52-E5C9B8F209EA}" destId="{4316C793-A17D-4620-8799-FBBE0BDF592A}" srcOrd="0" destOrd="0" parTransId="{244E890B-2280-4084-9B96-3C0DBBFB9AF9}" sibTransId="{B1418E40-A2BC-4A4F-B24E-35C9EF17F500}"/>
    <dgm:cxn modelId="{752FB91A-625E-49A1-ADDD-5EFFFBE81A99}" srcId="{0F274BFB-BB5E-4E71-8C52-E5C9B8F209EA}" destId="{2915504E-563C-4889-B993-0208EE5578BF}" srcOrd="1" destOrd="0" parTransId="{A7BDE249-B403-49E9-8BB2-857CCCFF7E6E}" sibTransId="{3BCCCA85-7FEB-489A-AB7B-2F1943D10E81}"/>
    <dgm:cxn modelId="{5DE3781C-620C-4DD0-9DF8-88821EF1EC89}" type="presOf" srcId="{767F497D-3865-4631-A49E-D74C2B5AF282}" destId="{5A7930FC-41C7-4C89-93C0-1484B3671782}" srcOrd="0" destOrd="1" presId="urn:microsoft.com/office/officeart/2005/8/layout/hList7"/>
    <dgm:cxn modelId="{663B013D-CB93-4F34-B516-B7181117A438}" srcId="{DAB61A90-1DE7-4DCB-AA04-5FABCFEF0C4B}" destId="{095FD24F-CDC3-4432-8443-D0571D690073}" srcOrd="1" destOrd="0" parTransId="{C07ED172-43AE-4D06-8E19-64C5DA08EE80}" sibTransId="{D38A395E-8C8C-4345-812F-BAED6F7974B8}"/>
    <dgm:cxn modelId="{F2755E61-A1DF-4796-B581-7086E0F2B8C6}" type="presOf" srcId="{DAB61A90-1DE7-4DCB-AA04-5FABCFEF0C4B}" destId="{5B3BBA85-4241-41F9-A003-68CDFD02A6F9}" srcOrd="0" destOrd="0" presId="urn:microsoft.com/office/officeart/2005/8/layout/hList7"/>
    <dgm:cxn modelId="{4DB69149-5ED9-4C71-8101-C6003548AEBE}" type="presOf" srcId="{C3F366CC-148E-4872-B067-8363B94DEABE}" destId="{33E5272E-6ED3-497D-BFB3-94F9507461A3}" srcOrd="1" destOrd="1" presId="urn:microsoft.com/office/officeart/2005/8/layout/hList7"/>
    <dgm:cxn modelId="{F449AA4F-A1F8-4F3D-9316-464DB2D2BD55}" type="presOf" srcId="{C3F366CC-148E-4872-B067-8363B94DEABE}" destId="{A2EE80B0-B8AD-4A11-BEF1-D9A5884C6CD0}" srcOrd="0" destOrd="1" presId="urn:microsoft.com/office/officeart/2005/8/layout/hList7"/>
    <dgm:cxn modelId="{900FC056-BB71-4351-AE8B-9AF6D1592EFB}" type="presOf" srcId="{4316C793-A17D-4620-8799-FBBE0BDF592A}" destId="{E43695FC-31F0-4FD2-82E7-4B78669C8F19}" srcOrd="1" destOrd="1" presId="urn:microsoft.com/office/officeart/2005/8/layout/hList7"/>
    <dgm:cxn modelId="{94FF055A-B2E1-4E4C-948F-9E7DA06594B2}" srcId="{DAB61A90-1DE7-4DCB-AA04-5FABCFEF0C4B}" destId="{0F274BFB-BB5E-4E71-8C52-E5C9B8F209EA}" srcOrd="0" destOrd="0" parTransId="{264F2EB7-ABF1-4D80-98E4-B2CE3FB51E78}" sibTransId="{9EC0C28A-96AD-4987-B9DC-62B84DBE28C7}"/>
    <dgm:cxn modelId="{99665F80-A434-4826-85AE-25877F47F387}" type="presOf" srcId="{9EC0C28A-96AD-4987-B9DC-62B84DBE28C7}" destId="{1EA098D9-0415-434B-96DA-22DB3110682E}" srcOrd="0" destOrd="0" presId="urn:microsoft.com/office/officeart/2005/8/layout/hList7"/>
    <dgm:cxn modelId="{01089F80-C3E7-4144-B60B-08B703800DC7}" type="presOf" srcId="{D38A395E-8C8C-4345-812F-BAED6F7974B8}" destId="{0895795D-EEC5-4B5E-A891-9E7DDBBBF948}" srcOrd="0" destOrd="0" presId="urn:microsoft.com/office/officeart/2005/8/layout/hList7"/>
    <dgm:cxn modelId="{A6BCD380-B7F0-48B0-8B41-605514BF77D3}" type="presOf" srcId="{4E3240FB-5A58-482A-8085-71EFB81D1EAF}" destId="{5A7930FC-41C7-4C89-93C0-1484B3671782}" srcOrd="0" destOrd="2" presId="urn:microsoft.com/office/officeart/2005/8/layout/hList7"/>
    <dgm:cxn modelId="{3E59C182-B2DB-4BB9-AE98-EEE12777F34A}" type="presOf" srcId="{4316C793-A17D-4620-8799-FBBE0BDF592A}" destId="{54D7C4DD-B2FC-40E7-BF13-DA35D6479D54}" srcOrd="0" destOrd="1" presId="urn:microsoft.com/office/officeart/2005/8/layout/hList7"/>
    <dgm:cxn modelId="{48F8AE8C-1DFB-4D7E-9B1F-801C5AB3719B}" type="presOf" srcId="{9DEC01EF-C8CE-49DC-8318-BD7356E0A29E}" destId="{5A7930FC-41C7-4C89-93C0-1484B3671782}" srcOrd="0" destOrd="0" presId="urn:microsoft.com/office/officeart/2005/8/layout/hList7"/>
    <dgm:cxn modelId="{D1130490-C646-4E64-A4BE-50DED6B0593F}" type="presOf" srcId="{0F274BFB-BB5E-4E71-8C52-E5C9B8F209EA}" destId="{E43695FC-31F0-4FD2-82E7-4B78669C8F19}" srcOrd="1" destOrd="0" presId="urn:microsoft.com/office/officeart/2005/8/layout/hList7"/>
    <dgm:cxn modelId="{1FEBAE9E-26C8-4A48-A8B4-626FE3877289}" type="presOf" srcId="{2915504E-563C-4889-B993-0208EE5578BF}" destId="{E43695FC-31F0-4FD2-82E7-4B78669C8F19}" srcOrd="1" destOrd="2" presId="urn:microsoft.com/office/officeart/2005/8/layout/hList7"/>
    <dgm:cxn modelId="{626533A3-B56D-46D8-B0BA-534B58260985}" type="presOf" srcId="{767F497D-3865-4631-A49E-D74C2B5AF282}" destId="{EE15DC56-B650-4843-9F0D-37838D667910}" srcOrd="1" destOrd="1" presId="urn:microsoft.com/office/officeart/2005/8/layout/hList7"/>
    <dgm:cxn modelId="{EC835EB1-BAE4-4602-ABE0-7585996DCF98}" type="presOf" srcId="{4E3240FB-5A58-482A-8085-71EFB81D1EAF}" destId="{EE15DC56-B650-4843-9F0D-37838D667910}" srcOrd="1" destOrd="2" presId="urn:microsoft.com/office/officeart/2005/8/layout/hList7"/>
    <dgm:cxn modelId="{631981B5-1898-422F-9A99-25C2D741B3A7}" srcId="{9DEC01EF-C8CE-49DC-8318-BD7356E0A29E}" destId="{4E3240FB-5A58-482A-8085-71EFB81D1EAF}" srcOrd="1" destOrd="0" parTransId="{2FEE0C6E-22E3-4DCD-84FC-086CA200B389}" sibTransId="{D2E368C9-6440-4660-92FE-71E707332572}"/>
    <dgm:cxn modelId="{3796F1BA-CC57-4890-9797-F4E2121F6AEF}" type="presOf" srcId="{0F274BFB-BB5E-4E71-8C52-E5C9B8F209EA}" destId="{54D7C4DD-B2FC-40E7-BF13-DA35D6479D54}" srcOrd="0" destOrd="0" presId="urn:microsoft.com/office/officeart/2005/8/layout/hList7"/>
    <dgm:cxn modelId="{B371BBC4-2340-4309-AD9D-0771589BFE92}" srcId="{DAB61A90-1DE7-4DCB-AA04-5FABCFEF0C4B}" destId="{9DEC01EF-C8CE-49DC-8318-BD7356E0A29E}" srcOrd="2" destOrd="0" parTransId="{17D92E66-9E33-4264-A7C9-372139DF76EB}" sibTransId="{7B7CD11E-730C-4158-9608-B9A26CFCEFF8}"/>
    <dgm:cxn modelId="{878FFDD6-46B1-4244-B69C-349670C89D4A}" srcId="{9DEC01EF-C8CE-49DC-8318-BD7356E0A29E}" destId="{767F497D-3865-4631-A49E-D74C2B5AF282}" srcOrd="0" destOrd="0" parTransId="{6B2C5F0E-5A68-41A3-9E2B-C7A75FEC2FB0}" sibTransId="{9583584D-E811-49A6-B91D-C62C67F2F387}"/>
    <dgm:cxn modelId="{56A70ADB-937B-4279-BA91-02445A47EFF4}" type="presOf" srcId="{9DEC01EF-C8CE-49DC-8318-BD7356E0A29E}" destId="{EE15DC56-B650-4843-9F0D-37838D667910}" srcOrd="1" destOrd="0" presId="urn:microsoft.com/office/officeart/2005/8/layout/hList7"/>
    <dgm:cxn modelId="{4D6D79EF-B2B0-4900-A1B0-C6CD6662F927}" type="presOf" srcId="{095FD24F-CDC3-4432-8443-D0571D690073}" destId="{A2EE80B0-B8AD-4A11-BEF1-D9A5884C6CD0}" srcOrd="0" destOrd="0" presId="urn:microsoft.com/office/officeart/2005/8/layout/hList7"/>
    <dgm:cxn modelId="{D1676DF3-54F0-486A-9080-47C6E0E0350A}" type="presOf" srcId="{2915504E-563C-4889-B993-0208EE5578BF}" destId="{54D7C4DD-B2FC-40E7-BF13-DA35D6479D54}" srcOrd="0" destOrd="2" presId="urn:microsoft.com/office/officeart/2005/8/layout/hList7"/>
    <dgm:cxn modelId="{63C2FCF8-F345-4553-A807-61A763F83272}" type="presOf" srcId="{095FD24F-CDC3-4432-8443-D0571D690073}" destId="{33E5272E-6ED3-497D-BFB3-94F9507461A3}" srcOrd="1" destOrd="0" presId="urn:microsoft.com/office/officeart/2005/8/layout/hList7"/>
    <dgm:cxn modelId="{904920FE-A7C3-442F-83FA-6835B182B406}" srcId="{095FD24F-CDC3-4432-8443-D0571D690073}" destId="{C3F366CC-148E-4872-B067-8363B94DEABE}" srcOrd="0" destOrd="0" parTransId="{0B759F34-E522-481D-B949-8FB4ADAE7C58}" sibTransId="{B32A2C2A-FD08-49A4-837B-921BBE5BCF75}"/>
    <dgm:cxn modelId="{F217C0C3-2947-40DB-AF54-41C6AA8C9716}" type="presParOf" srcId="{5B3BBA85-4241-41F9-A003-68CDFD02A6F9}" destId="{86A7F35B-724C-470D-BB36-85E66692B641}" srcOrd="0" destOrd="0" presId="urn:microsoft.com/office/officeart/2005/8/layout/hList7"/>
    <dgm:cxn modelId="{C392EDE9-1F84-440E-8AB2-91B2923E9A2E}" type="presParOf" srcId="{5B3BBA85-4241-41F9-A003-68CDFD02A6F9}" destId="{0D40E740-3B3C-4F85-A913-C1C78F222A44}" srcOrd="1" destOrd="0" presId="urn:microsoft.com/office/officeart/2005/8/layout/hList7"/>
    <dgm:cxn modelId="{B85F8208-CA03-45B2-A6A1-382C769BE2F5}" type="presParOf" srcId="{0D40E740-3B3C-4F85-A913-C1C78F222A44}" destId="{3515FDC7-21A6-4680-BF0A-A0DBEA5E61F1}" srcOrd="0" destOrd="0" presId="urn:microsoft.com/office/officeart/2005/8/layout/hList7"/>
    <dgm:cxn modelId="{7F6F1FA4-C77F-419E-A92F-1994714B0513}" type="presParOf" srcId="{3515FDC7-21A6-4680-BF0A-A0DBEA5E61F1}" destId="{54D7C4DD-B2FC-40E7-BF13-DA35D6479D54}" srcOrd="0" destOrd="0" presId="urn:microsoft.com/office/officeart/2005/8/layout/hList7"/>
    <dgm:cxn modelId="{F2152996-4AFB-40AB-8285-D2734FC01433}" type="presParOf" srcId="{3515FDC7-21A6-4680-BF0A-A0DBEA5E61F1}" destId="{E43695FC-31F0-4FD2-82E7-4B78669C8F19}" srcOrd="1" destOrd="0" presId="urn:microsoft.com/office/officeart/2005/8/layout/hList7"/>
    <dgm:cxn modelId="{1D73ED08-FDB0-4A26-B923-6F7707F37477}" type="presParOf" srcId="{3515FDC7-21A6-4680-BF0A-A0DBEA5E61F1}" destId="{3E33AADB-ADA8-40BE-AB46-9D39F2B74FA8}" srcOrd="2" destOrd="0" presId="urn:microsoft.com/office/officeart/2005/8/layout/hList7"/>
    <dgm:cxn modelId="{79B1FCC5-2A02-422F-AC59-8E99BC8B5987}" type="presParOf" srcId="{3515FDC7-21A6-4680-BF0A-A0DBEA5E61F1}" destId="{9B754692-A7C6-476B-AA19-763B6AA4C149}" srcOrd="3" destOrd="0" presId="urn:microsoft.com/office/officeart/2005/8/layout/hList7"/>
    <dgm:cxn modelId="{8FB9E463-C08E-4987-9CD5-67D35C3D2982}" type="presParOf" srcId="{0D40E740-3B3C-4F85-A913-C1C78F222A44}" destId="{1EA098D9-0415-434B-96DA-22DB3110682E}" srcOrd="1" destOrd="0" presId="urn:microsoft.com/office/officeart/2005/8/layout/hList7"/>
    <dgm:cxn modelId="{1CE6F291-4F26-416E-ABC2-1D8E5C7D6E2A}" type="presParOf" srcId="{0D40E740-3B3C-4F85-A913-C1C78F222A44}" destId="{1AD47A63-04AE-4637-A37D-E44FB5717BD8}" srcOrd="2" destOrd="0" presId="urn:microsoft.com/office/officeart/2005/8/layout/hList7"/>
    <dgm:cxn modelId="{C3EED0AE-5B47-4913-A2C6-B10EF829DA52}" type="presParOf" srcId="{1AD47A63-04AE-4637-A37D-E44FB5717BD8}" destId="{A2EE80B0-B8AD-4A11-BEF1-D9A5884C6CD0}" srcOrd="0" destOrd="0" presId="urn:microsoft.com/office/officeart/2005/8/layout/hList7"/>
    <dgm:cxn modelId="{4AC50155-93C7-4EDC-8D33-A7AF2EDDE9F3}" type="presParOf" srcId="{1AD47A63-04AE-4637-A37D-E44FB5717BD8}" destId="{33E5272E-6ED3-497D-BFB3-94F9507461A3}" srcOrd="1" destOrd="0" presId="urn:microsoft.com/office/officeart/2005/8/layout/hList7"/>
    <dgm:cxn modelId="{C0662305-C0FA-4F1A-BC7D-3AAE7DEE46BF}" type="presParOf" srcId="{1AD47A63-04AE-4637-A37D-E44FB5717BD8}" destId="{74679E5D-B427-4DAD-9D27-8416CC6834B3}" srcOrd="2" destOrd="0" presId="urn:microsoft.com/office/officeart/2005/8/layout/hList7"/>
    <dgm:cxn modelId="{639769A3-DBC3-4D27-BED7-97F40DC8ACE2}" type="presParOf" srcId="{1AD47A63-04AE-4637-A37D-E44FB5717BD8}" destId="{9FCC6795-7028-4C76-A78B-4CA89AF35C1B}" srcOrd="3" destOrd="0" presId="urn:microsoft.com/office/officeart/2005/8/layout/hList7"/>
    <dgm:cxn modelId="{1047136C-5038-4A28-855F-9C148D7088EE}" type="presParOf" srcId="{0D40E740-3B3C-4F85-A913-C1C78F222A44}" destId="{0895795D-EEC5-4B5E-A891-9E7DDBBBF948}" srcOrd="3" destOrd="0" presId="urn:microsoft.com/office/officeart/2005/8/layout/hList7"/>
    <dgm:cxn modelId="{E7F811A5-B2BD-4A50-AFBD-665AE6642373}" type="presParOf" srcId="{0D40E740-3B3C-4F85-A913-C1C78F222A44}" destId="{DED131C5-3AE0-4CAA-B390-B3BD60558C52}" srcOrd="4" destOrd="0" presId="urn:microsoft.com/office/officeart/2005/8/layout/hList7"/>
    <dgm:cxn modelId="{3F735EC8-4127-490A-8238-DF9425A604BB}" type="presParOf" srcId="{DED131C5-3AE0-4CAA-B390-B3BD60558C52}" destId="{5A7930FC-41C7-4C89-93C0-1484B3671782}" srcOrd="0" destOrd="0" presId="urn:microsoft.com/office/officeart/2005/8/layout/hList7"/>
    <dgm:cxn modelId="{6A94A2AB-B7F7-4387-8D50-847D753434E1}" type="presParOf" srcId="{DED131C5-3AE0-4CAA-B390-B3BD60558C52}" destId="{EE15DC56-B650-4843-9F0D-37838D667910}" srcOrd="1" destOrd="0" presId="urn:microsoft.com/office/officeart/2005/8/layout/hList7"/>
    <dgm:cxn modelId="{77178B2C-7DC0-4DC6-95D5-E55244F2733F}" type="presParOf" srcId="{DED131C5-3AE0-4CAA-B390-B3BD60558C52}" destId="{61A3764D-8285-41E3-A920-92FD78A5AC4E}" srcOrd="2" destOrd="0" presId="urn:microsoft.com/office/officeart/2005/8/layout/hList7"/>
    <dgm:cxn modelId="{A26AB6FD-0968-4474-A27D-DA1578A0F324}" type="presParOf" srcId="{DED131C5-3AE0-4CAA-B390-B3BD60558C52}" destId="{F60C2DA3-B3B6-4536-9C52-224E8DA086C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9F014-59B4-4351-A984-9A2F21BD06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38B164D-AFAE-43D8-A579-7CA0323C114B}">
      <dgm:prSet custT="1"/>
      <dgm:spPr/>
      <dgm:t>
        <a:bodyPr/>
        <a:lstStyle/>
        <a:p>
          <a:r>
            <a:rPr lang="en-US" sz="2000" b="1" dirty="0"/>
            <a:t>Examples:</a:t>
          </a:r>
          <a:endParaRPr lang="en-US" sz="2000" b="0" dirty="0"/>
        </a:p>
      </dgm:t>
    </dgm:pt>
    <dgm:pt modelId="{C1A5796D-1A83-4D77-80D8-1F8FC3015628}" type="parTrans" cxnId="{1AD23231-8412-4E2E-9C28-8AED83D80A0A}">
      <dgm:prSet/>
      <dgm:spPr/>
      <dgm:t>
        <a:bodyPr/>
        <a:lstStyle/>
        <a:p>
          <a:endParaRPr lang="en-US"/>
        </a:p>
      </dgm:t>
    </dgm:pt>
    <dgm:pt modelId="{781FBBC0-541F-4C98-9D0A-617A67DCA73C}" type="sibTrans" cxnId="{1AD23231-8412-4E2E-9C28-8AED83D80A0A}">
      <dgm:prSet/>
      <dgm:spPr/>
      <dgm:t>
        <a:bodyPr/>
        <a:lstStyle/>
        <a:p>
          <a:endParaRPr lang="en-US"/>
        </a:p>
      </dgm:t>
    </dgm:pt>
    <dgm:pt modelId="{D5A123B4-22EC-4C26-B308-17B4CFC40F18}">
      <dgm:prSet custT="1"/>
      <dgm:spPr/>
      <dgm:t>
        <a:bodyPr/>
        <a:lstStyle/>
        <a:p>
          <a:r>
            <a:rPr lang="en-US" sz="1600" b="1" dirty="0"/>
            <a:t>Fiji </a:t>
          </a:r>
          <a:r>
            <a:rPr lang="en-US" sz="1600" b="0" dirty="0"/>
            <a:t>-</a:t>
          </a:r>
          <a:r>
            <a:rPr lang="en-US" sz="1600" b="1" dirty="0"/>
            <a:t> </a:t>
          </a:r>
          <a:r>
            <a:rPr lang="en-US" sz="1600" dirty="0"/>
            <a:t>FJD 100m green bond issuance</a:t>
          </a:r>
        </a:p>
      </dgm:t>
    </dgm:pt>
    <dgm:pt modelId="{848579AB-BD40-453D-9493-3CD7C0E8CD4B}" type="parTrans" cxnId="{9240F334-91C1-4147-AD0B-D4305EB085F6}">
      <dgm:prSet/>
      <dgm:spPr/>
      <dgm:t>
        <a:bodyPr/>
        <a:lstStyle/>
        <a:p>
          <a:endParaRPr lang="en-US"/>
        </a:p>
      </dgm:t>
    </dgm:pt>
    <dgm:pt modelId="{F8189F0C-A66B-468F-8052-C5B4E85F946C}" type="sibTrans" cxnId="{9240F334-91C1-4147-AD0B-D4305EB085F6}">
      <dgm:prSet/>
      <dgm:spPr/>
      <dgm:t>
        <a:bodyPr/>
        <a:lstStyle/>
        <a:p>
          <a:endParaRPr lang="en-US"/>
        </a:p>
      </dgm:t>
    </dgm:pt>
    <dgm:pt modelId="{2DDA6E62-2859-4A9E-92F1-47FCDC72B7A0}">
      <dgm:prSet custT="1"/>
      <dgm:spPr/>
      <dgm:t>
        <a:bodyPr/>
        <a:lstStyle/>
        <a:p>
          <a:r>
            <a:rPr lang="en-US" sz="1600" b="1" dirty="0">
              <a:solidFill>
                <a:srgbClr val="0070C0"/>
              </a:solidFill>
            </a:rPr>
            <a:t>2016</a:t>
          </a:r>
          <a:endParaRPr lang="en-US" sz="1600" dirty="0">
            <a:solidFill>
              <a:srgbClr val="0070C0"/>
            </a:solidFill>
          </a:endParaRPr>
        </a:p>
      </dgm:t>
    </dgm:pt>
    <dgm:pt modelId="{1E254FDB-6427-4BC7-BB20-6D8BB79CB06E}" type="parTrans" cxnId="{99D50056-FFB4-4A66-A5CF-2716691E0FE5}">
      <dgm:prSet/>
      <dgm:spPr/>
      <dgm:t>
        <a:bodyPr/>
        <a:lstStyle/>
        <a:p>
          <a:endParaRPr lang="en-US"/>
        </a:p>
      </dgm:t>
    </dgm:pt>
    <dgm:pt modelId="{865151FB-8D00-4F7B-8AC2-958905D4B281}" type="sibTrans" cxnId="{99D50056-FFB4-4A66-A5CF-2716691E0FE5}">
      <dgm:prSet/>
      <dgm:spPr/>
      <dgm:t>
        <a:bodyPr/>
        <a:lstStyle/>
        <a:p>
          <a:endParaRPr lang="en-US"/>
        </a:p>
      </dgm:t>
    </dgm:pt>
    <dgm:pt modelId="{0D061C7F-0F51-457F-AC5F-30765BD5FC7A}">
      <dgm:prSet custT="1"/>
      <dgm:spPr/>
      <dgm:t>
        <a:bodyPr/>
        <a:lstStyle/>
        <a:p>
          <a:r>
            <a:rPr lang="en-US" sz="1600" b="1" dirty="0"/>
            <a:t>Nigeria </a:t>
          </a:r>
          <a:r>
            <a:rPr lang="en-US" sz="1600" dirty="0"/>
            <a:t>- NGN 10.7bn green bond</a:t>
          </a:r>
        </a:p>
      </dgm:t>
    </dgm:pt>
    <dgm:pt modelId="{A035476E-96B5-4ED1-9BD8-FE0AF347343A}" type="parTrans" cxnId="{05AB73E0-7F2C-406F-A081-15E85CD12AA0}">
      <dgm:prSet/>
      <dgm:spPr/>
      <dgm:t>
        <a:bodyPr/>
        <a:lstStyle/>
        <a:p>
          <a:endParaRPr lang="en-US"/>
        </a:p>
      </dgm:t>
    </dgm:pt>
    <dgm:pt modelId="{0206BD26-5ADB-4E91-89C9-C218B3780220}" type="sibTrans" cxnId="{05AB73E0-7F2C-406F-A081-15E85CD12AA0}">
      <dgm:prSet/>
      <dgm:spPr/>
      <dgm:t>
        <a:bodyPr/>
        <a:lstStyle/>
        <a:p>
          <a:endParaRPr lang="en-US"/>
        </a:p>
      </dgm:t>
    </dgm:pt>
    <dgm:pt modelId="{72093E8E-75A8-4D5A-9800-A6E9DC0CCF4D}">
      <dgm:prSet custT="1"/>
      <dgm:spPr/>
      <dgm:t>
        <a:bodyPr/>
        <a:lstStyle/>
        <a:p>
          <a:r>
            <a:rPr lang="en-US" sz="1600" b="1" dirty="0"/>
            <a:t>Lithuania </a:t>
          </a:r>
          <a:r>
            <a:rPr lang="en-US" sz="1600" dirty="0"/>
            <a:t>- EUR 20m green bond</a:t>
          </a:r>
        </a:p>
      </dgm:t>
    </dgm:pt>
    <dgm:pt modelId="{408B050B-C60A-48BB-9C62-5A42BAABDE67}" type="parTrans" cxnId="{BF3F9FA3-9811-4574-AB0A-4D1BF2849FF2}">
      <dgm:prSet/>
      <dgm:spPr/>
      <dgm:t>
        <a:bodyPr/>
        <a:lstStyle/>
        <a:p>
          <a:endParaRPr lang="en-US"/>
        </a:p>
      </dgm:t>
    </dgm:pt>
    <dgm:pt modelId="{57C045E9-92A7-4744-A3CE-CD3951E8914D}" type="sibTrans" cxnId="{BF3F9FA3-9811-4574-AB0A-4D1BF2849FF2}">
      <dgm:prSet/>
      <dgm:spPr/>
      <dgm:t>
        <a:bodyPr/>
        <a:lstStyle/>
        <a:p>
          <a:endParaRPr lang="en-US"/>
        </a:p>
      </dgm:t>
    </dgm:pt>
    <dgm:pt modelId="{10654756-4199-4070-9F78-3E1357EA8B2B}">
      <dgm:prSet custT="1"/>
      <dgm:spPr/>
      <dgm:t>
        <a:bodyPr/>
        <a:lstStyle/>
        <a:p>
          <a:r>
            <a:rPr lang="en-US" sz="1600" b="1" dirty="0">
              <a:solidFill>
                <a:srgbClr val="0070C0"/>
              </a:solidFill>
            </a:rPr>
            <a:t>2018</a:t>
          </a:r>
          <a:endParaRPr lang="en-US" sz="1400" dirty="0">
            <a:solidFill>
              <a:srgbClr val="0070C0"/>
            </a:solidFill>
          </a:endParaRPr>
        </a:p>
      </dgm:t>
    </dgm:pt>
    <dgm:pt modelId="{BCBB6C49-7DFC-4DAB-A59E-FFF7B1B12688}" type="parTrans" cxnId="{C791E42F-4FD8-462C-B55F-DEBFDBB20710}">
      <dgm:prSet/>
      <dgm:spPr/>
      <dgm:t>
        <a:bodyPr/>
        <a:lstStyle/>
        <a:p>
          <a:endParaRPr lang="en-US"/>
        </a:p>
      </dgm:t>
    </dgm:pt>
    <dgm:pt modelId="{C8B05286-2BA5-4972-83A9-C7932FD27D03}" type="sibTrans" cxnId="{C791E42F-4FD8-462C-B55F-DEBFDBB20710}">
      <dgm:prSet/>
      <dgm:spPr/>
      <dgm:t>
        <a:bodyPr/>
        <a:lstStyle/>
        <a:p>
          <a:endParaRPr lang="en-US"/>
        </a:p>
      </dgm:t>
    </dgm:pt>
    <dgm:pt modelId="{F60FAEEE-E5CB-46E7-86CC-2EE436A53769}">
      <dgm:prSet custT="1"/>
      <dgm:spPr/>
      <dgm:t>
        <a:bodyPr/>
        <a:lstStyle/>
        <a:p>
          <a:r>
            <a:rPr lang="en-US" sz="1600" b="1" dirty="0">
              <a:solidFill>
                <a:srgbClr val="0070C0"/>
              </a:solidFill>
            </a:rPr>
            <a:t>2019</a:t>
          </a:r>
          <a:endParaRPr lang="en-US" sz="1400" dirty="0">
            <a:solidFill>
              <a:srgbClr val="0070C0"/>
            </a:solidFill>
          </a:endParaRPr>
        </a:p>
      </dgm:t>
    </dgm:pt>
    <dgm:pt modelId="{A103BA5A-F048-4F1E-89FA-2527BD3167D6}" type="parTrans" cxnId="{80992429-A98E-43AB-A397-50C4F2429389}">
      <dgm:prSet/>
      <dgm:spPr/>
      <dgm:t>
        <a:bodyPr/>
        <a:lstStyle/>
        <a:p>
          <a:endParaRPr lang="en-US"/>
        </a:p>
      </dgm:t>
    </dgm:pt>
    <dgm:pt modelId="{1C833E0A-F39B-4DCF-A40F-D52AA000AA40}" type="sibTrans" cxnId="{80992429-A98E-43AB-A397-50C4F2429389}">
      <dgm:prSet/>
      <dgm:spPr/>
      <dgm:t>
        <a:bodyPr/>
        <a:lstStyle/>
        <a:p>
          <a:endParaRPr lang="en-US"/>
        </a:p>
      </dgm:t>
    </dgm:pt>
    <dgm:pt modelId="{EF66B19E-6602-474A-BC7F-F85C56E06693}">
      <dgm:prSet custT="1"/>
      <dgm:spPr/>
      <dgm:t>
        <a:bodyPr/>
        <a:lstStyle/>
        <a:p>
          <a:r>
            <a:rPr lang="en-US" sz="1200" i="1" dirty="0">
              <a:solidFill>
                <a:srgbClr val="0F7329"/>
              </a:solidFill>
            </a:rPr>
            <a:t>First Emerging Market sovereign green bond</a:t>
          </a:r>
        </a:p>
      </dgm:t>
    </dgm:pt>
    <dgm:pt modelId="{C4B54EE5-674D-4292-9F74-E95723392891}" type="parTrans" cxnId="{B4C11063-6F15-429D-981D-7F293DB3CE14}">
      <dgm:prSet/>
      <dgm:spPr/>
      <dgm:t>
        <a:bodyPr/>
        <a:lstStyle/>
        <a:p>
          <a:endParaRPr lang="en-US"/>
        </a:p>
      </dgm:t>
    </dgm:pt>
    <dgm:pt modelId="{E5C10E62-BE9F-4AD9-80CB-3D8BDC5774A4}" type="sibTrans" cxnId="{B4C11063-6F15-429D-981D-7F293DB3CE14}">
      <dgm:prSet/>
      <dgm:spPr/>
      <dgm:t>
        <a:bodyPr/>
        <a:lstStyle/>
        <a:p>
          <a:endParaRPr lang="en-US"/>
        </a:p>
      </dgm:t>
    </dgm:pt>
    <dgm:pt modelId="{44AE03CA-5DF9-4B8C-B850-304B31CAF4AC}">
      <dgm:prSet custT="1"/>
      <dgm:spPr/>
      <dgm:t>
        <a:bodyPr/>
        <a:lstStyle/>
        <a:p>
          <a:r>
            <a:rPr lang="en-US" sz="1200" i="1" dirty="0">
              <a:solidFill>
                <a:srgbClr val="0F7329"/>
              </a:solidFill>
            </a:rPr>
            <a:t>First sovereign green sukuk (Islamic bond)</a:t>
          </a:r>
        </a:p>
      </dgm:t>
    </dgm:pt>
    <dgm:pt modelId="{32E7CAE2-F0B0-46DD-9F47-9C6FF422321D}" type="parTrans" cxnId="{A01FD11A-5ED5-454D-96AC-71D857EE7AD1}">
      <dgm:prSet/>
      <dgm:spPr/>
      <dgm:t>
        <a:bodyPr/>
        <a:lstStyle/>
        <a:p>
          <a:endParaRPr lang="en-US"/>
        </a:p>
      </dgm:t>
    </dgm:pt>
    <dgm:pt modelId="{36A092DF-7243-4060-BCCF-337BEEF147C6}" type="sibTrans" cxnId="{A01FD11A-5ED5-454D-96AC-71D857EE7AD1}">
      <dgm:prSet/>
      <dgm:spPr/>
      <dgm:t>
        <a:bodyPr/>
        <a:lstStyle/>
        <a:p>
          <a:endParaRPr lang="en-US"/>
        </a:p>
      </dgm:t>
    </dgm:pt>
    <dgm:pt modelId="{65534F41-0D20-49E6-8AA8-56DE54D9B730}">
      <dgm:prSet custT="1"/>
      <dgm:spPr/>
      <dgm:t>
        <a:bodyPr/>
        <a:lstStyle/>
        <a:p>
          <a:r>
            <a:rPr lang="en-US" sz="1600" b="1" dirty="0"/>
            <a:t>France </a:t>
          </a:r>
          <a:r>
            <a:rPr lang="en-US" sz="1600" dirty="0"/>
            <a:t>- EUR 1.1bn green bond (3</a:t>
          </a:r>
          <a:r>
            <a:rPr lang="en-US" sz="1600" baseline="30000" dirty="0"/>
            <a:t>rd</a:t>
          </a:r>
          <a:r>
            <a:rPr lang="en-US" sz="1600" dirty="0"/>
            <a:t> issue)</a:t>
          </a:r>
          <a:endParaRPr lang="en-US" sz="1400" dirty="0"/>
        </a:p>
      </dgm:t>
    </dgm:pt>
    <dgm:pt modelId="{97435263-94B9-41CF-A854-4A4F3A6504D8}" type="parTrans" cxnId="{D0812827-1358-4AD0-8686-243780336B0F}">
      <dgm:prSet/>
      <dgm:spPr/>
      <dgm:t>
        <a:bodyPr/>
        <a:lstStyle/>
        <a:p>
          <a:endParaRPr lang="en-US"/>
        </a:p>
      </dgm:t>
    </dgm:pt>
    <dgm:pt modelId="{6D82AD6D-ACA4-487C-ABF1-33A94C87B76F}" type="sibTrans" cxnId="{D0812827-1358-4AD0-8686-243780336B0F}">
      <dgm:prSet/>
      <dgm:spPr/>
      <dgm:t>
        <a:bodyPr/>
        <a:lstStyle/>
        <a:p>
          <a:endParaRPr lang="en-US"/>
        </a:p>
      </dgm:t>
    </dgm:pt>
    <dgm:pt modelId="{5F6D2D28-F6B8-4475-9970-3CA72571ED7E}">
      <dgm:prSet custT="1"/>
      <dgm:spPr/>
      <dgm:t>
        <a:bodyPr/>
        <a:lstStyle/>
        <a:p>
          <a:r>
            <a:rPr lang="en-US" sz="1200" i="1" dirty="0">
              <a:solidFill>
                <a:srgbClr val="0F7329"/>
              </a:solidFill>
            </a:rPr>
            <a:t>First sovereign green bond</a:t>
          </a:r>
        </a:p>
      </dgm:t>
    </dgm:pt>
    <dgm:pt modelId="{229283CC-5FA3-4104-BEBE-5B0D28DE7FCF}" type="parTrans" cxnId="{0386F954-3F73-4795-97F7-63CC6E47494C}">
      <dgm:prSet/>
      <dgm:spPr/>
      <dgm:t>
        <a:bodyPr/>
        <a:lstStyle/>
        <a:p>
          <a:endParaRPr lang="en-US"/>
        </a:p>
      </dgm:t>
    </dgm:pt>
    <dgm:pt modelId="{24CFC627-79DA-4F80-BDA1-AFF4BD945878}" type="sibTrans" cxnId="{0386F954-3F73-4795-97F7-63CC6E47494C}">
      <dgm:prSet/>
      <dgm:spPr/>
      <dgm:t>
        <a:bodyPr/>
        <a:lstStyle/>
        <a:p>
          <a:endParaRPr lang="en-US"/>
        </a:p>
      </dgm:t>
    </dgm:pt>
    <dgm:pt modelId="{1BF03A2E-E013-49E8-8C5D-2FD060F4710A}">
      <dgm:prSet custT="1"/>
      <dgm:spPr/>
      <dgm:t>
        <a:bodyPr/>
        <a:lstStyle/>
        <a:p>
          <a:r>
            <a:rPr lang="en-US" sz="1600" b="1" dirty="0"/>
            <a:t>Poland </a:t>
          </a:r>
          <a:r>
            <a:rPr lang="en-US" sz="1600" dirty="0"/>
            <a:t>- EUR 750m green bond</a:t>
          </a:r>
        </a:p>
      </dgm:t>
    </dgm:pt>
    <dgm:pt modelId="{5161A23A-F54B-447C-8684-7BB164241981}" type="parTrans" cxnId="{A6985FE6-5D03-46A8-974C-C17EEACF24E9}">
      <dgm:prSet/>
      <dgm:spPr/>
      <dgm:t>
        <a:bodyPr/>
        <a:lstStyle/>
        <a:p>
          <a:endParaRPr lang="en-US"/>
        </a:p>
      </dgm:t>
    </dgm:pt>
    <dgm:pt modelId="{29B93E73-632B-48AD-8E7F-CD6434254964}" type="sibTrans" cxnId="{A6985FE6-5D03-46A8-974C-C17EEACF24E9}">
      <dgm:prSet/>
      <dgm:spPr/>
      <dgm:t>
        <a:bodyPr/>
        <a:lstStyle/>
        <a:p>
          <a:endParaRPr lang="en-US"/>
        </a:p>
      </dgm:t>
    </dgm:pt>
    <dgm:pt modelId="{41E9B968-EB02-4FD0-BE98-7180689C61A5}">
      <dgm:prSet custT="1"/>
      <dgm:spPr/>
      <dgm:t>
        <a:bodyPr/>
        <a:lstStyle/>
        <a:p>
          <a:r>
            <a:rPr lang="en-US" sz="1600" b="1" dirty="0"/>
            <a:t>France </a:t>
          </a:r>
          <a:r>
            <a:rPr lang="en-US" sz="1600" dirty="0"/>
            <a:t>- EUR 7bn green bond (1</a:t>
          </a:r>
          <a:r>
            <a:rPr lang="en-US" sz="1600" baseline="30000" dirty="0"/>
            <a:t>st</a:t>
          </a:r>
          <a:r>
            <a:rPr lang="en-US" sz="1600" dirty="0"/>
            <a:t> issue)</a:t>
          </a:r>
        </a:p>
      </dgm:t>
    </dgm:pt>
    <dgm:pt modelId="{442359D1-F760-4AEE-BEF6-32CD14826FD8}" type="parTrans" cxnId="{37297F82-9AAB-4DA5-8026-33B5D47B4DA7}">
      <dgm:prSet/>
      <dgm:spPr/>
      <dgm:t>
        <a:bodyPr/>
        <a:lstStyle/>
        <a:p>
          <a:endParaRPr lang="en-US"/>
        </a:p>
      </dgm:t>
    </dgm:pt>
    <dgm:pt modelId="{A8D2C59F-55E5-49E9-B5FC-563C56AE77A5}" type="sibTrans" cxnId="{37297F82-9AAB-4DA5-8026-33B5D47B4DA7}">
      <dgm:prSet/>
      <dgm:spPr/>
      <dgm:t>
        <a:bodyPr/>
        <a:lstStyle/>
        <a:p>
          <a:endParaRPr lang="en-US"/>
        </a:p>
      </dgm:t>
    </dgm:pt>
    <dgm:pt modelId="{1CAFEC55-5941-43AF-A660-2661DE53E2FF}">
      <dgm:prSet custT="1"/>
      <dgm:spPr/>
      <dgm:t>
        <a:bodyPr/>
        <a:lstStyle/>
        <a:p>
          <a:r>
            <a:rPr lang="en-US" sz="1600" b="1" dirty="0"/>
            <a:t>Indonesia </a:t>
          </a:r>
          <a:r>
            <a:rPr lang="en-US" sz="1600" b="0" dirty="0"/>
            <a:t>-</a:t>
          </a:r>
          <a:r>
            <a:rPr lang="en-US" sz="1600" b="1" dirty="0"/>
            <a:t> </a:t>
          </a:r>
          <a:r>
            <a:rPr lang="en-US" sz="1600" dirty="0"/>
            <a:t>USD 1.25bn green sukuk (1</a:t>
          </a:r>
          <a:r>
            <a:rPr lang="en-US" sz="1600" baseline="30000" dirty="0"/>
            <a:t>st</a:t>
          </a:r>
          <a:r>
            <a:rPr lang="en-US" sz="1600" dirty="0"/>
            <a:t> issue)</a:t>
          </a:r>
        </a:p>
      </dgm:t>
    </dgm:pt>
    <dgm:pt modelId="{3F2F5AE7-1B55-4416-B7B8-E5A8B63A8D25}" type="parTrans" cxnId="{003F29FC-724F-4024-BD7B-D3D486D32636}">
      <dgm:prSet/>
      <dgm:spPr/>
      <dgm:t>
        <a:bodyPr/>
        <a:lstStyle/>
        <a:p>
          <a:endParaRPr lang="en-US"/>
        </a:p>
      </dgm:t>
    </dgm:pt>
    <dgm:pt modelId="{81C17486-58CC-48AB-BCD0-E32AF5DE1E3A}" type="sibTrans" cxnId="{003F29FC-724F-4024-BD7B-D3D486D32636}">
      <dgm:prSet/>
      <dgm:spPr/>
      <dgm:t>
        <a:bodyPr/>
        <a:lstStyle/>
        <a:p>
          <a:endParaRPr lang="en-US"/>
        </a:p>
      </dgm:t>
    </dgm:pt>
    <dgm:pt modelId="{05987E79-AC9F-4E3F-AA1E-FDBE403CEBF1}">
      <dgm:prSet custT="1"/>
      <dgm:spPr/>
      <dgm:t>
        <a:bodyPr/>
        <a:lstStyle/>
        <a:p>
          <a:r>
            <a:rPr lang="en-US" sz="1600" b="1" dirty="0"/>
            <a:t>Indonesia </a:t>
          </a:r>
          <a:r>
            <a:rPr lang="en-US" sz="1600" dirty="0"/>
            <a:t>- USD 750m green sukuk (2</a:t>
          </a:r>
          <a:r>
            <a:rPr lang="en-US" sz="1600" baseline="30000" dirty="0"/>
            <a:t>nd</a:t>
          </a:r>
          <a:r>
            <a:rPr lang="en-US" sz="1600" dirty="0"/>
            <a:t> issue)</a:t>
          </a:r>
        </a:p>
      </dgm:t>
    </dgm:pt>
    <dgm:pt modelId="{A78F77EE-EFD6-417B-9595-19B3EB72863E}" type="parTrans" cxnId="{CA12010D-CFA1-4EB9-A4D2-9E84C9C00231}">
      <dgm:prSet/>
      <dgm:spPr/>
      <dgm:t>
        <a:bodyPr/>
        <a:lstStyle/>
        <a:p>
          <a:endParaRPr lang="en-US"/>
        </a:p>
      </dgm:t>
    </dgm:pt>
    <dgm:pt modelId="{57504FCB-7BE7-4C35-B835-322EBE58671B}" type="sibTrans" cxnId="{CA12010D-CFA1-4EB9-A4D2-9E84C9C00231}">
      <dgm:prSet/>
      <dgm:spPr/>
      <dgm:t>
        <a:bodyPr/>
        <a:lstStyle/>
        <a:p>
          <a:endParaRPr lang="en-US"/>
        </a:p>
      </dgm:t>
    </dgm:pt>
    <dgm:pt modelId="{50B9F226-7A7E-43CC-9254-E3DA341A88DF}">
      <dgm:prSet custT="1"/>
      <dgm:spPr/>
      <dgm:t>
        <a:bodyPr/>
        <a:lstStyle/>
        <a:p>
          <a:r>
            <a:rPr lang="en-US" sz="1600" b="1" dirty="0">
              <a:solidFill>
                <a:srgbClr val="0070C0"/>
              </a:solidFill>
            </a:rPr>
            <a:t>2017</a:t>
          </a:r>
          <a:endParaRPr lang="en-US" sz="1400" dirty="0">
            <a:solidFill>
              <a:srgbClr val="0070C0"/>
            </a:solidFill>
          </a:endParaRPr>
        </a:p>
      </dgm:t>
    </dgm:pt>
    <dgm:pt modelId="{5D500660-B3DC-48CA-A28E-0366F273746B}" type="sibTrans" cxnId="{7ECA3B1C-A3B8-4CF7-8036-370746156EC2}">
      <dgm:prSet/>
      <dgm:spPr/>
      <dgm:t>
        <a:bodyPr/>
        <a:lstStyle/>
        <a:p>
          <a:endParaRPr lang="en-US"/>
        </a:p>
      </dgm:t>
    </dgm:pt>
    <dgm:pt modelId="{CF81A202-E1FB-4648-A2F3-5286D36CCEFB}" type="parTrans" cxnId="{7ECA3B1C-A3B8-4CF7-8036-370746156EC2}">
      <dgm:prSet/>
      <dgm:spPr/>
      <dgm:t>
        <a:bodyPr/>
        <a:lstStyle/>
        <a:p>
          <a:endParaRPr lang="en-US"/>
        </a:p>
      </dgm:t>
    </dgm:pt>
    <dgm:pt modelId="{C2704C8F-B1EC-4AF4-A803-C70C18A487D1}">
      <dgm:prSet custT="1"/>
      <dgm:spPr/>
      <dgm:t>
        <a:bodyPr/>
        <a:lstStyle/>
        <a:p>
          <a:r>
            <a:rPr lang="en-US" sz="1200" i="1" dirty="0">
              <a:solidFill>
                <a:srgbClr val="0F7329"/>
              </a:solidFill>
            </a:rPr>
            <a:t>Largest sovereign green bond issue to date</a:t>
          </a:r>
          <a:endParaRPr lang="en-US" sz="1400" dirty="0"/>
        </a:p>
      </dgm:t>
    </dgm:pt>
    <dgm:pt modelId="{34D3EB4B-3E72-46B6-AABE-D14E1BEF04A2}" type="parTrans" cxnId="{3C1AD18D-BFE0-4B47-98B6-CCCD9BFED9EA}">
      <dgm:prSet/>
      <dgm:spPr/>
      <dgm:t>
        <a:bodyPr/>
        <a:lstStyle/>
        <a:p>
          <a:endParaRPr lang="en-US"/>
        </a:p>
      </dgm:t>
    </dgm:pt>
    <dgm:pt modelId="{39D548A4-6FF1-4486-94B7-09163EBBD9B8}" type="sibTrans" cxnId="{3C1AD18D-BFE0-4B47-98B6-CCCD9BFED9EA}">
      <dgm:prSet/>
      <dgm:spPr/>
      <dgm:t>
        <a:bodyPr/>
        <a:lstStyle/>
        <a:p>
          <a:endParaRPr lang="en-US"/>
        </a:p>
      </dgm:t>
    </dgm:pt>
    <dgm:pt modelId="{3E8F1E1E-CFD0-45A6-83E4-D87FA8CF0B0D}" type="pres">
      <dgm:prSet presAssocID="{75B9F014-59B4-4351-A984-9A2F21BD0683}" presName="linear" presStyleCnt="0">
        <dgm:presLayoutVars>
          <dgm:animLvl val="lvl"/>
          <dgm:resizeHandles val="exact"/>
        </dgm:presLayoutVars>
      </dgm:prSet>
      <dgm:spPr/>
    </dgm:pt>
    <dgm:pt modelId="{5DF0F953-BD60-4426-BFD8-2B1DCCE70285}" type="pres">
      <dgm:prSet presAssocID="{C38B164D-AFAE-43D8-A579-7CA0323C114B}" presName="parentText" presStyleLbl="node1" presStyleIdx="0" presStyleCnt="1" custScaleY="119161">
        <dgm:presLayoutVars>
          <dgm:chMax val="0"/>
          <dgm:bulletEnabled val="1"/>
        </dgm:presLayoutVars>
      </dgm:prSet>
      <dgm:spPr/>
    </dgm:pt>
    <dgm:pt modelId="{EC661956-8714-4FB0-860F-D0C6E6C243E9}" type="pres">
      <dgm:prSet presAssocID="{C38B164D-AFAE-43D8-A579-7CA0323C114B}" presName="childText" presStyleLbl="revTx" presStyleIdx="0" presStyleCnt="1" custScaleY="121907">
        <dgm:presLayoutVars>
          <dgm:bulletEnabled val="1"/>
        </dgm:presLayoutVars>
      </dgm:prSet>
      <dgm:spPr/>
    </dgm:pt>
  </dgm:ptLst>
  <dgm:cxnLst>
    <dgm:cxn modelId="{C741A104-3DB9-44E0-906E-C114846BAC85}" type="presOf" srcId="{1BF03A2E-E013-49E8-8C5D-2FD060F4710A}" destId="{EC661956-8714-4FB0-860F-D0C6E6C243E9}" srcOrd="0" destOrd="1" presId="urn:microsoft.com/office/officeart/2005/8/layout/vList2"/>
    <dgm:cxn modelId="{2A868B05-EC7D-4EAE-A288-DE1341105536}" type="presOf" srcId="{EF66B19E-6602-474A-BC7F-F85C56E06693}" destId="{EC661956-8714-4FB0-860F-D0C6E6C243E9}" srcOrd="0" destOrd="7" presId="urn:microsoft.com/office/officeart/2005/8/layout/vList2"/>
    <dgm:cxn modelId="{CA12010D-CFA1-4EB9-A4D2-9E84C9C00231}" srcId="{F60FAEEE-E5CB-46E7-86CC-2EE436A53769}" destId="{05987E79-AC9F-4E3F-AA1E-FDBE403CEBF1}" srcOrd="0" destOrd="0" parTransId="{A78F77EE-EFD6-417B-9595-19B3EB72863E}" sibTransId="{57504FCB-7BE7-4C35-B835-322EBE58671B}"/>
    <dgm:cxn modelId="{ED2B6612-6011-4B0C-BCBE-12FC1D3755D1}" type="presOf" srcId="{0D061C7F-0F51-457F-AC5F-30765BD5FC7A}" destId="{EC661956-8714-4FB0-860F-D0C6E6C243E9}" srcOrd="0" destOrd="8" presId="urn:microsoft.com/office/officeart/2005/8/layout/vList2"/>
    <dgm:cxn modelId="{A01FD11A-5ED5-454D-96AC-71D857EE7AD1}" srcId="{1CAFEC55-5941-43AF-A660-2661DE53E2FF}" destId="{44AE03CA-5DF9-4B8C-B850-304B31CAF4AC}" srcOrd="0" destOrd="0" parTransId="{32E7CAE2-F0B0-46DD-9F47-9C6FF422321D}" sibTransId="{36A092DF-7243-4060-BCCF-337BEEF147C6}"/>
    <dgm:cxn modelId="{7ECA3B1C-A3B8-4CF7-8036-370746156EC2}" srcId="{C38B164D-AFAE-43D8-A579-7CA0323C114B}" destId="{50B9F226-7A7E-43CC-9254-E3DA341A88DF}" srcOrd="1" destOrd="0" parTransId="{CF81A202-E1FB-4648-A2F3-5286D36CCEFB}" sibTransId="{5D500660-B3DC-48CA-A28E-0366F273746B}"/>
    <dgm:cxn modelId="{D0812827-1358-4AD0-8686-243780336B0F}" srcId="{10654756-4199-4070-9F78-3E1357EA8B2B}" destId="{65534F41-0D20-49E6-8AA8-56DE54D9B730}" srcOrd="1" destOrd="0" parTransId="{97435263-94B9-41CF-A854-4A4F3A6504D8}" sibTransId="{6D82AD6D-ACA4-487C-ABF1-33A94C87B76F}"/>
    <dgm:cxn modelId="{C1C0EF28-38E0-4205-9E28-B1395F8D2EC2}" type="presOf" srcId="{05987E79-AC9F-4E3F-AA1E-FDBE403CEBF1}" destId="{EC661956-8714-4FB0-860F-D0C6E6C243E9}" srcOrd="0" destOrd="15" presId="urn:microsoft.com/office/officeart/2005/8/layout/vList2"/>
    <dgm:cxn modelId="{80992429-A98E-43AB-A397-50C4F2429389}" srcId="{C38B164D-AFAE-43D8-A579-7CA0323C114B}" destId="{F60FAEEE-E5CB-46E7-86CC-2EE436A53769}" srcOrd="3" destOrd="0" parTransId="{A103BA5A-F048-4F1E-89FA-2527BD3167D6}" sibTransId="{1C833E0A-F39B-4DCF-A40F-D52AA000AA40}"/>
    <dgm:cxn modelId="{C791E42F-4FD8-462C-B55F-DEBFDBB20710}" srcId="{C38B164D-AFAE-43D8-A579-7CA0323C114B}" destId="{10654756-4199-4070-9F78-3E1357EA8B2B}" srcOrd="2" destOrd="0" parTransId="{BCBB6C49-7DFC-4DAB-A59E-FFF7B1B12688}" sibTransId="{C8B05286-2BA5-4972-83A9-C7932FD27D03}"/>
    <dgm:cxn modelId="{1AD23231-8412-4E2E-9C28-8AED83D80A0A}" srcId="{75B9F014-59B4-4351-A984-9A2F21BD0683}" destId="{C38B164D-AFAE-43D8-A579-7CA0323C114B}" srcOrd="0" destOrd="0" parTransId="{C1A5796D-1A83-4D77-80D8-1F8FC3015628}" sibTransId="{781FBBC0-541F-4C98-9D0A-617A67DCA73C}"/>
    <dgm:cxn modelId="{9240F334-91C1-4147-AD0B-D4305EB085F6}" srcId="{50B9F226-7A7E-43CC-9254-E3DA341A88DF}" destId="{D5A123B4-22EC-4C26-B308-17B4CFC40F18}" srcOrd="1" destOrd="0" parTransId="{848579AB-BD40-453D-9493-3CD7C0E8CD4B}" sibTransId="{F8189F0C-A66B-468F-8052-C5B4E85F946C}"/>
    <dgm:cxn modelId="{C6D11142-3337-4847-B288-1E48C2B17989}" type="presOf" srcId="{72093E8E-75A8-4D5A-9800-A6E9DC0CCF4D}" destId="{EC661956-8714-4FB0-860F-D0C6E6C243E9}" srcOrd="0" destOrd="13" presId="urn:microsoft.com/office/officeart/2005/8/layout/vList2"/>
    <dgm:cxn modelId="{B4C11063-6F15-429D-981D-7F293DB3CE14}" srcId="{D5A123B4-22EC-4C26-B308-17B4CFC40F18}" destId="{EF66B19E-6602-474A-BC7F-F85C56E06693}" srcOrd="0" destOrd="0" parTransId="{C4B54EE5-674D-4292-9F74-E95723392891}" sibTransId="{E5C10E62-BE9F-4AD9-80CB-3D8BDC5774A4}"/>
    <dgm:cxn modelId="{7574C965-3028-45A8-A62D-942612CA36E2}" type="presOf" srcId="{10654756-4199-4070-9F78-3E1357EA8B2B}" destId="{EC661956-8714-4FB0-860F-D0C6E6C243E9}" srcOrd="0" destOrd="9" presId="urn:microsoft.com/office/officeart/2005/8/layout/vList2"/>
    <dgm:cxn modelId="{30364846-6A57-4407-9F35-AEBB0F180FD6}" type="presOf" srcId="{C38B164D-AFAE-43D8-A579-7CA0323C114B}" destId="{5DF0F953-BD60-4426-BFD8-2B1DCCE70285}" srcOrd="0" destOrd="0" presId="urn:microsoft.com/office/officeart/2005/8/layout/vList2"/>
    <dgm:cxn modelId="{9B91EE6E-E652-4463-A34E-3C16877F83C3}" type="presOf" srcId="{41E9B968-EB02-4FD0-BE98-7180689C61A5}" destId="{EC661956-8714-4FB0-860F-D0C6E6C243E9}" srcOrd="0" destOrd="4" presId="urn:microsoft.com/office/officeart/2005/8/layout/vList2"/>
    <dgm:cxn modelId="{0386F954-3F73-4795-97F7-63CC6E47494C}" srcId="{1BF03A2E-E013-49E8-8C5D-2FD060F4710A}" destId="{5F6D2D28-F6B8-4475-9970-3CA72571ED7E}" srcOrd="0" destOrd="0" parTransId="{229283CC-5FA3-4104-BEBE-5B0D28DE7FCF}" sibTransId="{24CFC627-79DA-4F80-BDA1-AFF4BD945878}"/>
    <dgm:cxn modelId="{99D50056-FFB4-4A66-A5CF-2716691E0FE5}" srcId="{C38B164D-AFAE-43D8-A579-7CA0323C114B}" destId="{2DDA6E62-2859-4A9E-92F1-47FCDC72B7A0}" srcOrd="0" destOrd="0" parTransId="{1E254FDB-6427-4BC7-BB20-6D8BB79CB06E}" sibTransId="{865151FB-8D00-4F7B-8AC2-958905D4B281}"/>
    <dgm:cxn modelId="{5A905058-C868-409F-8962-FF8843EE5145}" type="presOf" srcId="{65534F41-0D20-49E6-8AA8-56DE54D9B730}" destId="{EC661956-8714-4FB0-860F-D0C6E6C243E9}" srcOrd="0" destOrd="12" presId="urn:microsoft.com/office/officeart/2005/8/layout/vList2"/>
    <dgm:cxn modelId="{F57A1F7A-9BBB-45F3-BEE1-0D43DB5EBAAC}" type="presOf" srcId="{50B9F226-7A7E-43CC-9254-E3DA341A88DF}" destId="{EC661956-8714-4FB0-860F-D0C6E6C243E9}" srcOrd="0" destOrd="3" presId="urn:microsoft.com/office/officeart/2005/8/layout/vList2"/>
    <dgm:cxn modelId="{37297F82-9AAB-4DA5-8026-33B5D47B4DA7}" srcId="{50B9F226-7A7E-43CC-9254-E3DA341A88DF}" destId="{41E9B968-EB02-4FD0-BE98-7180689C61A5}" srcOrd="0" destOrd="0" parTransId="{442359D1-F760-4AEE-BEF6-32CD14826FD8}" sibTransId="{A8D2C59F-55E5-49E9-B5FC-563C56AE77A5}"/>
    <dgm:cxn modelId="{3C1AD18D-BFE0-4B47-98B6-CCCD9BFED9EA}" srcId="{41E9B968-EB02-4FD0-BE98-7180689C61A5}" destId="{C2704C8F-B1EC-4AF4-A803-C70C18A487D1}" srcOrd="0" destOrd="0" parTransId="{34D3EB4B-3E72-46B6-AABE-D14E1BEF04A2}" sibTransId="{39D548A4-6FF1-4486-94B7-09163EBBD9B8}"/>
    <dgm:cxn modelId="{3D55F4A2-6CF0-4FD4-94CB-E7BD0F7AA3C4}" type="presOf" srcId="{F60FAEEE-E5CB-46E7-86CC-2EE436A53769}" destId="{EC661956-8714-4FB0-860F-D0C6E6C243E9}" srcOrd="0" destOrd="14" presId="urn:microsoft.com/office/officeart/2005/8/layout/vList2"/>
    <dgm:cxn modelId="{BF3F9FA3-9811-4574-AB0A-4D1BF2849FF2}" srcId="{10654756-4199-4070-9F78-3E1357EA8B2B}" destId="{72093E8E-75A8-4D5A-9800-A6E9DC0CCF4D}" srcOrd="2" destOrd="0" parTransId="{408B050B-C60A-48BB-9C62-5A42BAABDE67}" sibTransId="{57C045E9-92A7-4744-A3CE-CD3951E8914D}"/>
    <dgm:cxn modelId="{F60229B4-6849-404F-B096-3B7FE39A3286}" type="presOf" srcId="{1CAFEC55-5941-43AF-A660-2661DE53E2FF}" destId="{EC661956-8714-4FB0-860F-D0C6E6C243E9}" srcOrd="0" destOrd="10" presId="urn:microsoft.com/office/officeart/2005/8/layout/vList2"/>
    <dgm:cxn modelId="{67B753BA-244D-4DE8-91F0-37B69B2E14B1}" type="presOf" srcId="{D5A123B4-22EC-4C26-B308-17B4CFC40F18}" destId="{EC661956-8714-4FB0-860F-D0C6E6C243E9}" srcOrd="0" destOrd="6" presId="urn:microsoft.com/office/officeart/2005/8/layout/vList2"/>
    <dgm:cxn modelId="{081F51C1-8E28-4BAE-A566-D2360297D2E7}" type="presOf" srcId="{C2704C8F-B1EC-4AF4-A803-C70C18A487D1}" destId="{EC661956-8714-4FB0-860F-D0C6E6C243E9}" srcOrd="0" destOrd="5" presId="urn:microsoft.com/office/officeart/2005/8/layout/vList2"/>
    <dgm:cxn modelId="{8F0609CC-22BC-470F-BB02-98B45632817A}" type="presOf" srcId="{75B9F014-59B4-4351-A984-9A2F21BD0683}" destId="{3E8F1E1E-CFD0-45A6-83E4-D87FA8CF0B0D}" srcOrd="0" destOrd="0" presId="urn:microsoft.com/office/officeart/2005/8/layout/vList2"/>
    <dgm:cxn modelId="{05AB73E0-7F2C-406F-A081-15E85CD12AA0}" srcId="{50B9F226-7A7E-43CC-9254-E3DA341A88DF}" destId="{0D061C7F-0F51-457F-AC5F-30765BD5FC7A}" srcOrd="2" destOrd="0" parTransId="{A035476E-96B5-4ED1-9BD8-FE0AF347343A}" sibTransId="{0206BD26-5ADB-4E91-89C9-C218B3780220}"/>
    <dgm:cxn modelId="{A6985FE6-5D03-46A8-974C-C17EEACF24E9}" srcId="{2DDA6E62-2859-4A9E-92F1-47FCDC72B7A0}" destId="{1BF03A2E-E013-49E8-8C5D-2FD060F4710A}" srcOrd="0" destOrd="0" parTransId="{5161A23A-F54B-447C-8684-7BB164241981}" sibTransId="{29B93E73-632B-48AD-8E7F-CD6434254964}"/>
    <dgm:cxn modelId="{F7762BF0-1C4D-4A6F-BFD6-AE4E2938C8EE}" type="presOf" srcId="{44AE03CA-5DF9-4B8C-B850-304B31CAF4AC}" destId="{EC661956-8714-4FB0-860F-D0C6E6C243E9}" srcOrd="0" destOrd="11" presId="urn:microsoft.com/office/officeart/2005/8/layout/vList2"/>
    <dgm:cxn modelId="{89FC72FB-480E-4711-8C51-16B7BDED480E}" type="presOf" srcId="{2DDA6E62-2859-4A9E-92F1-47FCDC72B7A0}" destId="{EC661956-8714-4FB0-860F-D0C6E6C243E9}" srcOrd="0" destOrd="0" presId="urn:microsoft.com/office/officeart/2005/8/layout/vList2"/>
    <dgm:cxn modelId="{003F29FC-724F-4024-BD7B-D3D486D32636}" srcId="{10654756-4199-4070-9F78-3E1357EA8B2B}" destId="{1CAFEC55-5941-43AF-A660-2661DE53E2FF}" srcOrd="0" destOrd="0" parTransId="{3F2F5AE7-1B55-4416-B7B8-E5A8B63A8D25}" sibTransId="{81C17486-58CC-48AB-BCD0-E32AF5DE1E3A}"/>
    <dgm:cxn modelId="{871A7BFF-F99B-4013-AB02-A0D3E081E032}" type="presOf" srcId="{5F6D2D28-F6B8-4475-9970-3CA72571ED7E}" destId="{EC661956-8714-4FB0-860F-D0C6E6C243E9}" srcOrd="0" destOrd="2" presId="urn:microsoft.com/office/officeart/2005/8/layout/vList2"/>
    <dgm:cxn modelId="{1C104FC2-E93C-4A63-ABCE-5EEAC83AF4A0}" type="presParOf" srcId="{3E8F1E1E-CFD0-45A6-83E4-D87FA8CF0B0D}" destId="{5DF0F953-BD60-4426-BFD8-2B1DCCE70285}" srcOrd="0" destOrd="0" presId="urn:microsoft.com/office/officeart/2005/8/layout/vList2"/>
    <dgm:cxn modelId="{DCB7E35F-29B4-45B4-A56B-8C9F7464A862}" type="presParOf" srcId="{3E8F1E1E-CFD0-45A6-83E4-D87FA8CF0B0D}" destId="{EC661956-8714-4FB0-860F-D0C6E6C243E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ECF7C3-161F-456E-AB8E-150B490628E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B6ABC178-125B-4A72-A302-BB05D832C978}">
      <dgm:prSet/>
      <dgm:spPr/>
      <dgm:t>
        <a:bodyPr/>
        <a:lstStyle/>
        <a:p>
          <a:r>
            <a:rPr lang="en-US" b="1"/>
            <a:t>ASEAN Green Bond Standards</a:t>
          </a:r>
          <a:endParaRPr lang="en-US"/>
        </a:p>
      </dgm:t>
    </dgm:pt>
    <dgm:pt modelId="{55CFC931-6FE0-4F27-B18B-A67BB37B1F8D}" type="parTrans" cxnId="{BAFA66A3-F69F-4CCF-86C8-C6BC265400B4}">
      <dgm:prSet/>
      <dgm:spPr/>
      <dgm:t>
        <a:bodyPr/>
        <a:lstStyle/>
        <a:p>
          <a:endParaRPr lang="en-US"/>
        </a:p>
      </dgm:t>
    </dgm:pt>
    <dgm:pt modelId="{FB4233B5-59F9-4991-8F86-7FF964A63D45}" type="sibTrans" cxnId="{BAFA66A3-F69F-4CCF-86C8-C6BC265400B4}">
      <dgm:prSet/>
      <dgm:spPr/>
      <dgm:t>
        <a:bodyPr/>
        <a:lstStyle/>
        <a:p>
          <a:endParaRPr lang="en-US"/>
        </a:p>
      </dgm:t>
    </dgm:pt>
    <dgm:pt modelId="{671C75EF-8779-4160-8D17-3715728535A6}">
      <dgm:prSet/>
      <dgm:spPr/>
      <dgm:t>
        <a:bodyPr/>
        <a:lstStyle/>
        <a:p>
          <a:r>
            <a:rPr lang="en-US"/>
            <a:t>Based on the ICMA Green Bond Principles with additional criteria</a:t>
          </a:r>
        </a:p>
      </dgm:t>
    </dgm:pt>
    <dgm:pt modelId="{D9EF3612-E334-46D0-B226-69C205C26BD0}" type="parTrans" cxnId="{4A04AEAE-F57F-4D85-972A-DC664703890E}">
      <dgm:prSet/>
      <dgm:spPr/>
      <dgm:t>
        <a:bodyPr/>
        <a:lstStyle/>
        <a:p>
          <a:endParaRPr lang="en-US"/>
        </a:p>
      </dgm:t>
    </dgm:pt>
    <dgm:pt modelId="{9F2C592E-D818-4F11-A585-56B76A094194}" type="sibTrans" cxnId="{4A04AEAE-F57F-4D85-972A-DC664703890E}">
      <dgm:prSet/>
      <dgm:spPr/>
      <dgm:t>
        <a:bodyPr/>
        <a:lstStyle/>
        <a:p>
          <a:endParaRPr lang="en-US"/>
        </a:p>
      </dgm:t>
    </dgm:pt>
    <dgm:pt modelId="{18B4B3B1-22D5-4530-A73A-EDF9766653FC}">
      <dgm:prSet/>
      <dgm:spPr/>
      <dgm:t>
        <a:bodyPr/>
        <a:lstStyle/>
        <a:p>
          <a:r>
            <a:rPr lang="en-US"/>
            <a:t>Must have geographic/economic link to ASEAN region</a:t>
          </a:r>
        </a:p>
      </dgm:t>
    </dgm:pt>
    <dgm:pt modelId="{275A4186-B369-4B7F-920A-C75DCBDBD8AF}" type="parTrans" cxnId="{6A72F970-B846-4441-9383-E3D94706837E}">
      <dgm:prSet/>
      <dgm:spPr/>
      <dgm:t>
        <a:bodyPr/>
        <a:lstStyle/>
        <a:p>
          <a:endParaRPr lang="en-US"/>
        </a:p>
      </dgm:t>
    </dgm:pt>
    <dgm:pt modelId="{032525D8-06B3-46A9-B517-FD83F36B8FB7}" type="sibTrans" cxnId="{6A72F970-B846-4441-9383-E3D94706837E}">
      <dgm:prSet/>
      <dgm:spPr/>
      <dgm:t>
        <a:bodyPr/>
        <a:lstStyle/>
        <a:p>
          <a:endParaRPr lang="en-US"/>
        </a:p>
      </dgm:t>
    </dgm:pt>
    <dgm:pt modelId="{87637041-FA02-4D23-B820-8AEFBD01E384}">
      <dgm:prSet/>
      <dgm:spPr/>
      <dgm:t>
        <a:bodyPr/>
        <a:lstStyle/>
        <a:p>
          <a:r>
            <a:rPr lang="en-US"/>
            <a:t>Excludes fossil fuel power generation projects</a:t>
          </a:r>
        </a:p>
      </dgm:t>
    </dgm:pt>
    <dgm:pt modelId="{DDACA587-6DB2-46EE-BC84-64B279C4599E}" type="parTrans" cxnId="{91193D25-625B-4D68-AC6A-6E2538554522}">
      <dgm:prSet/>
      <dgm:spPr/>
      <dgm:t>
        <a:bodyPr/>
        <a:lstStyle/>
        <a:p>
          <a:endParaRPr lang="en-US"/>
        </a:p>
      </dgm:t>
    </dgm:pt>
    <dgm:pt modelId="{AF0E0DB9-EC71-467C-ACBC-8C6F3E8CBCFD}" type="sibTrans" cxnId="{91193D25-625B-4D68-AC6A-6E2538554522}">
      <dgm:prSet/>
      <dgm:spPr/>
      <dgm:t>
        <a:bodyPr/>
        <a:lstStyle/>
        <a:p>
          <a:endParaRPr lang="en-US"/>
        </a:p>
      </dgm:t>
    </dgm:pt>
    <dgm:pt modelId="{7566B9CA-8C2F-4C4F-8013-E634EBE96B2B}">
      <dgm:prSet/>
      <dgm:spPr/>
      <dgm:t>
        <a:bodyPr/>
        <a:lstStyle/>
        <a:p>
          <a:r>
            <a:rPr lang="en-US"/>
            <a:t>Continuous disclosure of information</a:t>
          </a:r>
        </a:p>
      </dgm:t>
    </dgm:pt>
    <dgm:pt modelId="{E4A28395-F700-4C1A-A9D8-7D9EC19CDB45}" type="parTrans" cxnId="{16D33CE6-0B38-4DD9-99CD-784265DEB54F}">
      <dgm:prSet/>
      <dgm:spPr/>
      <dgm:t>
        <a:bodyPr/>
        <a:lstStyle/>
        <a:p>
          <a:endParaRPr lang="en-US"/>
        </a:p>
      </dgm:t>
    </dgm:pt>
    <dgm:pt modelId="{B047A1CC-7579-48C5-AFBB-08E3861EBDCD}" type="sibTrans" cxnId="{16D33CE6-0B38-4DD9-99CD-784265DEB54F}">
      <dgm:prSet/>
      <dgm:spPr/>
      <dgm:t>
        <a:bodyPr/>
        <a:lstStyle/>
        <a:p>
          <a:endParaRPr lang="en-US"/>
        </a:p>
      </dgm:t>
    </dgm:pt>
    <dgm:pt modelId="{506A1423-9FB2-45A7-BD95-7D9ACDB303C7}">
      <dgm:prSet/>
      <dgm:spPr/>
      <dgm:t>
        <a:bodyPr/>
        <a:lstStyle/>
        <a:p>
          <a:r>
            <a:rPr lang="en-US"/>
            <a:t>External review is voluntary</a:t>
          </a:r>
        </a:p>
      </dgm:t>
    </dgm:pt>
    <dgm:pt modelId="{E4659C40-840E-4859-BE69-84397661CAE1}" type="parTrans" cxnId="{870BA453-5390-4448-A4E5-3649C3F715BB}">
      <dgm:prSet/>
      <dgm:spPr/>
      <dgm:t>
        <a:bodyPr/>
        <a:lstStyle/>
        <a:p>
          <a:endParaRPr lang="en-US"/>
        </a:p>
      </dgm:t>
    </dgm:pt>
    <dgm:pt modelId="{E9E51BAD-03BC-4EB5-A830-C3B4C380B769}" type="sibTrans" cxnId="{870BA453-5390-4448-A4E5-3649C3F715BB}">
      <dgm:prSet/>
      <dgm:spPr/>
      <dgm:t>
        <a:bodyPr/>
        <a:lstStyle/>
        <a:p>
          <a:endParaRPr lang="en-US"/>
        </a:p>
      </dgm:t>
    </dgm:pt>
    <dgm:pt modelId="{EBAEC525-54CE-4474-8010-AE588AF94683}">
      <dgm:prSet/>
      <dgm:spPr/>
      <dgm:t>
        <a:bodyPr/>
        <a:lstStyle/>
        <a:p>
          <a:r>
            <a:rPr lang="en-US" b="1"/>
            <a:t>Indonesia Green Bond Regulations</a:t>
          </a:r>
          <a:endParaRPr lang="en-US"/>
        </a:p>
      </dgm:t>
    </dgm:pt>
    <dgm:pt modelId="{A8B88EDE-E985-4DE3-8CA9-614557ED8B89}" type="parTrans" cxnId="{8715E023-28C9-4FB6-A78F-6D4A79323CCC}">
      <dgm:prSet/>
      <dgm:spPr/>
      <dgm:t>
        <a:bodyPr/>
        <a:lstStyle/>
        <a:p>
          <a:endParaRPr lang="en-US"/>
        </a:p>
      </dgm:t>
    </dgm:pt>
    <dgm:pt modelId="{741CCBD5-86D0-4CF9-85F8-E9B47BE76F36}" type="sibTrans" cxnId="{8715E023-28C9-4FB6-A78F-6D4A79323CCC}">
      <dgm:prSet/>
      <dgm:spPr/>
      <dgm:t>
        <a:bodyPr/>
        <a:lstStyle/>
        <a:p>
          <a:endParaRPr lang="en-US"/>
        </a:p>
      </dgm:t>
    </dgm:pt>
    <dgm:pt modelId="{6B2A2E8E-ABEF-44C4-9EBC-589297C2FB9B}">
      <dgm:prSet/>
      <dgm:spPr/>
      <dgm:t>
        <a:bodyPr/>
        <a:lstStyle/>
        <a:p>
          <a:r>
            <a:rPr lang="en-US"/>
            <a:t>Aligned with ICMA Green Bond Principles</a:t>
          </a:r>
        </a:p>
      </dgm:t>
    </dgm:pt>
    <dgm:pt modelId="{F5FC16F8-C83F-4D5B-A16B-81F6392CFBE4}" type="parTrans" cxnId="{B2BE04C3-0F5D-486A-B17A-3AE871E27DC5}">
      <dgm:prSet/>
      <dgm:spPr/>
      <dgm:t>
        <a:bodyPr/>
        <a:lstStyle/>
        <a:p>
          <a:endParaRPr lang="en-US"/>
        </a:p>
      </dgm:t>
    </dgm:pt>
    <dgm:pt modelId="{D1904D4F-0389-46F7-97B3-646D37640FCC}" type="sibTrans" cxnId="{B2BE04C3-0F5D-486A-B17A-3AE871E27DC5}">
      <dgm:prSet/>
      <dgm:spPr/>
      <dgm:t>
        <a:bodyPr/>
        <a:lstStyle/>
        <a:p>
          <a:endParaRPr lang="en-US"/>
        </a:p>
      </dgm:t>
    </dgm:pt>
    <dgm:pt modelId="{3D204E53-2FDB-42DE-A610-019BADDA4EE2}">
      <dgm:prSet/>
      <dgm:spPr/>
      <dgm:t>
        <a:bodyPr/>
        <a:lstStyle/>
        <a:p>
          <a:r>
            <a:rPr lang="en-US"/>
            <a:t>External review is mandatory</a:t>
          </a:r>
        </a:p>
      </dgm:t>
    </dgm:pt>
    <dgm:pt modelId="{F434997C-4B5E-4567-9DCC-2A6392F7E7A6}" type="parTrans" cxnId="{0927B92F-7666-4B1C-9F3A-E5555DD5D726}">
      <dgm:prSet/>
      <dgm:spPr/>
      <dgm:t>
        <a:bodyPr/>
        <a:lstStyle/>
        <a:p>
          <a:endParaRPr lang="en-US"/>
        </a:p>
      </dgm:t>
    </dgm:pt>
    <dgm:pt modelId="{9EC6D5BB-D125-48A7-863F-27A30E50AF5D}" type="sibTrans" cxnId="{0927B92F-7666-4B1C-9F3A-E5555DD5D726}">
      <dgm:prSet/>
      <dgm:spPr/>
      <dgm:t>
        <a:bodyPr/>
        <a:lstStyle/>
        <a:p>
          <a:endParaRPr lang="en-US"/>
        </a:p>
      </dgm:t>
    </dgm:pt>
    <dgm:pt modelId="{7E2BF5D3-0307-4C6A-BF84-67F7B2BBCFF5}">
      <dgm:prSet/>
      <dgm:spPr/>
      <dgm:t>
        <a:bodyPr/>
        <a:lstStyle/>
        <a:p>
          <a:r>
            <a:rPr lang="en-US"/>
            <a:t>Green non-compliance clause</a:t>
          </a:r>
        </a:p>
      </dgm:t>
    </dgm:pt>
    <dgm:pt modelId="{14DFB85B-ADBE-4D18-98B9-2C341F4BC2E8}" type="parTrans" cxnId="{4E00BC4F-D3AA-415A-AE5E-6477BC369057}">
      <dgm:prSet/>
      <dgm:spPr/>
      <dgm:t>
        <a:bodyPr/>
        <a:lstStyle/>
        <a:p>
          <a:endParaRPr lang="en-US"/>
        </a:p>
      </dgm:t>
    </dgm:pt>
    <dgm:pt modelId="{F254E83C-6127-478B-B609-E399503A5D40}" type="sibTrans" cxnId="{4E00BC4F-D3AA-415A-AE5E-6477BC369057}">
      <dgm:prSet/>
      <dgm:spPr/>
      <dgm:t>
        <a:bodyPr/>
        <a:lstStyle/>
        <a:p>
          <a:endParaRPr lang="en-US"/>
        </a:p>
      </dgm:t>
    </dgm:pt>
    <dgm:pt modelId="{D8BFEB56-5077-4063-AC0D-150002CB90E7}" type="pres">
      <dgm:prSet presAssocID="{B9ECF7C3-161F-456E-AB8E-150B490628E9}" presName="Name0" presStyleCnt="0">
        <dgm:presLayoutVars>
          <dgm:dir/>
          <dgm:resizeHandles val="exact"/>
        </dgm:presLayoutVars>
      </dgm:prSet>
      <dgm:spPr/>
    </dgm:pt>
    <dgm:pt modelId="{8A248B51-4528-4BCF-A1DE-09DDF001E1DF}" type="pres">
      <dgm:prSet presAssocID="{B9ECF7C3-161F-456E-AB8E-150B490628E9}" presName="bkgdShp" presStyleLbl="alignAccFollowNode1" presStyleIdx="0" presStyleCnt="1"/>
      <dgm:spPr/>
    </dgm:pt>
    <dgm:pt modelId="{FB3F6E5D-27F7-44FD-AB9F-52EBE790A865}" type="pres">
      <dgm:prSet presAssocID="{B9ECF7C3-161F-456E-AB8E-150B490628E9}" presName="linComp" presStyleCnt="0"/>
      <dgm:spPr/>
    </dgm:pt>
    <dgm:pt modelId="{11DEDB2F-2954-451C-A79A-1E9CF2813859}" type="pres">
      <dgm:prSet presAssocID="{B6ABC178-125B-4A72-A302-BB05D832C978}" presName="compNode" presStyleCnt="0"/>
      <dgm:spPr/>
    </dgm:pt>
    <dgm:pt modelId="{3C97903E-1608-4E47-A6CC-6BE29D8D24F5}" type="pres">
      <dgm:prSet presAssocID="{B6ABC178-125B-4A72-A302-BB05D832C978}" presName="node" presStyleLbl="node1" presStyleIdx="0" presStyleCnt="2">
        <dgm:presLayoutVars>
          <dgm:bulletEnabled val="1"/>
        </dgm:presLayoutVars>
      </dgm:prSet>
      <dgm:spPr/>
    </dgm:pt>
    <dgm:pt modelId="{AF0B1498-CF69-4B52-BF51-D9C1CF5DC988}" type="pres">
      <dgm:prSet presAssocID="{B6ABC178-125B-4A72-A302-BB05D832C978}" presName="invisiNode" presStyleLbl="node1" presStyleIdx="0" presStyleCnt="2"/>
      <dgm:spPr/>
    </dgm:pt>
    <dgm:pt modelId="{C4395D99-0285-4BB5-9547-FDF63315FC26}" type="pres">
      <dgm:prSet presAssocID="{B6ABC178-125B-4A72-A302-BB05D832C978}" presName="imagNode" presStyleLbl="fgImgPlace1" presStyleIdx="0" presStyleCnt="2" custScaleX="90475"/>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2C6CB837-2EF7-40D6-B7C6-DDB28ED17001}" type="pres">
      <dgm:prSet presAssocID="{FB4233B5-59F9-4991-8F86-7FF964A63D45}" presName="sibTrans" presStyleLbl="sibTrans2D1" presStyleIdx="0" presStyleCnt="0"/>
      <dgm:spPr/>
    </dgm:pt>
    <dgm:pt modelId="{8BDF8DC4-DE16-4707-BDF5-8CDA263102C1}" type="pres">
      <dgm:prSet presAssocID="{EBAEC525-54CE-4474-8010-AE588AF94683}" presName="compNode" presStyleCnt="0"/>
      <dgm:spPr/>
    </dgm:pt>
    <dgm:pt modelId="{871F2289-FD23-4B95-A2B4-B5E42D153D41}" type="pres">
      <dgm:prSet presAssocID="{EBAEC525-54CE-4474-8010-AE588AF94683}" presName="node" presStyleLbl="node1" presStyleIdx="1" presStyleCnt="2">
        <dgm:presLayoutVars>
          <dgm:bulletEnabled val="1"/>
        </dgm:presLayoutVars>
      </dgm:prSet>
      <dgm:spPr/>
    </dgm:pt>
    <dgm:pt modelId="{622BAD76-6E67-4388-8284-28DDE3D0F12B}" type="pres">
      <dgm:prSet presAssocID="{EBAEC525-54CE-4474-8010-AE588AF94683}" presName="invisiNode" presStyleLbl="node1" presStyleIdx="1" presStyleCnt="2"/>
      <dgm:spPr/>
    </dgm:pt>
    <dgm:pt modelId="{87CD70A3-7D58-48D4-9EE1-A9C1719CA4C1}" type="pres">
      <dgm:prSet presAssocID="{EBAEC525-54CE-4474-8010-AE588AF94683}" presName="imagNode" presStyleLbl="fgImgPlace1" presStyleIdx="1" presStyleCnt="2" custScaleX="77457"/>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Lst>
  <dgm:cxnLst>
    <dgm:cxn modelId="{2FD61202-5FBB-4971-85DA-A40108244967}" type="presOf" srcId="{3D204E53-2FDB-42DE-A610-019BADDA4EE2}" destId="{871F2289-FD23-4B95-A2B4-B5E42D153D41}" srcOrd="0" destOrd="2" presId="urn:microsoft.com/office/officeart/2005/8/layout/pList2"/>
    <dgm:cxn modelId="{AC53F504-5ABB-4EF1-B834-1BF50EEF92C9}" type="presOf" srcId="{18B4B3B1-22D5-4530-A73A-EDF9766653FC}" destId="{3C97903E-1608-4E47-A6CC-6BE29D8D24F5}" srcOrd="0" destOrd="2" presId="urn:microsoft.com/office/officeart/2005/8/layout/pList2"/>
    <dgm:cxn modelId="{06E15D23-62B8-4ED6-8A97-AAC4BC74A6CD}" type="presOf" srcId="{FB4233B5-59F9-4991-8F86-7FF964A63D45}" destId="{2C6CB837-2EF7-40D6-B7C6-DDB28ED17001}" srcOrd="0" destOrd="0" presId="urn:microsoft.com/office/officeart/2005/8/layout/pList2"/>
    <dgm:cxn modelId="{8715E023-28C9-4FB6-A78F-6D4A79323CCC}" srcId="{B9ECF7C3-161F-456E-AB8E-150B490628E9}" destId="{EBAEC525-54CE-4474-8010-AE588AF94683}" srcOrd="1" destOrd="0" parTransId="{A8B88EDE-E985-4DE3-8CA9-614557ED8B89}" sibTransId="{741CCBD5-86D0-4CF9-85F8-E9B47BE76F36}"/>
    <dgm:cxn modelId="{91193D25-625B-4D68-AC6A-6E2538554522}" srcId="{B6ABC178-125B-4A72-A302-BB05D832C978}" destId="{87637041-FA02-4D23-B820-8AEFBD01E384}" srcOrd="2" destOrd="0" parTransId="{DDACA587-6DB2-46EE-BC84-64B279C4599E}" sibTransId="{AF0E0DB9-EC71-467C-ACBC-8C6F3E8CBCFD}"/>
    <dgm:cxn modelId="{0927B92F-7666-4B1C-9F3A-E5555DD5D726}" srcId="{EBAEC525-54CE-4474-8010-AE588AF94683}" destId="{3D204E53-2FDB-42DE-A610-019BADDA4EE2}" srcOrd="1" destOrd="0" parTransId="{F434997C-4B5E-4567-9DCC-2A6392F7E7A6}" sibTransId="{9EC6D5BB-D125-48A7-863F-27A30E50AF5D}"/>
    <dgm:cxn modelId="{9540F75E-A1AF-4D74-BC54-EE2FA8388EEC}" type="presOf" srcId="{B6ABC178-125B-4A72-A302-BB05D832C978}" destId="{3C97903E-1608-4E47-A6CC-6BE29D8D24F5}" srcOrd="0" destOrd="0" presId="urn:microsoft.com/office/officeart/2005/8/layout/pList2"/>
    <dgm:cxn modelId="{616CFE61-1AED-4395-90BE-34FEF7A4EF01}" type="presOf" srcId="{506A1423-9FB2-45A7-BD95-7D9ACDB303C7}" destId="{3C97903E-1608-4E47-A6CC-6BE29D8D24F5}" srcOrd="0" destOrd="5" presId="urn:microsoft.com/office/officeart/2005/8/layout/pList2"/>
    <dgm:cxn modelId="{6C943965-3F4B-4D24-B646-5050CBA69589}" type="presOf" srcId="{6B2A2E8E-ABEF-44C4-9EBC-589297C2FB9B}" destId="{871F2289-FD23-4B95-A2B4-B5E42D153D41}" srcOrd="0" destOrd="1" presId="urn:microsoft.com/office/officeart/2005/8/layout/pList2"/>
    <dgm:cxn modelId="{C2FB3B45-E8AC-4820-BA9B-43C645C0E064}" type="presOf" srcId="{7E2BF5D3-0307-4C6A-BF84-67F7B2BBCFF5}" destId="{871F2289-FD23-4B95-A2B4-B5E42D153D41}" srcOrd="0" destOrd="3" presId="urn:microsoft.com/office/officeart/2005/8/layout/pList2"/>
    <dgm:cxn modelId="{CD92CA4C-2990-44AE-A770-464823D551EE}" type="presOf" srcId="{87637041-FA02-4D23-B820-8AEFBD01E384}" destId="{3C97903E-1608-4E47-A6CC-6BE29D8D24F5}" srcOrd="0" destOrd="3" presId="urn:microsoft.com/office/officeart/2005/8/layout/pList2"/>
    <dgm:cxn modelId="{BCED714D-1DB9-4266-843D-42BA054E7C56}" type="presOf" srcId="{7566B9CA-8C2F-4C4F-8013-E634EBE96B2B}" destId="{3C97903E-1608-4E47-A6CC-6BE29D8D24F5}" srcOrd="0" destOrd="4" presId="urn:microsoft.com/office/officeart/2005/8/layout/pList2"/>
    <dgm:cxn modelId="{4E00BC4F-D3AA-415A-AE5E-6477BC369057}" srcId="{EBAEC525-54CE-4474-8010-AE588AF94683}" destId="{7E2BF5D3-0307-4C6A-BF84-67F7B2BBCFF5}" srcOrd="2" destOrd="0" parTransId="{14DFB85B-ADBE-4D18-98B9-2C341F4BC2E8}" sibTransId="{F254E83C-6127-478B-B609-E399503A5D40}"/>
    <dgm:cxn modelId="{6A72F970-B846-4441-9383-E3D94706837E}" srcId="{B6ABC178-125B-4A72-A302-BB05D832C978}" destId="{18B4B3B1-22D5-4530-A73A-EDF9766653FC}" srcOrd="1" destOrd="0" parTransId="{275A4186-B369-4B7F-920A-C75DCBDBD8AF}" sibTransId="{032525D8-06B3-46A9-B517-FD83F36B8FB7}"/>
    <dgm:cxn modelId="{870BA453-5390-4448-A4E5-3649C3F715BB}" srcId="{B6ABC178-125B-4A72-A302-BB05D832C978}" destId="{506A1423-9FB2-45A7-BD95-7D9ACDB303C7}" srcOrd="4" destOrd="0" parTransId="{E4659C40-840E-4859-BE69-84397661CAE1}" sibTransId="{E9E51BAD-03BC-4EB5-A830-C3B4C380B769}"/>
    <dgm:cxn modelId="{3570F29B-9024-4BC4-AD2C-0E8E4CEA244B}" type="presOf" srcId="{B9ECF7C3-161F-456E-AB8E-150B490628E9}" destId="{D8BFEB56-5077-4063-AC0D-150002CB90E7}" srcOrd="0" destOrd="0" presId="urn:microsoft.com/office/officeart/2005/8/layout/pList2"/>
    <dgm:cxn modelId="{BAFA66A3-F69F-4CCF-86C8-C6BC265400B4}" srcId="{B9ECF7C3-161F-456E-AB8E-150B490628E9}" destId="{B6ABC178-125B-4A72-A302-BB05D832C978}" srcOrd="0" destOrd="0" parTransId="{55CFC931-6FE0-4F27-B18B-A67BB37B1F8D}" sibTransId="{FB4233B5-59F9-4991-8F86-7FF964A63D45}"/>
    <dgm:cxn modelId="{6DF940A8-30A4-4C91-990F-DF001F64760C}" type="presOf" srcId="{671C75EF-8779-4160-8D17-3715728535A6}" destId="{3C97903E-1608-4E47-A6CC-6BE29D8D24F5}" srcOrd="0" destOrd="1" presId="urn:microsoft.com/office/officeart/2005/8/layout/pList2"/>
    <dgm:cxn modelId="{4A04AEAE-F57F-4D85-972A-DC664703890E}" srcId="{B6ABC178-125B-4A72-A302-BB05D832C978}" destId="{671C75EF-8779-4160-8D17-3715728535A6}" srcOrd="0" destOrd="0" parTransId="{D9EF3612-E334-46D0-B226-69C205C26BD0}" sibTransId="{9F2C592E-D818-4F11-A585-56B76A094194}"/>
    <dgm:cxn modelId="{B2BE04C3-0F5D-486A-B17A-3AE871E27DC5}" srcId="{EBAEC525-54CE-4474-8010-AE588AF94683}" destId="{6B2A2E8E-ABEF-44C4-9EBC-589297C2FB9B}" srcOrd="0" destOrd="0" parTransId="{F5FC16F8-C83F-4D5B-A16B-81F6392CFBE4}" sibTransId="{D1904D4F-0389-46F7-97B3-646D37640FCC}"/>
    <dgm:cxn modelId="{F4199FDA-F034-4543-A058-1798EF0B596D}" type="presOf" srcId="{EBAEC525-54CE-4474-8010-AE588AF94683}" destId="{871F2289-FD23-4B95-A2B4-B5E42D153D41}" srcOrd="0" destOrd="0" presId="urn:microsoft.com/office/officeart/2005/8/layout/pList2"/>
    <dgm:cxn modelId="{16D33CE6-0B38-4DD9-99CD-784265DEB54F}" srcId="{B6ABC178-125B-4A72-A302-BB05D832C978}" destId="{7566B9CA-8C2F-4C4F-8013-E634EBE96B2B}" srcOrd="3" destOrd="0" parTransId="{E4A28395-F700-4C1A-A9D8-7D9EC19CDB45}" sibTransId="{B047A1CC-7579-48C5-AFBB-08E3861EBDCD}"/>
    <dgm:cxn modelId="{1BCB6CA4-4D0E-41D6-9C97-AAA66DEC87E1}" type="presParOf" srcId="{D8BFEB56-5077-4063-AC0D-150002CB90E7}" destId="{8A248B51-4528-4BCF-A1DE-09DDF001E1DF}" srcOrd="0" destOrd="0" presId="urn:microsoft.com/office/officeart/2005/8/layout/pList2"/>
    <dgm:cxn modelId="{98FABA60-42AC-468E-8BFE-985942DA4E64}" type="presParOf" srcId="{D8BFEB56-5077-4063-AC0D-150002CB90E7}" destId="{FB3F6E5D-27F7-44FD-AB9F-52EBE790A865}" srcOrd="1" destOrd="0" presId="urn:microsoft.com/office/officeart/2005/8/layout/pList2"/>
    <dgm:cxn modelId="{FACB097C-E283-4630-9997-D5EBB12C9B3F}" type="presParOf" srcId="{FB3F6E5D-27F7-44FD-AB9F-52EBE790A865}" destId="{11DEDB2F-2954-451C-A79A-1E9CF2813859}" srcOrd="0" destOrd="0" presId="urn:microsoft.com/office/officeart/2005/8/layout/pList2"/>
    <dgm:cxn modelId="{239BEE0E-4CE1-4BBA-9885-110803DF8AFD}" type="presParOf" srcId="{11DEDB2F-2954-451C-A79A-1E9CF2813859}" destId="{3C97903E-1608-4E47-A6CC-6BE29D8D24F5}" srcOrd="0" destOrd="0" presId="urn:microsoft.com/office/officeart/2005/8/layout/pList2"/>
    <dgm:cxn modelId="{6F83D74A-2760-436E-9024-B42879B14551}" type="presParOf" srcId="{11DEDB2F-2954-451C-A79A-1E9CF2813859}" destId="{AF0B1498-CF69-4B52-BF51-D9C1CF5DC988}" srcOrd="1" destOrd="0" presId="urn:microsoft.com/office/officeart/2005/8/layout/pList2"/>
    <dgm:cxn modelId="{60F466BB-3AF2-4DA6-8A57-72699FF24CB4}" type="presParOf" srcId="{11DEDB2F-2954-451C-A79A-1E9CF2813859}" destId="{C4395D99-0285-4BB5-9547-FDF63315FC26}" srcOrd="2" destOrd="0" presId="urn:microsoft.com/office/officeart/2005/8/layout/pList2"/>
    <dgm:cxn modelId="{F8D6B9AF-31C1-49F0-9754-4C6D3949B780}" type="presParOf" srcId="{FB3F6E5D-27F7-44FD-AB9F-52EBE790A865}" destId="{2C6CB837-2EF7-40D6-B7C6-DDB28ED17001}" srcOrd="1" destOrd="0" presId="urn:microsoft.com/office/officeart/2005/8/layout/pList2"/>
    <dgm:cxn modelId="{9FE3CAC3-3257-4E70-B911-6B5630077AD8}" type="presParOf" srcId="{FB3F6E5D-27F7-44FD-AB9F-52EBE790A865}" destId="{8BDF8DC4-DE16-4707-BDF5-8CDA263102C1}" srcOrd="2" destOrd="0" presId="urn:microsoft.com/office/officeart/2005/8/layout/pList2"/>
    <dgm:cxn modelId="{E7DD994B-75FC-4C5C-B23E-49E22B961E5C}" type="presParOf" srcId="{8BDF8DC4-DE16-4707-BDF5-8CDA263102C1}" destId="{871F2289-FD23-4B95-A2B4-B5E42D153D41}" srcOrd="0" destOrd="0" presId="urn:microsoft.com/office/officeart/2005/8/layout/pList2"/>
    <dgm:cxn modelId="{D98BFE2F-B3E5-4FAA-ABD8-BDDAE3E234E2}" type="presParOf" srcId="{8BDF8DC4-DE16-4707-BDF5-8CDA263102C1}" destId="{622BAD76-6E67-4388-8284-28DDE3D0F12B}" srcOrd="1" destOrd="0" presId="urn:microsoft.com/office/officeart/2005/8/layout/pList2"/>
    <dgm:cxn modelId="{4161607B-1BE5-4912-8222-523AD7BCC1FA}" type="presParOf" srcId="{8BDF8DC4-DE16-4707-BDF5-8CDA263102C1}" destId="{87CD70A3-7D58-48D4-9EE1-A9C1719CA4C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3CBC0E-EC6B-4B15-9108-94C5AC735F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453CC8-8E0A-493D-8710-1F08B11D5E6E}">
      <dgm:prSet custT="1"/>
      <dgm:spPr>
        <a:solidFill>
          <a:srgbClr val="00B050"/>
        </a:solidFill>
      </dgm:spPr>
      <dgm:t>
        <a:bodyPr/>
        <a:lstStyle/>
        <a:p>
          <a:r>
            <a:rPr lang="en-US" sz="1800" dirty="0"/>
            <a:t>Develop a Green Framework to document the usage of the proceeds from the issuance</a:t>
          </a:r>
        </a:p>
      </dgm:t>
    </dgm:pt>
    <dgm:pt modelId="{FA3F5B09-D01D-4EB4-B7ED-52EB62DDE6C6}" type="parTrans" cxnId="{89685A85-7987-427F-A72A-44DE891C71E3}">
      <dgm:prSet/>
      <dgm:spPr/>
      <dgm:t>
        <a:bodyPr/>
        <a:lstStyle/>
        <a:p>
          <a:endParaRPr lang="en-US"/>
        </a:p>
      </dgm:t>
    </dgm:pt>
    <dgm:pt modelId="{5DF70337-1C54-464B-8F1C-ED0C987E560C}" type="sibTrans" cxnId="{89685A85-7987-427F-A72A-44DE891C71E3}">
      <dgm:prSet/>
      <dgm:spPr/>
      <dgm:t>
        <a:bodyPr/>
        <a:lstStyle/>
        <a:p>
          <a:endParaRPr lang="en-US"/>
        </a:p>
      </dgm:t>
    </dgm:pt>
    <dgm:pt modelId="{C7B250ED-8718-487C-9C6A-5EA9449C8C2A}">
      <dgm:prSet custT="1"/>
      <dgm:spPr/>
      <dgm:t>
        <a:bodyPr/>
        <a:lstStyle/>
        <a:p>
          <a:r>
            <a:rPr lang="en-US" sz="1800" dirty="0"/>
            <a:t>For proceeds meant for a general pool  of unspecified investments, additional detail on project selection criteria and process are needed</a:t>
          </a:r>
        </a:p>
      </dgm:t>
    </dgm:pt>
    <dgm:pt modelId="{03094F76-D438-41A1-BC11-9A6A525FA101}" type="parTrans" cxnId="{228AF168-078D-40A6-BA4C-142C3530CA57}">
      <dgm:prSet/>
      <dgm:spPr/>
      <dgm:t>
        <a:bodyPr/>
        <a:lstStyle/>
        <a:p>
          <a:endParaRPr lang="en-US"/>
        </a:p>
      </dgm:t>
    </dgm:pt>
    <dgm:pt modelId="{3CFC8456-85E1-4B6B-9A18-FBDEA232E3D6}" type="sibTrans" cxnId="{228AF168-078D-40A6-BA4C-142C3530CA57}">
      <dgm:prSet/>
      <dgm:spPr/>
      <dgm:t>
        <a:bodyPr/>
        <a:lstStyle/>
        <a:p>
          <a:endParaRPr lang="en-US"/>
        </a:p>
      </dgm:t>
    </dgm:pt>
    <dgm:pt modelId="{E67D61CB-7585-4D18-BC9B-3A3426F7AD53}">
      <dgm:prSet custT="1"/>
      <dgm:spPr/>
      <dgm:t>
        <a:bodyPr/>
        <a:lstStyle/>
        <a:p>
          <a:r>
            <a:rPr lang="en-US" sz="1800" dirty="0"/>
            <a:t>For proceeds meant for a single specified purpose (single project bond), defining the project should be sufficient</a:t>
          </a:r>
        </a:p>
      </dgm:t>
    </dgm:pt>
    <dgm:pt modelId="{7350034F-D3B5-4297-8F7C-F8A8D872DF48}" type="parTrans" cxnId="{2D8AA005-574B-4E62-872F-1F15037D6549}">
      <dgm:prSet/>
      <dgm:spPr/>
      <dgm:t>
        <a:bodyPr/>
        <a:lstStyle/>
        <a:p>
          <a:endParaRPr lang="en-US"/>
        </a:p>
      </dgm:t>
    </dgm:pt>
    <dgm:pt modelId="{0992159A-71EE-4F08-8662-C2E64181F708}" type="sibTrans" cxnId="{2D8AA005-574B-4E62-872F-1F15037D6549}">
      <dgm:prSet/>
      <dgm:spPr/>
      <dgm:t>
        <a:bodyPr/>
        <a:lstStyle/>
        <a:p>
          <a:endParaRPr lang="en-US"/>
        </a:p>
      </dgm:t>
    </dgm:pt>
    <dgm:pt modelId="{A476F94E-58C3-4D96-8D02-45E006D31577}">
      <dgm:prSet custT="1"/>
      <dgm:spPr>
        <a:solidFill>
          <a:srgbClr val="00B050"/>
        </a:solidFill>
      </dgm:spPr>
      <dgm:t>
        <a:bodyPr/>
        <a:lstStyle/>
        <a:p>
          <a:r>
            <a:rPr lang="en-US" sz="1800" dirty="0"/>
            <a:t>Seek an External Review from a third-party on the proposed issuance</a:t>
          </a:r>
        </a:p>
      </dgm:t>
    </dgm:pt>
    <dgm:pt modelId="{B46E527A-D6CF-42C5-B5DD-4EEA363763F3}" type="parTrans" cxnId="{E8FE5368-A266-497B-A1A9-D59246F789C4}">
      <dgm:prSet/>
      <dgm:spPr/>
      <dgm:t>
        <a:bodyPr/>
        <a:lstStyle/>
        <a:p>
          <a:endParaRPr lang="en-US"/>
        </a:p>
      </dgm:t>
    </dgm:pt>
    <dgm:pt modelId="{B04E2BAA-FFEA-42DE-AB19-83C6451CCBAD}" type="sibTrans" cxnId="{E8FE5368-A266-497B-A1A9-D59246F789C4}">
      <dgm:prSet/>
      <dgm:spPr/>
      <dgm:t>
        <a:bodyPr/>
        <a:lstStyle/>
        <a:p>
          <a:endParaRPr lang="en-US"/>
        </a:p>
      </dgm:t>
    </dgm:pt>
    <dgm:pt modelId="{751FE91B-8337-44C3-A442-0702B5F60BDF}">
      <dgm:prSet custT="1"/>
      <dgm:spPr/>
      <dgm:t>
        <a:bodyPr/>
        <a:lstStyle/>
        <a:p>
          <a:r>
            <a:rPr lang="en-US" sz="1800" dirty="0"/>
            <a:t>CICERO, Climate Bonds Certification, RAM, Moody’s Green Assessment, etc.</a:t>
          </a:r>
        </a:p>
      </dgm:t>
    </dgm:pt>
    <dgm:pt modelId="{20C1C84D-D277-417E-8899-1D656DA3672E}" type="parTrans" cxnId="{75A6A0BE-EE10-4B7B-B1CE-0A2F3B2FBA0A}">
      <dgm:prSet/>
      <dgm:spPr/>
      <dgm:t>
        <a:bodyPr/>
        <a:lstStyle/>
        <a:p>
          <a:endParaRPr lang="en-US"/>
        </a:p>
      </dgm:t>
    </dgm:pt>
    <dgm:pt modelId="{4CE72EBC-9B7A-41F6-99F4-D1A8FF086DCF}" type="sibTrans" cxnId="{75A6A0BE-EE10-4B7B-B1CE-0A2F3B2FBA0A}">
      <dgm:prSet/>
      <dgm:spPr/>
      <dgm:t>
        <a:bodyPr/>
        <a:lstStyle/>
        <a:p>
          <a:endParaRPr lang="en-US"/>
        </a:p>
      </dgm:t>
    </dgm:pt>
    <dgm:pt modelId="{41401A1E-254C-427D-B9F7-3A380A448E9F}">
      <dgm:prSet custT="1"/>
      <dgm:spPr/>
      <dgm:t>
        <a:bodyPr/>
        <a:lstStyle/>
        <a:p>
          <a:r>
            <a:rPr lang="en-US" sz="1800" dirty="0"/>
            <a:t>Optional step, but investors are increasingly expecting this as the norm</a:t>
          </a:r>
        </a:p>
      </dgm:t>
    </dgm:pt>
    <dgm:pt modelId="{F08CA663-2F3F-43BB-9F81-0685FE448E24}" type="parTrans" cxnId="{683B7A0D-35B7-4AF9-9F31-A9C39765AEFF}">
      <dgm:prSet/>
      <dgm:spPr/>
      <dgm:t>
        <a:bodyPr/>
        <a:lstStyle/>
        <a:p>
          <a:endParaRPr lang="en-US"/>
        </a:p>
      </dgm:t>
    </dgm:pt>
    <dgm:pt modelId="{29B91850-C4C8-4C63-B6F9-62500FF1184D}" type="sibTrans" cxnId="{683B7A0D-35B7-4AF9-9F31-A9C39765AEFF}">
      <dgm:prSet/>
      <dgm:spPr/>
      <dgm:t>
        <a:bodyPr/>
        <a:lstStyle/>
        <a:p>
          <a:endParaRPr lang="en-US"/>
        </a:p>
      </dgm:t>
    </dgm:pt>
    <dgm:pt modelId="{C1B369E6-1570-4BDB-A84E-6CA4C0BBF6A2}">
      <dgm:prSet custT="1"/>
      <dgm:spPr/>
      <dgm:t>
        <a:bodyPr/>
        <a:lstStyle/>
        <a:p>
          <a:r>
            <a:rPr lang="en-US" sz="1800" dirty="0"/>
            <a:t>Issuers benefit from a pre-issuance check before facing investors</a:t>
          </a:r>
        </a:p>
      </dgm:t>
    </dgm:pt>
    <dgm:pt modelId="{7EA5BB41-4A86-4967-A173-FC2139AD14D9}" type="parTrans" cxnId="{90D40419-0EDD-43D2-9DF1-63B71E8580BD}">
      <dgm:prSet/>
      <dgm:spPr/>
      <dgm:t>
        <a:bodyPr/>
        <a:lstStyle/>
        <a:p>
          <a:endParaRPr lang="en-US"/>
        </a:p>
      </dgm:t>
    </dgm:pt>
    <dgm:pt modelId="{6E6C54A0-9A2B-4E6B-96DA-F55257445350}" type="sibTrans" cxnId="{90D40419-0EDD-43D2-9DF1-63B71E8580BD}">
      <dgm:prSet/>
      <dgm:spPr/>
      <dgm:t>
        <a:bodyPr/>
        <a:lstStyle/>
        <a:p>
          <a:endParaRPr lang="en-US"/>
        </a:p>
      </dgm:t>
    </dgm:pt>
    <dgm:pt modelId="{7553729B-EEDC-44EA-A258-6BC70A673CBE}">
      <dgm:prSet custT="1"/>
      <dgm:spPr>
        <a:solidFill>
          <a:srgbClr val="00B050"/>
        </a:solidFill>
      </dgm:spPr>
      <dgm:t>
        <a:bodyPr/>
        <a:lstStyle/>
        <a:p>
          <a:r>
            <a:rPr lang="en-US" sz="1800" dirty="0"/>
            <a:t>Impact reporting post-issuance</a:t>
          </a:r>
        </a:p>
      </dgm:t>
    </dgm:pt>
    <dgm:pt modelId="{94C245C3-9521-4EC2-850A-6B84D726F128}" type="parTrans" cxnId="{D66C8FF2-BF95-4CB7-A1A0-185C6D2D938E}">
      <dgm:prSet/>
      <dgm:spPr/>
      <dgm:t>
        <a:bodyPr/>
        <a:lstStyle/>
        <a:p>
          <a:endParaRPr lang="en-US"/>
        </a:p>
      </dgm:t>
    </dgm:pt>
    <dgm:pt modelId="{9E96F026-4F2D-4171-A465-554A8776F95A}" type="sibTrans" cxnId="{D66C8FF2-BF95-4CB7-A1A0-185C6D2D938E}">
      <dgm:prSet/>
      <dgm:spPr/>
      <dgm:t>
        <a:bodyPr/>
        <a:lstStyle/>
        <a:p>
          <a:endParaRPr lang="en-US"/>
        </a:p>
      </dgm:t>
    </dgm:pt>
    <dgm:pt modelId="{6C164D7B-2ACA-4D65-BC5A-6A7A199DBFAA}">
      <dgm:prSet custT="1"/>
      <dgm:spPr/>
      <dgm:t>
        <a:bodyPr/>
        <a:lstStyle/>
        <a:p>
          <a:r>
            <a:rPr lang="en-US" sz="1800" dirty="0"/>
            <a:t>Optional step, but again, investors are increasingly expecting this</a:t>
          </a:r>
        </a:p>
      </dgm:t>
    </dgm:pt>
    <dgm:pt modelId="{DBEEA038-61DC-488E-ACFC-39CE3A8FCFC7}" type="parTrans" cxnId="{2A2314FF-AC90-4F31-83C8-599DE31EDEFD}">
      <dgm:prSet/>
      <dgm:spPr/>
      <dgm:t>
        <a:bodyPr/>
        <a:lstStyle/>
        <a:p>
          <a:endParaRPr lang="en-US"/>
        </a:p>
      </dgm:t>
    </dgm:pt>
    <dgm:pt modelId="{315F8D27-7D32-4ADF-A872-2364930EDEBF}" type="sibTrans" cxnId="{2A2314FF-AC90-4F31-83C8-599DE31EDEFD}">
      <dgm:prSet/>
      <dgm:spPr/>
      <dgm:t>
        <a:bodyPr/>
        <a:lstStyle/>
        <a:p>
          <a:endParaRPr lang="en-US"/>
        </a:p>
      </dgm:t>
    </dgm:pt>
    <dgm:pt modelId="{FBE4C801-1769-44B9-A2D1-D31052C507BA}">
      <dgm:prSet custT="1"/>
      <dgm:spPr/>
      <dgm:t>
        <a:bodyPr/>
        <a:lstStyle/>
        <a:p>
          <a:r>
            <a:rPr lang="en-US" sz="1800" dirty="0"/>
            <a:t>Ring-fencing proceeds from co-mingling with other funds (physically or virtually)</a:t>
          </a:r>
        </a:p>
      </dgm:t>
    </dgm:pt>
    <dgm:pt modelId="{F8109837-97EB-431E-AFF1-5637B763753C}" type="parTrans" cxnId="{F7B5D140-3E2C-44AA-8277-F845C8D67736}">
      <dgm:prSet/>
      <dgm:spPr/>
      <dgm:t>
        <a:bodyPr/>
        <a:lstStyle/>
        <a:p>
          <a:endParaRPr lang="en-US"/>
        </a:p>
      </dgm:t>
    </dgm:pt>
    <dgm:pt modelId="{20CFD705-97F4-4EE3-850A-C3A44257223A}" type="sibTrans" cxnId="{F7B5D140-3E2C-44AA-8277-F845C8D67736}">
      <dgm:prSet/>
      <dgm:spPr/>
      <dgm:t>
        <a:bodyPr/>
        <a:lstStyle/>
        <a:p>
          <a:endParaRPr lang="en-US"/>
        </a:p>
      </dgm:t>
    </dgm:pt>
    <dgm:pt modelId="{C409131A-2CCB-403F-8770-9EC74D97D47C}" type="pres">
      <dgm:prSet presAssocID="{6F3CBC0E-EC6B-4B15-9108-94C5AC735F79}" presName="linear" presStyleCnt="0">
        <dgm:presLayoutVars>
          <dgm:animLvl val="lvl"/>
          <dgm:resizeHandles val="exact"/>
        </dgm:presLayoutVars>
      </dgm:prSet>
      <dgm:spPr/>
    </dgm:pt>
    <dgm:pt modelId="{DB2F82C7-8075-48CB-BF80-EFDAAA881ACD}" type="pres">
      <dgm:prSet presAssocID="{F0453CC8-8E0A-493D-8710-1F08B11D5E6E}" presName="parentText" presStyleLbl="node1" presStyleIdx="0" presStyleCnt="3">
        <dgm:presLayoutVars>
          <dgm:chMax val="0"/>
          <dgm:bulletEnabled val="1"/>
        </dgm:presLayoutVars>
      </dgm:prSet>
      <dgm:spPr/>
    </dgm:pt>
    <dgm:pt modelId="{83ECA572-CB15-4330-AE34-0C885DCD174F}" type="pres">
      <dgm:prSet presAssocID="{F0453CC8-8E0A-493D-8710-1F08B11D5E6E}" presName="childText" presStyleLbl="revTx" presStyleIdx="0" presStyleCnt="3">
        <dgm:presLayoutVars>
          <dgm:bulletEnabled val="1"/>
        </dgm:presLayoutVars>
      </dgm:prSet>
      <dgm:spPr/>
    </dgm:pt>
    <dgm:pt modelId="{0E0BF48B-3003-4D83-9CA3-4447682404EB}" type="pres">
      <dgm:prSet presAssocID="{A476F94E-58C3-4D96-8D02-45E006D31577}" presName="parentText" presStyleLbl="node1" presStyleIdx="1" presStyleCnt="3">
        <dgm:presLayoutVars>
          <dgm:chMax val="0"/>
          <dgm:bulletEnabled val="1"/>
        </dgm:presLayoutVars>
      </dgm:prSet>
      <dgm:spPr/>
    </dgm:pt>
    <dgm:pt modelId="{E63E6209-295C-4DA7-BD78-13A3816D13EC}" type="pres">
      <dgm:prSet presAssocID="{A476F94E-58C3-4D96-8D02-45E006D31577}" presName="childText" presStyleLbl="revTx" presStyleIdx="1" presStyleCnt="3">
        <dgm:presLayoutVars>
          <dgm:bulletEnabled val="1"/>
        </dgm:presLayoutVars>
      </dgm:prSet>
      <dgm:spPr/>
    </dgm:pt>
    <dgm:pt modelId="{355BDAD2-62D1-4A5B-8C0F-0D30FCA89BFE}" type="pres">
      <dgm:prSet presAssocID="{7553729B-EEDC-44EA-A258-6BC70A673CBE}" presName="parentText" presStyleLbl="node1" presStyleIdx="2" presStyleCnt="3">
        <dgm:presLayoutVars>
          <dgm:chMax val="0"/>
          <dgm:bulletEnabled val="1"/>
        </dgm:presLayoutVars>
      </dgm:prSet>
      <dgm:spPr/>
    </dgm:pt>
    <dgm:pt modelId="{DFF93249-A918-4291-8490-206F3625C56D}" type="pres">
      <dgm:prSet presAssocID="{7553729B-EEDC-44EA-A258-6BC70A673CBE}" presName="childText" presStyleLbl="revTx" presStyleIdx="2" presStyleCnt="3">
        <dgm:presLayoutVars>
          <dgm:bulletEnabled val="1"/>
        </dgm:presLayoutVars>
      </dgm:prSet>
      <dgm:spPr/>
    </dgm:pt>
  </dgm:ptLst>
  <dgm:cxnLst>
    <dgm:cxn modelId="{2D8AA005-574B-4E62-872F-1F15037D6549}" srcId="{F0453CC8-8E0A-493D-8710-1F08B11D5E6E}" destId="{E67D61CB-7585-4D18-BC9B-3A3426F7AD53}" srcOrd="1" destOrd="0" parTransId="{7350034F-D3B5-4297-8F7C-F8A8D872DF48}" sibTransId="{0992159A-71EE-4F08-8662-C2E64181F708}"/>
    <dgm:cxn modelId="{683B7A0D-35B7-4AF9-9F31-A9C39765AEFF}" srcId="{A476F94E-58C3-4D96-8D02-45E006D31577}" destId="{41401A1E-254C-427D-B9F7-3A380A448E9F}" srcOrd="1" destOrd="0" parTransId="{F08CA663-2F3F-43BB-9F81-0685FE448E24}" sibTransId="{29B91850-C4C8-4C63-B6F9-62500FF1184D}"/>
    <dgm:cxn modelId="{B79DA60F-0DAC-47F0-A458-95E5EEFD8633}" type="presOf" srcId="{7553729B-EEDC-44EA-A258-6BC70A673CBE}" destId="{355BDAD2-62D1-4A5B-8C0F-0D30FCA89BFE}" srcOrd="0" destOrd="0" presId="urn:microsoft.com/office/officeart/2005/8/layout/vList2"/>
    <dgm:cxn modelId="{2EFCC816-4CEE-41F8-8272-EC6FBF8BB8A0}" type="presOf" srcId="{C1B369E6-1570-4BDB-A84E-6CA4C0BBF6A2}" destId="{E63E6209-295C-4DA7-BD78-13A3816D13EC}" srcOrd="0" destOrd="2" presId="urn:microsoft.com/office/officeart/2005/8/layout/vList2"/>
    <dgm:cxn modelId="{90D40419-0EDD-43D2-9DF1-63B71E8580BD}" srcId="{A476F94E-58C3-4D96-8D02-45E006D31577}" destId="{C1B369E6-1570-4BDB-A84E-6CA4C0BBF6A2}" srcOrd="2" destOrd="0" parTransId="{7EA5BB41-4A86-4967-A173-FC2139AD14D9}" sibTransId="{6E6C54A0-9A2B-4E6B-96DA-F55257445350}"/>
    <dgm:cxn modelId="{FCED2A26-91E9-47F7-BF6A-18CA143C8B8F}" type="presOf" srcId="{FBE4C801-1769-44B9-A2D1-D31052C507BA}" destId="{83ECA572-CB15-4330-AE34-0C885DCD174F}" srcOrd="0" destOrd="2" presId="urn:microsoft.com/office/officeart/2005/8/layout/vList2"/>
    <dgm:cxn modelId="{7349732B-E665-4515-AB7D-9701C2A87D3F}" type="presOf" srcId="{751FE91B-8337-44C3-A442-0702B5F60BDF}" destId="{E63E6209-295C-4DA7-BD78-13A3816D13EC}" srcOrd="0" destOrd="0" presId="urn:microsoft.com/office/officeart/2005/8/layout/vList2"/>
    <dgm:cxn modelId="{5EF2EE36-50EE-4842-9860-026911AAACD4}" type="presOf" srcId="{41401A1E-254C-427D-B9F7-3A380A448E9F}" destId="{E63E6209-295C-4DA7-BD78-13A3816D13EC}" srcOrd="0" destOrd="1" presId="urn:microsoft.com/office/officeart/2005/8/layout/vList2"/>
    <dgm:cxn modelId="{F7B5D140-3E2C-44AA-8277-F845C8D67736}" srcId="{F0453CC8-8E0A-493D-8710-1F08B11D5E6E}" destId="{FBE4C801-1769-44B9-A2D1-D31052C507BA}" srcOrd="2" destOrd="0" parTransId="{F8109837-97EB-431E-AFF1-5637B763753C}" sibTransId="{20CFD705-97F4-4EE3-850A-C3A44257223A}"/>
    <dgm:cxn modelId="{6BE9755B-371B-4A96-AD7D-328A2891195C}" type="presOf" srcId="{C7B250ED-8718-487C-9C6A-5EA9449C8C2A}" destId="{83ECA572-CB15-4330-AE34-0C885DCD174F}" srcOrd="0" destOrd="0" presId="urn:microsoft.com/office/officeart/2005/8/layout/vList2"/>
    <dgm:cxn modelId="{E8FE5368-A266-497B-A1A9-D59246F789C4}" srcId="{6F3CBC0E-EC6B-4B15-9108-94C5AC735F79}" destId="{A476F94E-58C3-4D96-8D02-45E006D31577}" srcOrd="1" destOrd="0" parTransId="{B46E527A-D6CF-42C5-B5DD-4EEA363763F3}" sibTransId="{B04E2BAA-FFEA-42DE-AB19-83C6451CCBAD}"/>
    <dgm:cxn modelId="{228AF168-078D-40A6-BA4C-142C3530CA57}" srcId="{F0453CC8-8E0A-493D-8710-1F08B11D5E6E}" destId="{C7B250ED-8718-487C-9C6A-5EA9449C8C2A}" srcOrd="0" destOrd="0" parTransId="{03094F76-D438-41A1-BC11-9A6A525FA101}" sibTransId="{3CFC8456-85E1-4B6B-9A18-FBDEA232E3D6}"/>
    <dgm:cxn modelId="{A00AAF7D-6568-4963-806A-0E7489090807}" type="presOf" srcId="{6C164D7B-2ACA-4D65-BC5A-6A7A199DBFAA}" destId="{DFF93249-A918-4291-8490-206F3625C56D}" srcOrd="0" destOrd="0" presId="urn:microsoft.com/office/officeart/2005/8/layout/vList2"/>
    <dgm:cxn modelId="{89685A85-7987-427F-A72A-44DE891C71E3}" srcId="{6F3CBC0E-EC6B-4B15-9108-94C5AC735F79}" destId="{F0453CC8-8E0A-493D-8710-1F08B11D5E6E}" srcOrd="0" destOrd="0" parTransId="{FA3F5B09-D01D-4EB4-B7ED-52EB62DDE6C6}" sibTransId="{5DF70337-1C54-464B-8F1C-ED0C987E560C}"/>
    <dgm:cxn modelId="{EFFC0A90-6118-44FD-92C6-BB234CF1DDB8}" type="presOf" srcId="{A476F94E-58C3-4D96-8D02-45E006D31577}" destId="{0E0BF48B-3003-4D83-9CA3-4447682404EB}" srcOrd="0" destOrd="0" presId="urn:microsoft.com/office/officeart/2005/8/layout/vList2"/>
    <dgm:cxn modelId="{618B459C-CDEA-46CC-81E3-6FA26DFF4546}" type="presOf" srcId="{6F3CBC0E-EC6B-4B15-9108-94C5AC735F79}" destId="{C409131A-2CCB-403F-8770-9EC74D97D47C}" srcOrd="0" destOrd="0" presId="urn:microsoft.com/office/officeart/2005/8/layout/vList2"/>
    <dgm:cxn modelId="{75A6A0BE-EE10-4B7B-B1CE-0A2F3B2FBA0A}" srcId="{A476F94E-58C3-4D96-8D02-45E006D31577}" destId="{751FE91B-8337-44C3-A442-0702B5F60BDF}" srcOrd="0" destOrd="0" parTransId="{20C1C84D-D277-417E-8899-1D656DA3672E}" sibTransId="{4CE72EBC-9B7A-41F6-99F4-D1A8FF086DCF}"/>
    <dgm:cxn modelId="{285381D1-EDEA-449E-B6BE-DA9AACBD6220}" type="presOf" srcId="{F0453CC8-8E0A-493D-8710-1F08B11D5E6E}" destId="{DB2F82C7-8075-48CB-BF80-EFDAAA881ACD}" srcOrd="0" destOrd="0" presId="urn:microsoft.com/office/officeart/2005/8/layout/vList2"/>
    <dgm:cxn modelId="{397B57E7-8659-4749-A9C7-0D73B77AD8B8}" type="presOf" srcId="{E67D61CB-7585-4D18-BC9B-3A3426F7AD53}" destId="{83ECA572-CB15-4330-AE34-0C885DCD174F}" srcOrd="0" destOrd="1" presId="urn:microsoft.com/office/officeart/2005/8/layout/vList2"/>
    <dgm:cxn modelId="{D66C8FF2-BF95-4CB7-A1A0-185C6D2D938E}" srcId="{6F3CBC0E-EC6B-4B15-9108-94C5AC735F79}" destId="{7553729B-EEDC-44EA-A258-6BC70A673CBE}" srcOrd="2" destOrd="0" parTransId="{94C245C3-9521-4EC2-850A-6B84D726F128}" sibTransId="{9E96F026-4F2D-4171-A465-554A8776F95A}"/>
    <dgm:cxn modelId="{2A2314FF-AC90-4F31-83C8-599DE31EDEFD}" srcId="{7553729B-EEDC-44EA-A258-6BC70A673CBE}" destId="{6C164D7B-2ACA-4D65-BC5A-6A7A199DBFAA}" srcOrd="0" destOrd="0" parTransId="{DBEEA038-61DC-488E-ACFC-39CE3A8FCFC7}" sibTransId="{315F8D27-7D32-4ADF-A872-2364930EDEBF}"/>
    <dgm:cxn modelId="{F5DBB925-EEA5-4927-813A-982BFF4F2CCF}" type="presParOf" srcId="{C409131A-2CCB-403F-8770-9EC74D97D47C}" destId="{DB2F82C7-8075-48CB-BF80-EFDAAA881ACD}" srcOrd="0" destOrd="0" presId="urn:microsoft.com/office/officeart/2005/8/layout/vList2"/>
    <dgm:cxn modelId="{DEC94DC0-7A9F-4354-9C23-C5DB0A7DA540}" type="presParOf" srcId="{C409131A-2CCB-403F-8770-9EC74D97D47C}" destId="{83ECA572-CB15-4330-AE34-0C885DCD174F}" srcOrd="1" destOrd="0" presId="urn:microsoft.com/office/officeart/2005/8/layout/vList2"/>
    <dgm:cxn modelId="{FB6AFD37-8C1F-4122-A2DA-9093A4CD6AE3}" type="presParOf" srcId="{C409131A-2CCB-403F-8770-9EC74D97D47C}" destId="{0E0BF48B-3003-4D83-9CA3-4447682404EB}" srcOrd="2" destOrd="0" presId="urn:microsoft.com/office/officeart/2005/8/layout/vList2"/>
    <dgm:cxn modelId="{7EEE8C43-717F-430F-8315-64FFB5581164}" type="presParOf" srcId="{C409131A-2CCB-403F-8770-9EC74D97D47C}" destId="{E63E6209-295C-4DA7-BD78-13A3816D13EC}" srcOrd="3" destOrd="0" presId="urn:microsoft.com/office/officeart/2005/8/layout/vList2"/>
    <dgm:cxn modelId="{BD173DD3-ED4C-45D6-A175-467010ADD77E}" type="presParOf" srcId="{C409131A-2CCB-403F-8770-9EC74D97D47C}" destId="{355BDAD2-62D1-4A5B-8C0F-0D30FCA89BFE}" srcOrd="4" destOrd="0" presId="urn:microsoft.com/office/officeart/2005/8/layout/vList2"/>
    <dgm:cxn modelId="{E96E3E2D-243D-4BE0-9500-787052C832E9}" type="presParOf" srcId="{C409131A-2CCB-403F-8770-9EC74D97D47C}" destId="{DFF93249-A918-4291-8490-206F3625C56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1A409F-6D5B-46AE-9CDF-568F53A3A2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C8A4A8-D663-4CDA-811A-EBBE8F7DC3C9}">
      <dgm:prSet/>
      <dgm:spPr/>
      <dgm:t>
        <a:bodyPr/>
        <a:lstStyle/>
        <a:p>
          <a:r>
            <a:rPr lang="en-US"/>
            <a:t>External Review</a:t>
          </a:r>
        </a:p>
      </dgm:t>
    </dgm:pt>
    <dgm:pt modelId="{9410B315-C6FF-4510-B1A8-8AA91EA45626}" type="parTrans" cxnId="{A1BE5430-0FD1-4EC9-8E14-7CA6D922FFAF}">
      <dgm:prSet/>
      <dgm:spPr/>
      <dgm:t>
        <a:bodyPr/>
        <a:lstStyle/>
        <a:p>
          <a:endParaRPr lang="en-US"/>
        </a:p>
      </dgm:t>
    </dgm:pt>
    <dgm:pt modelId="{5DB55E72-BE56-4597-A3F5-688F258E0908}" type="sibTrans" cxnId="{A1BE5430-0FD1-4EC9-8E14-7CA6D922FFAF}">
      <dgm:prSet/>
      <dgm:spPr/>
      <dgm:t>
        <a:bodyPr/>
        <a:lstStyle/>
        <a:p>
          <a:endParaRPr lang="en-US"/>
        </a:p>
      </dgm:t>
    </dgm:pt>
    <dgm:pt modelId="{34C465EB-7FEE-4003-AF1E-A9BC3FB4C3DE}">
      <dgm:prSet/>
      <dgm:spPr/>
      <dgm:t>
        <a:bodyPr/>
        <a:lstStyle/>
        <a:p>
          <a:r>
            <a:rPr lang="en-US" dirty="0"/>
            <a:t>More commonly referred to as a Second Opinion</a:t>
          </a:r>
        </a:p>
      </dgm:t>
    </dgm:pt>
    <dgm:pt modelId="{9CFAFDEB-684C-46B1-955D-2E9AEBAD99AA}" type="parTrans" cxnId="{BA63BB85-F8F0-4B44-BBBC-E6960AB8C97D}">
      <dgm:prSet/>
      <dgm:spPr/>
      <dgm:t>
        <a:bodyPr/>
        <a:lstStyle/>
        <a:p>
          <a:endParaRPr lang="en-US"/>
        </a:p>
      </dgm:t>
    </dgm:pt>
    <dgm:pt modelId="{96559D28-2802-4BEB-994D-DD83D69DC907}" type="sibTrans" cxnId="{BA63BB85-F8F0-4B44-BBBC-E6960AB8C97D}">
      <dgm:prSet/>
      <dgm:spPr/>
      <dgm:t>
        <a:bodyPr/>
        <a:lstStyle/>
        <a:p>
          <a:endParaRPr lang="en-US"/>
        </a:p>
      </dgm:t>
    </dgm:pt>
    <dgm:pt modelId="{AF70858C-1734-4BAF-8BEB-D7380C54FAF0}">
      <dgm:prSet/>
      <dgm:spPr/>
      <dgm:t>
        <a:bodyPr/>
        <a:lstStyle/>
        <a:p>
          <a:r>
            <a:rPr lang="en-US" dirty="0"/>
            <a:t>A report by an independent expert assessing the green bond issuance with regard to its alignment with applicable green standards or guidelines, such as the Green Bond Principles, the Climate Bonds Standard, the ASEAN Green Bond Standards, etc.</a:t>
          </a:r>
        </a:p>
      </dgm:t>
    </dgm:pt>
    <dgm:pt modelId="{1CF82702-0EDB-4FF4-AFB0-8095B67914FA}" type="parTrans" cxnId="{CFD8242B-9F84-4A18-AC10-F23EF8CCC696}">
      <dgm:prSet/>
      <dgm:spPr/>
      <dgm:t>
        <a:bodyPr/>
        <a:lstStyle/>
        <a:p>
          <a:endParaRPr lang="en-US"/>
        </a:p>
      </dgm:t>
    </dgm:pt>
    <dgm:pt modelId="{EB1255E3-2393-4447-AF82-7352709739BB}" type="sibTrans" cxnId="{CFD8242B-9F84-4A18-AC10-F23EF8CCC696}">
      <dgm:prSet/>
      <dgm:spPr/>
      <dgm:t>
        <a:bodyPr/>
        <a:lstStyle/>
        <a:p>
          <a:endParaRPr lang="en-US"/>
        </a:p>
      </dgm:t>
    </dgm:pt>
    <dgm:pt modelId="{E226B615-C96A-4DCA-B480-204D75782BB4}">
      <dgm:prSet/>
      <dgm:spPr/>
      <dgm:t>
        <a:bodyPr/>
        <a:lstStyle/>
        <a:p>
          <a:r>
            <a:rPr lang="en-US" dirty="0"/>
            <a:t>Some Second Opinions also provide a sustainability rating with a quantitative indication of the analysis (such as CICERO’s Shades of Green, etc.)</a:t>
          </a:r>
        </a:p>
      </dgm:t>
    </dgm:pt>
    <dgm:pt modelId="{CEF41137-95BE-4EB1-9978-72B8AF57E284}" type="parTrans" cxnId="{7E06F0A1-5278-49D3-9981-C2764E7FEC3B}">
      <dgm:prSet/>
      <dgm:spPr/>
      <dgm:t>
        <a:bodyPr/>
        <a:lstStyle/>
        <a:p>
          <a:endParaRPr lang="en-US"/>
        </a:p>
      </dgm:t>
    </dgm:pt>
    <dgm:pt modelId="{FB0A28F1-CDB2-4265-8BEA-42E956F6A18A}" type="sibTrans" cxnId="{7E06F0A1-5278-49D3-9981-C2764E7FEC3B}">
      <dgm:prSet/>
      <dgm:spPr/>
      <dgm:t>
        <a:bodyPr/>
        <a:lstStyle/>
        <a:p>
          <a:endParaRPr lang="en-US"/>
        </a:p>
      </dgm:t>
    </dgm:pt>
    <dgm:pt modelId="{01ED3077-3E1C-488D-9EFD-48552505E31A}">
      <dgm:prSet/>
      <dgm:spPr/>
      <dgm:t>
        <a:bodyPr/>
        <a:lstStyle/>
        <a:p>
          <a:r>
            <a:rPr lang="en-US" dirty="0"/>
            <a:t>Sovereign Green Bond External Reviews</a:t>
          </a:r>
        </a:p>
      </dgm:t>
    </dgm:pt>
    <dgm:pt modelId="{9B601F4F-9D17-4C18-8E3F-780E3570C34C}" type="parTrans" cxnId="{28D0C666-9E66-49C4-AA90-92BA7BD7099C}">
      <dgm:prSet/>
      <dgm:spPr/>
      <dgm:t>
        <a:bodyPr/>
        <a:lstStyle/>
        <a:p>
          <a:endParaRPr lang="en-US"/>
        </a:p>
      </dgm:t>
    </dgm:pt>
    <dgm:pt modelId="{D7280B08-81CD-4DE4-88E8-EB0DB5C6E5E8}" type="sibTrans" cxnId="{28D0C666-9E66-49C4-AA90-92BA7BD7099C}">
      <dgm:prSet/>
      <dgm:spPr/>
      <dgm:t>
        <a:bodyPr/>
        <a:lstStyle/>
        <a:p>
          <a:endParaRPr lang="en-US"/>
        </a:p>
      </dgm:t>
    </dgm:pt>
    <dgm:pt modelId="{ACAE1AFC-9E5E-4CB2-8E87-B5AC5E2748F4}">
      <dgm:prSet/>
      <dgm:spPr/>
      <dgm:t>
        <a:bodyPr/>
        <a:lstStyle/>
        <a:p>
          <a:r>
            <a:rPr lang="en-US" b="1" dirty="0">
              <a:hlinkClick xmlns:r="http://schemas.openxmlformats.org/officeDocument/2006/relationships" r:id="rId1"/>
            </a:rPr>
            <a:t>Fiji</a:t>
          </a:r>
          <a:endParaRPr lang="en-US" b="1" dirty="0"/>
        </a:p>
      </dgm:t>
    </dgm:pt>
    <dgm:pt modelId="{B50C34E8-B57F-47E6-B95D-9842A59F6C2A}" type="parTrans" cxnId="{8581F41F-BB05-4DFC-B92F-5BB7CBE6D42A}">
      <dgm:prSet/>
      <dgm:spPr/>
      <dgm:t>
        <a:bodyPr/>
        <a:lstStyle/>
        <a:p>
          <a:endParaRPr lang="en-US"/>
        </a:p>
      </dgm:t>
    </dgm:pt>
    <dgm:pt modelId="{16DB2498-3B0F-4040-A795-4DAB97FEB256}" type="sibTrans" cxnId="{8581F41F-BB05-4DFC-B92F-5BB7CBE6D42A}">
      <dgm:prSet/>
      <dgm:spPr/>
      <dgm:t>
        <a:bodyPr/>
        <a:lstStyle/>
        <a:p>
          <a:endParaRPr lang="en-US"/>
        </a:p>
      </dgm:t>
    </dgm:pt>
    <dgm:pt modelId="{68C9D2F7-D07F-4EF7-9E35-E7EE1AB1BCC2}">
      <dgm:prSet/>
      <dgm:spPr/>
      <dgm:t>
        <a:bodyPr/>
        <a:lstStyle/>
        <a:p>
          <a:r>
            <a:rPr lang="en-US" dirty="0"/>
            <a:t>Examples of external reviewers include CICERO, </a:t>
          </a:r>
          <a:r>
            <a:rPr lang="en-US" dirty="0" err="1"/>
            <a:t>Sustainalytics</a:t>
          </a:r>
          <a:r>
            <a:rPr lang="en-US" dirty="0"/>
            <a:t>, S&amp;P, Moody’s, etc.</a:t>
          </a:r>
        </a:p>
      </dgm:t>
    </dgm:pt>
    <dgm:pt modelId="{A755FFAF-4345-4B4C-A51B-E1BB4B01B5C5}" type="parTrans" cxnId="{55B844BA-5B20-4B90-8A0D-BD8A70DF27B4}">
      <dgm:prSet/>
      <dgm:spPr/>
      <dgm:t>
        <a:bodyPr/>
        <a:lstStyle/>
        <a:p>
          <a:endParaRPr lang="en-US"/>
        </a:p>
      </dgm:t>
    </dgm:pt>
    <dgm:pt modelId="{6E632037-BD60-40E7-93B5-C247A1D02CC9}" type="sibTrans" cxnId="{55B844BA-5B20-4B90-8A0D-BD8A70DF27B4}">
      <dgm:prSet/>
      <dgm:spPr/>
      <dgm:t>
        <a:bodyPr/>
        <a:lstStyle/>
        <a:p>
          <a:endParaRPr lang="en-US"/>
        </a:p>
      </dgm:t>
    </dgm:pt>
    <dgm:pt modelId="{8D78DA1A-9EBD-4347-A593-319B3618ADF8}">
      <dgm:prSet/>
      <dgm:spPr/>
      <dgm:t>
        <a:bodyPr/>
        <a:lstStyle/>
        <a:p>
          <a:r>
            <a:rPr lang="en-US" b="1" dirty="0">
              <a:hlinkClick xmlns:r="http://schemas.openxmlformats.org/officeDocument/2006/relationships" r:id="rId2"/>
            </a:rPr>
            <a:t>Indonesia</a:t>
          </a:r>
          <a:endParaRPr lang="en-US" b="1" dirty="0"/>
        </a:p>
      </dgm:t>
    </dgm:pt>
    <dgm:pt modelId="{E29DA4F6-C24D-478B-85B7-FA3C5E186514}" type="parTrans" cxnId="{DCD43D19-2212-46F2-9023-92606CA72C80}">
      <dgm:prSet/>
      <dgm:spPr/>
      <dgm:t>
        <a:bodyPr/>
        <a:lstStyle/>
        <a:p>
          <a:endParaRPr lang="en-US"/>
        </a:p>
      </dgm:t>
    </dgm:pt>
    <dgm:pt modelId="{509FA663-314D-4BEB-9ADF-D4A1B9082B74}" type="sibTrans" cxnId="{DCD43D19-2212-46F2-9023-92606CA72C80}">
      <dgm:prSet/>
      <dgm:spPr/>
      <dgm:t>
        <a:bodyPr/>
        <a:lstStyle/>
        <a:p>
          <a:endParaRPr lang="en-US"/>
        </a:p>
      </dgm:t>
    </dgm:pt>
    <dgm:pt modelId="{8D2FC8B1-6C56-4FAC-B0E3-CF95A1D707EB}" type="pres">
      <dgm:prSet presAssocID="{AB1A409F-6D5B-46AE-9CDF-568F53A3A22E}" presName="linear" presStyleCnt="0">
        <dgm:presLayoutVars>
          <dgm:animLvl val="lvl"/>
          <dgm:resizeHandles val="exact"/>
        </dgm:presLayoutVars>
      </dgm:prSet>
      <dgm:spPr/>
    </dgm:pt>
    <dgm:pt modelId="{D2A9E5BC-F6DF-46D6-B536-0153B78EC7E6}" type="pres">
      <dgm:prSet presAssocID="{8EC8A4A8-D663-4CDA-811A-EBBE8F7DC3C9}" presName="parentText" presStyleLbl="node1" presStyleIdx="0" presStyleCnt="2">
        <dgm:presLayoutVars>
          <dgm:chMax val="0"/>
          <dgm:bulletEnabled val="1"/>
        </dgm:presLayoutVars>
      </dgm:prSet>
      <dgm:spPr/>
    </dgm:pt>
    <dgm:pt modelId="{8E0CA498-D605-4909-838E-C383DFF1EC4B}" type="pres">
      <dgm:prSet presAssocID="{8EC8A4A8-D663-4CDA-811A-EBBE8F7DC3C9}" presName="childText" presStyleLbl="revTx" presStyleIdx="0" presStyleCnt="2">
        <dgm:presLayoutVars>
          <dgm:bulletEnabled val="1"/>
        </dgm:presLayoutVars>
      </dgm:prSet>
      <dgm:spPr/>
    </dgm:pt>
    <dgm:pt modelId="{07198DED-34F3-4E6B-9D23-3514CD94A24C}" type="pres">
      <dgm:prSet presAssocID="{01ED3077-3E1C-488D-9EFD-48552505E31A}" presName="parentText" presStyleLbl="node1" presStyleIdx="1" presStyleCnt="2">
        <dgm:presLayoutVars>
          <dgm:chMax val="0"/>
          <dgm:bulletEnabled val="1"/>
        </dgm:presLayoutVars>
      </dgm:prSet>
      <dgm:spPr/>
    </dgm:pt>
    <dgm:pt modelId="{F9887B87-2ED3-4E5D-99B7-89A88DD54F44}" type="pres">
      <dgm:prSet presAssocID="{01ED3077-3E1C-488D-9EFD-48552505E31A}" presName="childText" presStyleLbl="revTx" presStyleIdx="1" presStyleCnt="2">
        <dgm:presLayoutVars>
          <dgm:bulletEnabled val="1"/>
        </dgm:presLayoutVars>
      </dgm:prSet>
      <dgm:spPr/>
    </dgm:pt>
  </dgm:ptLst>
  <dgm:cxnLst>
    <dgm:cxn modelId="{89ECCA12-3AA1-4DEC-95E9-D770C0B6EDB0}" type="presOf" srcId="{E226B615-C96A-4DCA-B480-204D75782BB4}" destId="{8E0CA498-D605-4909-838E-C383DFF1EC4B}" srcOrd="0" destOrd="2" presId="urn:microsoft.com/office/officeart/2005/8/layout/vList2"/>
    <dgm:cxn modelId="{DCD43D19-2212-46F2-9023-92606CA72C80}" srcId="{01ED3077-3E1C-488D-9EFD-48552505E31A}" destId="{8D78DA1A-9EBD-4347-A593-319B3618ADF8}" srcOrd="1" destOrd="0" parTransId="{E29DA4F6-C24D-478B-85B7-FA3C5E186514}" sibTransId="{509FA663-314D-4BEB-9ADF-D4A1B9082B74}"/>
    <dgm:cxn modelId="{8581F41F-BB05-4DFC-B92F-5BB7CBE6D42A}" srcId="{01ED3077-3E1C-488D-9EFD-48552505E31A}" destId="{ACAE1AFC-9E5E-4CB2-8E87-B5AC5E2748F4}" srcOrd="0" destOrd="0" parTransId="{B50C34E8-B57F-47E6-B95D-9842A59F6C2A}" sibTransId="{16DB2498-3B0F-4040-A795-4DAB97FEB256}"/>
    <dgm:cxn modelId="{CFD8242B-9F84-4A18-AC10-F23EF8CCC696}" srcId="{8EC8A4A8-D663-4CDA-811A-EBBE8F7DC3C9}" destId="{AF70858C-1734-4BAF-8BEB-D7380C54FAF0}" srcOrd="1" destOrd="0" parTransId="{1CF82702-0EDB-4FF4-AFB0-8095B67914FA}" sibTransId="{EB1255E3-2393-4447-AF82-7352709739BB}"/>
    <dgm:cxn modelId="{A1BE5430-0FD1-4EC9-8E14-7CA6D922FFAF}" srcId="{AB1A409F-6D5B-46AE-9CDF-568F53A3A22E}" destId="{8EC8A4A8-D663-4CDA-811A-EBBE8F7DC3C9}" srcOrd="0" destOrd="0" parTransId="{9410B315-C6FF-4510-B1A8-8AA91EA45626}" sibTransId="{5DB55E72-BE56-4597-A3F5-688F258E0908}"/>
    <dgm:cxn modelId="{28D0C666-9E66-49C4-AA90-92BA7BD7099C}" srcId="{AB1A409F-6D5B-46AE-9CDF-568F53A3A22E}" destId="{01ED3077-3E1C-488D-9EFD-48552505E31A}" srcOrd="1" destOrd="0" parTransId="{9B601F4F-9D17-4C18-8E3F-780E3570C34C}" sibTransId="{D7280B08-81CD-4DE4-88E8-EB0DB5C6E5E8}"/>
    <dgm:cxn modelId="{EA2EBA69-60D8-4688-A14B-CBFA4B7AEF00}" type="presOf" srcId="{ACAE1AFC-9E5E-4CB2-8E87-B5AC5E2748F4}" destId="{F9887B87-2ED3-4E5D-99B7-89A88DD54F44}" srcOrd="0" destOrd="0" presId="urn:microsoft.com/office/officeart/2005/8/layout/vList2"/>
    <dgm:cxn modelId="{673F0B4E-2F56-40CB-AC27-580CA2ED0C50}" type="presOf" srcId="{8D78DA1A-9EBD-4347-A593-319B3618ADF8}" destId="{F9887B87-2ED3-4E5D-99B7-89A88DD54F44}" srcOrd="0" destOrd="1" presId="urn:microsoft.com/office/officeart/2005/8/layout/vList2"/>
    <dgm:cxn modelId="{B175F350-A5C2-42AB-8CE2-FA7F8B7F92CC}" type="presOf" srcId="{01ED3077-3E1C-488D-9EFD-48552505E31A}" destId="{07198DED-34F3-4E6B-9D23-3514CD94A24C}" srcOrd="0" destOrd="0" presId="urn:microsoft.com/office/officeart/2005/8/layout/vList2"/>
    <dgm:cxn modelId="{1461EF53-BC52-437C-BA62-300C076A5F28}" type="presOf" srcId="{68C9D2F7-D07F-4EF7-9E35-E7EE1AB1BCC2}" destId="{8E0CA498-D605-4909-838E-C383DFF1EC4B}" srcOrd="0" destOrd="3" presId="urn:microsoft.com/office/officeart/2005/8/layout/vList2"/>
    <dgm:cxn modelId="{3CA51C80-EDF6-45EC-9099-2946ED3A1B7D}" type="presOf" srcId="{AB1A409F-6D5B-46AE-9CDF-568F53A3A22E}" destId="{8D2FC8B1-6C56-4FAC-B0E3-CF95A1D707EB}" srcOrd="0" destOrd="0" presId="urn:microsoft.com/office/officeart/2005/8/layout/vList2"/>
    <dgm:cxn modelId="{BA63BB85-F8F0-4B44-BBBC-E6960AB8C97D}" srcId="{8EC8A4A8-D663-4CDA-811A-EBBE8F7DC3C9}" destId="{34C465EB-7FEE-4003-AF1E-A9BC3FB4C3DE}" srcOrd="0" destOrd="0" parTransId="{9CFAFDEB-684C-46B1-955D-2E9AEBAD99AA}" sibTransId="{96559D28-2802-4BEB-994D-DD83D69DC907}"/>
    <dgm:cxn modelId="{7E06F0A1-5278-49D3-9981-C2764E7FEC3B}" srcId="{8EC8A4A8-D663-4CDA-811A-EBBE8F7DC3C9}" destId="{E226B615-C96A-4DCA-B480-204D75782BB4}" srcOrd="2" destOrd="0" parTransId="{CEF41137-95BE-4EB1-9978-72B8AF57E284}" sibTransId="{FB0A28F1-CDB2-4265-8BEA-42E956F6A18A}"/>
    <dgm:cxn modelId="{55B844BA-5B20-4B90-8A0D-BD8A70DF27B4}" srcId="{8EC8A4A8-D663-4CDA-811A-EBBE8F7DC3C9}" destId="{68C9D2F7-D07F-4EF7-9E35-E7EE1AB1BCC2}" srcOrd="3" destOrd="0" parTransId="{A755FFAF-4345-4B4C-A51B-E1BB4B01B5C5}" sibTransId="{6E632037-BD60-40E7-93B5-C247A1D02CC9}"/>
    <dgm:cxn modelId="{32BF39E2-BDD4-4FD7-A85B-0113D8CE197D}" type="presOf" srcId="{8EC8A4A8-D663-4CDA-811A-EBBE8F7DC3C9}" destId="{D2A9E5BC-F6DF-46D6-B536-0153B78EC7E6}" srcOrd="0" destOrd="0" presId="urn:microsoft.com/office/officeart/2005/8/layout/vList2"/>
    <dgm:cxn modelId="{724E8AE2-B58E-4A80-A43D-B4B518D15BA0}" type="presOf" srcId="{AF70858C-1734-4BAF-8BEB-D7380C54FAF0}" destId="{8E0CA498-D605-4909-838E-C383DFF1EC4B}" srcOrd="0" destOrd="1" presId="urn:microsoft.com/office/officeart/2005/8/layout/vList2"/>
    <dgm:cxn modelId="{E80CACE7-8912-418B-86EF-13E498F8AA91}" type="presOf" srcId="{34C465EB-7FEE-4003-AF1E-A9BC3FB4C3DE}" destId="{8E0CA498-D605-4909-838E-C383DFF1EC4B}" srcOrd="0" destOrd="0" presId="urn:microsoft.com/office/officeart/2005/8/layout/vList2"/>
    <dgm:cxn modelId="{2E91D3D7-3A4D-4BDE-AA14-CA5AF463637D}" type="presParOf" srcId="{8D2FC8B1-6C56-4FAC-B0E3-CF95A1D707EB}" destId="{D2A9E5BC-F6DF-46D6-B536-0153B78EC7E6}" srcOrd="0" destOrd="0" presId="urn:microsoft.com/office/officeart/2005/8/layout/vList2"/>
    <dgm:cxn modelId="{686254AA-DB8E-4A29-9ED3-8D9CDFC9E1D5}" type="presParOf" srcId="{8D2FC8B1-6C56-4FAC-B0E3-CF95A1D707EB}" destId="{8E0CA498-D605-4909-838E-C383DFF1EC4B}" srcOrd="1" destOrd="0" presId="urn:microsoft.com/office/officeart/2005/8/layout/vList2"/>
    <dgm:cxn modelId="{FE825EA5-E1C0-4708-AD00-05ED122DE539}" type="presParOf" srcId="{8D2FC8B1-6C56-4FAC-B0E3-CF95A1D707EB}" destId="{07198DED-34F3-4E6B-9D23-3514CD94A24C}" srcOrd="2" destOrd="0" presId="urn:microsoft.com/office/officeart/2005/8/layout/vList2"/>
    <dgm:cxn modelId="{BCD3B744-BA6E-430E-AD25-528E273A9869}" type="presParOf" srcId="{8D2FC8B1-6C56-4FAC-B0E3-CF95A1D707EB}" destId="{F9887B87-2ED3-4E5D-99B7-89A88DD54F4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820167-8668-4616-A0B6-B32C060FCB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18E134-9E52-4707-A2C8-364194B41FFE}">
      <dgm:prSet custT="1"/>
      <dgm:spPr/>
      <dgm:t>
        <a:bodyPr/>
        <a:lstStyle/>
        <a:p>
          <a:r>
            <a:rPr lang="en-US" sz="2000" dirty="0"/>
            <a:t>What is it and why is it important?</a:t>
          </a:r>
        </a:p>
      </dgm:t>
    </dgm:pt>
    <dgm:pt modelId="{19CD554D-1AFA-49B2-8106-D04F4A33CD09}" type="parTrans" cxnId="{2E8B21EA-9A8C-4785-AC8E-3A2B5AA2C7F4}">
      <dgm:prSet/>
      <dgm:spPr/>
      <dgm:t>
        <a:bodyPr/>
        <a:lstStyle/>
        <a:p>
          <a:endParaRPr lang="en-US" sz="1600"/>
        </a:p>
      </dgm:t>
    </dgm:pt>
    <dgm:pt modelId="{A1684616-4E6F-46CB-B190-F2A4250F57FB}" type="sibTrans" cxnId="{2E8B21EA-9A8C-4785-AC8E-3A2B5AA2C7F4}">
      <dgm:prSet/>
      <dgm:spPr/>
      <dgm:t>
        <a:bodyPr/>
        <a:lstStyle/>
        <a:p>
          <a:endParaRPr lang="en-US" sz="1600"/>
        </a:p>
      </dgm:t>
    </dgm:pt>
    <dgm:pt modelId="{D3EBCEA0-1716-40F5-899B-48D172E7284F}">
      <dgm:prSet custT="1"/>
      <dgm:spPr/>
      <dgm:t>
        <a:bodyPr/>
        <a:lstStyle/>
        <a:p>
          <a:r>
            <a:rPr lang="en-US" sz="1600" dirty="0"/>
            <a:t>An impact report provides some transparency to the underlying projects that the green bond had financed and it assures investors that the proceeds of the bond issuance has been used appropriately</a:t>
          </a:r>
        </a:p>
      </dgm:t>
    </dgm:pt>
    <dgm:pt modelId="{407972CE-50CC-4D86-AE1A-31FFEE18FDC5}" type="parTrans" cxnId="{4F577B1B-D6C8-4644-8337-EB5FD16204F2}">
      <dgm:prSet/>
      <dgm:spPr/>
      <dgm:t>
        <a:bodyPr/>
        <a:lstStyle/>
        <a:p>
          <a:endParaRPr lang="en-US" sz="1600"/>
        </a:p>
      </dgm:t>
    </dgm:pt>
    <dgm:pt modelId="{4BC0D359-D9EB-453A-B173-7EE30980A59B}" type="sibTrans" cxnId="{4F577B1B-D6C8-4644-8337-EB5FD16204F2}">
      <dgm:prSet/>
      <dgm:spPr/>
      <dgm:t>
        <a:bodyPr/>
        <a:lstStyle/>
        <a:p>
          <a:endParaRPr lang="en-US" sz="1600"/>
        </a:p>
      </dgm:t>
    </dgm:pt>
    <dgm:pt modelId="{16FF84AA-697C-4D8A-9992-541749396B7F}">
      <dgm:prSet custT="1"/>
      <dgm:spPr/>
      <dgm:t>
        <a:bodyPr/>
        <a:lstStyle/>
        <a:p>
          <a:r>
            <a:rPr lang="en-US" sz="2000" dirty="0"/>
            <a:t>What is reported?</a:t>
          </a:r>
        </a:p>
      </dgm:t>
    </dgm:pt>
    <dgm:pt modelId="{3B17051B-5A33-4578-B796-BB7A58E48B6E}" type="parTrans" cxnId="{D24B11BA-F6A5-4575-ACEB-D9C4BFA10671}">
      <dgm:prSet/>
      <dgm:spPr/>
      <dgm:t>
        <a:bodyPr/>
        <a:lstStyle/>
        <a:p>
          <a:endParaRPr lang="en-US" sz="1600"/>
        </a:p>
      </dgm:t>
    </dgm:pt>
    <dgm:pt modelId="{D399AAC9-B432-4137-8F4E-90A41B868C0F}" type="sibTrans" cxnId="{D24B11BA-F6A5-4575-ACEB-D9C4BFA10671}">
      <dgm:prSet/>
      <dgm:spPr/>
      <dgm:t>
        <a:bodyPr/>
        <a:lstStyle/>
        <a:p>
          <a:endParaRPr lang="en-US" sz="1600"/>
        </a:p>
      </dgm:t>
    </dgm:pt>
    <dgm:pt modelId="{1E82C949-BDD9-425B-BF3A-0BCB84412197}">
      <dgm:prSet custT="1"/>
      <dgm:spPr/>
      <dgm:t>
        <a:bodyPr/>
        <a:lstStyle/>
        <a:p>
          <a:r>
            <a:rPr lang="en-US" sz="1600" dirty="0"/>
            <a:t>It is suggested that issuers aim to report on at least a limited number of core indicators for projects included in their green bond programs. </a:t>
          </a:r>
        </a:p>
      </dgm:t>
    </dgm:pt>
    <dgm:pt modelId="{46BF8918-727A-4931-BB5B-BB7B66E8C720}" type="parTrans" cxnId="{4CD1D8CA-77CD-43CB-B953-2EBB3BBBCCB2}">
      <dgm:prSet/>
      <dgm:spPr/>
      <dgm:t>
        <a:bodyPr/>
        <a:lstStyle/>
        <a:p>
          <a:endParaRPr lang="en-US" sz="1600"/>
        </a:p>
      </dgm:t>
    </dgm:pt>
    <dgm:pt modelId="{BCE972DE-0284-4726-B80C-B451A1A7B125}" type="sibTrans" cxnId="{4CD1D8CA-77CD-43CB-B953-2EBB3BBBCCB2}">
      <dgm:prSet/>
      <dgm:spPr/>
      <dgm:t>
        <a:bodyPr/>
        <a:lstStyle/>
        <a:p>
          <a:endParaRPr lang="en-US" sz="1600"/>
        </a:p>
      </dgm:t>
    </dgm:pt>
    <dgm:pt modelId="{7FE58374-07B7-4FF3-A797-21BCD7FFFEA0}">
      <dgm:prSet custT="1"/>
      <dgm:spPr/>
      <dgm:t>
        <a:bodyPr/>
        <a:lstStyle/>
        <a:p>
          <a:r>
            <a:rPr lang="en-US" sz="1600" b="1" dirty="0">
              <a:hlinkClick xmlns:r="http://schemas.openxmlformats.org/officeDocument/2006/relationships" r:id="rId1"/>
            </a:rPr>
            <a:t>Indonesia</a:t>
          </a:r>
          <a:endParaRPr lang="en-US" sz="1600" b="1" dirty="0"/>
        </a:p>
      </dgm:t>
    </dgm:pt>
    <dgm:pt modelId="{02E5A105-41E0-4B89-959F-930C68B2042D}" type="parTrans" cxnId="{1C9605ED-BF88-49B8-AC5D-93B8E32B3D71}">
      <dgm:prSet/>
      <dgm:spPr/>
      <dgm:t>
        <a:bodyPr/>
        <a:lstStyle/>
        <a:p>
          <a:endParaRPr lang="en-US" sz="1600"/>
        </a:p>
      </dgm:t>
    </dgm:pt>
    <dgm:pt modelId="{C067F36A-BA63-48AE-BF3D-8F503761BDD2}" type="sibTrans" cxnId="{1C9605ED-BF88-49B8-AC5D-93B8E32B3D71}">
      <dgm:prSet/>
      <dgm:spPr/>
      <dgm:t>
        <a:bodyPr/>
        <a:lstStyle/>
        <a:p>
          <a:endParaRPr lang="en-US" sz="1600"/>
        </a:p>
      </dgm:t>
    </dgm:pt>
    <dgm:pt modelId="{38CC33D2-9E94-4C47-99D6-01C71DD3AC12}">
      <dgm:prSet custT="1"/>
      <dgm:spPr/>
      <dgm:t>
        <a:bodyPr/>
        <a:lstStyle/>
        <a:p>
          <a:r>
            <a:rPr lang="en-US" sz="1600" b="1" dirty="0">
              <a:hlinkClick xmlns:r="http://schemas.openxmlformats.org/officeDocument/2006/relationships" r:id="rId2"/>
            </a:rPr>
            <a:t>Fiji</a:t>
          </a:r>
          <a:endParaRPr lang="en-US" sz="1600" b="1" dirty="0"/>
        </a:p>
      </dgm:t>
    </dgm:pt>
    <dgm:pt modelId="{F7260F10-95AE-4FE9-B5CE-17EF1CAFD2AA}" type="parTrans" cxnId="{F3D00749-AA64-4FA8-BED3-3608F036049A}">
      <dgm:prSet/>
      <dgm:spPr/>
      <dgm:t>
        <a:bodyPr/>
        <a:lstStyle/>
        <a:p>
          <a:endParaRPr lang="en-US" sz="1600"/>
        </a:p>
      </dgm:t>
    </dgm:pt>
    <dgm:pt modelId="{CFD2D0B2-997B-4E87-8621-C493CEAAC154}" type="sibTrans" cxnId="{F3D00749-AA64-4FA8-BED3-3608F036049A}">
      <dgm:prSet/>
      <dgm:spPr/>
      <dgm:t>
        <a:bodyPr/>
        <a:lstStyle/>
        <a:p>
          <a:endParaRPr lang="en-US" sz="1600"/>
        </a:p>
      </dgm:t>
    </dgm:pt>
    <dgm:pt modelId="{4CDAF648-389E-43AB-BF78-72BBC4F86D14}">
      <dgm:prSet custT="1"/>
      <dgm:spPr/>
      <dgm:t>
        <a:bodyPr/>
        <a:lstStyle/>
        <a:p>
          <a:r>
            <a:rPr lang="en-US" sz="2000" dirty="0"/>
            <a:t>Sovereign Green Bond Impact Reports and Guide</a:t>
          </a:r>
        </a:p>
      </dgm:t>
    </dgm:pt>
    <dgm:pt modelId="{E5CE40F9-93A4-4EB9-BD31-B98D41749E63}" type="parTrans" cxnId="{559CB3FE-3203-4166-9A58-67692EAD3BE5}">
      <dgm:prSet/>
      <dgm:spPr/>
      <dgm:t>
        <a:bodyPr/>
        <a:lstStyle/>
        <a:p>
          <a:endParaRPr lang="en-US" sz="1600"/>
        </a:p>
      </dgm:t>
    </dgm:pt>
    <dgm:pt modelId="{F4C92337-269C-4987-9365-C86AC765D9B2}" type="sibTrans" cxnId="{559CB3FE-3203-4166-9A58-67692EAD3BE5}">
      <dgm:prSet/>
      <dgm:spPr/>
      <dgm:t>
        <a:bodyPr/>
        <a:lstStyle/>
        <a:p>
          <a:endParaRPr lang="en-US" sz="1600"/>
        </a:p>
      </dgm:t>
    </dgm:pt>
    <dgm:pt modelId="{93440176-BD8C-419E-90E6-2D69661A4349}">
      <dgm:prSet custT="1"/>
      <dgm:spPr/>
      <dgm:t>
        <a:bodyPr/>
        <a:lstStyle/>
        <a:p>
          <a:r>
            <a:rPr lang="en-US" sz="1600" b="1" dirty="0">
              <a:hlinkClick xmlns:r="http://schemas.openxmlformats.org/officeDocument/2006/relationships" r:id="rId3"/>
            </a:rPr>
            <a:t>Green Bond Proceeds Management and Reporting Guide</a:t>
          </a:r>
          <a:endParaRPr lang="en-US" sz="1600" b="1" dirty="0"/>
        </a:p>
      </dgm:t>
    </dgm:pt>
    <dgm:pt modelId="{05057519-FA1F-4528-9946-F50A38A44D72}" type="parTrans" cxnId="{65E571F5-B0F0-4613-AE79-BAF37C8B7FCC}">
      <dgm:prSet/>
      <dgm:spPr/>
      <dgm:t>
        <a:bodyPr/>
        <a:lstStyle/>
        <a:p>
          <a:endParaRPr lang="en-US"/>
        </a:p>
      </dgm:t>
    </dgm:pt>
    <dgm:pt modelId="{ABA950EA-8E4D-4DD5-9705-7A15F046DFB3}" type="sibTrans" cxnId="{65E571F5-B0F0-4613-AE79-BAF37C8B7FCC}">
      <dgm:prSet/>
      <dgm:spPr/>
      <dgm:t>
        <a:bodyPr/>
        <a:lstStyle/>
        <a:p>
          <a:endParaRPr lang="en-US"/>
        </a:p>
      </dgm:t>
    </dgm:pt>
    <dgm:pt modelId="{EAD1640D-F0D3-4722-9EDD-CE03DF725E0A}">
      <dgm:prSet custT="1"/>
      <dgm:spPr/>
      <dgm:t>
        <a:bodyPr/>
        <a:lstStyle/>
        <a:p>
          <a:endParaRPr lang="en-US" sz="1600" b="1" dirty="0"/>
        </a:p>
      </dgm:t>
    </dgm:pt>
    <dgm:pt modelId="{D57A0600-AC1E-455C-B46B-157A28297A84}" type="parTrans" cxnId="{FB7287E2-5A3C-471E-958F-ED970BFB5FD2}">
      <dgm:prSet/>
      <dgm:spPr/>
      <dgm:t>
        <a:bodyPr/>
        <a:lstStyle/>
        <a:p>
          <a:endParaRPr lang="en-US"/>
        </a:p>
      </dgm:t>
    </dgm:pt>
    <dgm:pt modelId="{D94E8491-905B-4A7B-BDC8-DFABDF962D3B}" type="sibTrans" cxnId="{FB7287E2-5A3C-471E-958F-ED970BFB5FD2}">
      <dgm:prSet/>
      <dgm:spPr/>
      <dgm:t>
        <a:bodyPr/>
        <a:lstStyle/>
        <a:p>
          <a:endParaRPr lang="en-US"/>
        </a:p>
      </dgm:t>
    </dgm:pt>
    <dgm:pt modelId="{408AF69D-4C5A-4361-890A-7AD34EA91BC8}" type="pres">
      <dgm:prSet presAssocID="{48820167-8668-4616-A0B6-B32C060FCBA1}" presName="linear" presStyleCnt="0">
        <dgm:presLayoutVars>
          <dgm:animLvl val="lvl"/>
          <dgm:resizeHandles val="exact"/>
        </dgm:presLayoutVars>
      </dgm:prSet>
      <dgm:spPr/>
    </dgm:pt>
    <dgm:pt modelId="{064ED31B-EDFD-4DB9-B77C-786F1B7C6EDB}" type="pres">
      <dgm:prSet presAssocID="{BE18E134-9E52-4707-A2C8-364194B41FFE}" presName="parentText" presStyleLbl="node1" presStyleIdx="0" presStyleCnt="3">
        <dgm:presLayoutVars>
          <dgm:chMax val="0"/>
          <dgm:bulletEnabled val="1"/>
        </dgm:presLayoutVars>
      </dgm:prSet>
      <dgm:spPr/>
    </dgm:pt>
    <dgm:pt modelId="{B1797BF6-D06D-42BA-AD1C-E5C4101BFAD4}" type="pres">
      <dgm:prSet presAssocID="{BE18E134-9E52-4707-A2C8-364194B41FFE}" presName="childText" presStyleLbl="revTx" presStyleIdx="0" presStyleCnt="3">
        <dgm:presLayoutVars>
          <dgm:bulletEnabled val="1"/>
        </dgm:presLayoutVars>
      </dgm:prSet>
      <dgm:spPr/>
    </dgm:pt>
    <dgm:pt modelId="{DC5E6B41-15E3-4CDC-BF6C-0E6335E2DEA7}" type="pres">
      <dgm:prSet presAssocID="{16FF84AA-697C-4D8A-9992-541749396B7F}" presName="parentText" presStyleLbl="node1" presStyleIdx="1" presStyleCnt="3">
        <dgm:presLayoutVars>
          <dgm:chMax val="0"/>
          <dgm:bulletEnabled val="1"/>
        </dgm:presLayoutVars>
      </dgm:prSet>
      <dgm:spPr/>
    </dgm:pt>
    <dgm:pt modelId="{208EDD22-DFCB-425F-95E2-E87BC9FD37B2}" type="pres">
      <dgm:prSet presAssocID="{16FF84AA-697C-4D8A-9992-541749396B7F}" presName="childText" presStyleLbl="revTx" presStyleIdx="1" presStyleCnt="3">
        <dgm:presLayoutVars>
          <dgm:bulletEnabled val="1"/>
        </dgm:presLayoutVars>
      </dgm:prSet>
      <dgm:spPr/>
    </dgm:pt>
    <dgm:pt modelId="{5D4E61FF-4CA3-4DD4-BC0B-056C6C9B768B}" type="pres">
      <dgm:prSet presAssocID="{4CDAF648-389E-43AB-BF78-72BBC4F86D14}" presName="parentText" presStyleLbl="node1" presStyleIdx="2" presStyleCnt="3">
        <dgm:presLayoutVars>
          <dgm:chMax val="0"/>
          <dgm:bulletEnabled val="1"/>
        </dgm:presLayoutVars>
      </dgm:prSet>
      <dgm:spPr/>
    </dgm:pt>
    <dgm:pt modelId="{EA436388-80AF-4B62-B2D8-B284DC391423}" type="pres">
      <dgm:prSet presAssocID="{4CDAF648-389E-43AB-BF78-72BBC4F86D14}" presName="childText" presStyleLbl="revTx" presStyleIdx="2" presStyleCnt="3" custLinFactNeighborX="-2225" custLinFactNeighborY="3990">
        <dgm:presLayoutVars>
          <dgm:bulletEnabled val="1"/>
        </dgm:presLayoutVars>
      </dgm:prSet>
      <dgm:spPr/>
    </dgm:pt>
  </dgm:ptLst>
  <dgm:cxnLst>
    <dgm:cxn modelId="{77544114-2345-437A-979F-EF677CC47A79}" type="presOf" srcId="{1E82C949-BDD9-425B-BF3A-0BCB84412197}" destId="{208EDD22-DFCB-425F-95E2-E87BC9FD37B2}" srcOrd="0" destOrd="0" presId="urn:microsoft.com/office/officeart/2005/8/layout/vList2"/>
    <dgm:cxn modelId="{4F577B1B-D6C8-4644-8337-EB5FD16204F2}" srcId="{BE18E134-9E52-4707-A2C8-364194B41FFE}" destId="{D3EBCEA0-1716-40F5-899B-48D172E7284F}" srcOrd="0" destOrd="0" parTransId="{407972CE-50CC-4D86-AE1A-31FFEE18FDC5}" sibTransId="{4BC0D359-D9EB-453A-B173-7EE30980A59B}"/>
    <dgm:cxn modelId="{8CD6351D-5657-4523-BE36-ADD00918E6BF}" type="presOf" srcId="{BE18E134-9E52-4707-A2C8-364194B41FFE}" destId="{064ED31B-EDFD-4DB9-B77C-786F1B7C6EDB}" srcOrd="0" destOrd="0" presId="urn:microsoft.com/office/officeart/2005/8/layout/vList2"/>
    <dgm:cxn modelId="{AFF7A244-1A78-4CBA-8F3B-85923CA144E0}" type="presOf" srcId="{48820167-8668-4616-A0B6-B32C060FCBA1}" destId="{408AF69D-4C5A-4361-890A-7AD34EA91BC8}" srcOrd="0" destOrd="0" presId="urn:microsoft.com/office/officeart/2005/8/layout/vList2"/>
    <dgm:cxn modelId="{9E84E547-9833-44C2-8270-DD1A7EA0EBD0}" type="presOf" srcId="{38CC33D2-9E94-4C47-99D6-01C71DD3AC12}" destId="{EA436388-80AF-4B62-B2D8-B284DC391423}" srcOrd="0" destOrd="0" presId="urn:microsoft.com/office/officeart/2005/8/layout/vList2"/>
    <dgm:cxn modelId="{F3D00749-AA64-4FA8-BED3-3608F036049A}" srcId="{4CDAF648-389E-43AB-BF78-72BBC4F86D14}" destId="{38CC33D2-9E94-4C47-99D6-01C71DD3AC12}" srcOrd="0" destOrd="0" parTransId="{F7260F10-95AE-4FE9-B5CE-17EF1CAFD2AA}" sibTransId="{CFD2D0B2-997B-4E87-8621-C493CEAAC154}"/>
    <dgm:cxn modelId="{162BD67C-4401-48C7-A4DB-06248AC54163}" type="presOf" srcId="{D3EBCEA0-1716-40F5-899B-48D172E7284F}" destId="{B1797BF6-D06D-42BA-AD1C-E5C4101BFAD4}" srcOrd="0" destOrd="0" presId="urn:microsoft.com/office/officeart/2005/8/layout/vList2"/>
    <dgm:cxn modelId="{7517C684-D5FF-496A-9CA1-4FFEA4C523EC}" type="presOf" srcId="{7FE58374-07B7-4FF3-A797-21BCD7FFFEA0}" destId="{EA436388-80AF-4B62-B2D8-B284DC391423}" srcOrd="0" destOrd="1" presId="urn:microsoft.com/office/officeart/2005/8/layout/vList2"/>
    <dgm:cxn modelId="{921C4D88-B07E-4C33-B2FA-6B6271B409D0}" type="presOf" srcId="{4CDAF648-389E-43AB-BF78-72BBC4F86D14}" destId="{5D4E61FF-4CA3-4DD4-BC0B-056C6C9B768B}" srcOrd="0" destOrd="0" presId="urn:microsoft.com/office/officeart/2005/8/layout/vList2"/>
    <dgm:cxn modelId="{C1579798-3ECD-4ADD-AF54-63DE7FDE666A}" type="presOf" srcId="{EAD1640D-F0D3-4722-9EDD-CE03DF725E0A}" destId="{EA436388-80AF-4B62-B2D8-B284DC391423}" srcOrd="0" destOrd="2" presId="urn:microsoft.com/office/officeart/2005/8/layout/vList2"/>
    <dgm:cxn modelId="{8265A0A4-B476-4289-A48A-163D772B906E}" type="presOf" srcId="{16FF84AA-697C-4D8A-9992-541749396B7F}" destId="{DC5E6B41-15E3-4CDC-BF6C-0E6335E2DEA7}" srcOrd="0" destOrd="0" presId="urn:microsoft.com/office/officeart/2005/8/layout/vList2"/>
    <dgm:cxn modelId="{C78BA3AE-7FD3-4AC4-981A-02E33F4AB441}" type="presOf" srcId="{93440176-BD8C-419E-90E6-2D69661A4349}" destId="{EA436388-80AF-4B62-B2D8-B284DC391423}" srcOrd="0" destOrd="3" presId="urn:microsoft.com/office/officeart/2005/8/layout/vList2"/>
    <dgm:cxn modelId="{D24B11BA-F6A5-4575-ACEB-D9C4BFA10671}" srcId="{48820167-8668-4616-A0B6-B32C060FCBA1}" destId="{16FF84AA-697C-4D8A-9992-541749396B7F}" srcOrd="1" destOrd="0" parTransId="{3B17051B-5A33-4578-B796-BB7A58E48B6E}" sibTransId="{D399AAC9-B432-4137-8F4E-90A41B868C0F}"/>
    <dgm:cxn modelId="{4CD1D8CA-77CD-43CB-B953-2EBB3BBBCCB2}" srcId="{16FF84AA-697C-4D8A-9992-541749396B7F}" destId="{1E82C949-BDD9-425B-BF3A-0BCB84412197}" srcOrd="0" destOrd="0" parTransId="{46BF8918-727A-4931-BB5B-BB7B66E8C720}" sibTransId="{BCE972DE-0284-4726-B80C-B451A1A7B125}"/>
    <dgm:cxn modelId="{FB7287E2-5A3C-471E-958F-ED970BFB5FD2}" srcId="{4CDAF648-389E-43AB-BF78-72BBC4F86D14}" destId="{EAD1640D-F0D3-4722-9EDD-CE03DF725E0A}" srcOrd="2" destOrd="0" parTransId="{D57A0600-AC1E-455C-B46B-157A28297A84}" sibTransId="{D94E8491-905B-4A7B-BDC8-DFABDF962D3B}"/>
    <dgm:cxn modelId="{2E8B21EA-9A8C-4785-AC8E-3A2B5AA2C7F4}" srcId="{48820167-8668-4616-A0B6-B32C060FCBA1}" destId="{BE18E134-9E52-4707-A2C8-364194B41FFE}" srcOrd="0" destOrd="0" parTransId="{19CD554D-1AFA-49B2-8106-D04F4A33CD09}" sibTransId="{A1684616-4E6F-46CB-B190-F2A4250F57FB}"/>
    <dgm:cxn modelId="{1C9605ED-BF88-49B8-AC5D-93B8E32B3D71}" srcId="{4CDAF648-389E-43AB-BF78-72BBC4F86D14}" destId="{7FE58374-07B7-4FF3-A797-21BCD7FFFEA0}" srcOrd="1" destOrd="0" parTransId="{02E5A105-41E0-4B89-959F-930C68B2042D}" sibTransId="{C067F36A-BA63-48AE-BF3D-8F503761BDD2}"/>
    <dgm:cxn modelId="{65E571F5-B0F0-4613-AE79-BAF37C8B7FCC}" srcId="{4CDAF648-389E-43AB-BF78-72BBC4F86D14}" destId="{93440176-BD8C-419E-90E6-2D69661A4349}" srcOrd="3" destOrd="0" parTransId="{05057519-FA1F-4528-9946-F50A38A44D72}" sibTransId="{ABA950EA-8E4D-4DD5-9705-7A15F046DFB3}"/>
    <dgm:cxn modelId="{559CB3FE-3203-4166-9A58-67692EAD3BE5}" srcId="{48820167-8668-4616-A0B6-B32C060FCBA1}" destId="{4CDAF648-389E-43AB-BF78-72BBC4F86D14}" srcOrd="2" destOrd="0" parTransId="{E5CE40F9-93A4-4EB9-BD31-B98D41749E63}" sibTransId="{F4C92337-269C-4987-9365-C86AC765D9B2}"/>
    <dgm:cxn modelId="{A1B95875-FAA4-49BD-89AA-C8B708CFB12C}" type="presParOf" srcId="{408AF69D-4C5A-4361-890A-7AD34EA91BC8}" destId="{064ED31B-EDFD-4DB9-B77C-786F1B7C6EDB}" srcOrd="0" destOrd="0" presId="urn:microsoft.com/office/officeart/2005/8/layout/vList2"/>
    <dgm:cxn modelId="{D12E60C5-376F-42F3-BEA6-DA99943C74DD}" type="presParOf" srcId="{408AF69D-4C5A-4361-890A-7AD34EA91BC8}" destId="{B1797BF6-D06D-42BA-AD1C-E5C4101BFAD4}" srcOrd="1" destOrd="0" presId="urn:microsoft.com/office/officeart/2005/8/layout/vList2"/>
    <dgm:cxn modelId="{9A23F372-AA4B-440C-9EFA-FE477CD0D072}" type="presParOf" srcId="{408AF69D-4C5A-4361-890A-7AD34EA91BC8}" destId="{DC5E6B41-15E3-4CDC-BF6C-0E6335E2DEA7}" srcOrd="2" destOrd="0" presId="urn:microsoft.com/office/officeart/2005/8/layout/vList2"/>
    <dgm:cxn modelId="{AFFA1C06-FC22-42B6-8F3C-B1AAD603AAB0}" type="presParOf" srcId="{408AF69D-4C5A-4361-890A-7AD34EA91BC8}" destId="{208EDD22-DFCB-425F-95E2-E87BC9FD37B2}" srcOrd="3" destOrd="0" presId="urn:microsoft.com/office/officeart/2005/8/layout/vList2"/>
    <dgm:cxn modelId="{A0914C57-85AD-412B-ADFD-608F41673B5E}" type="presParOf" srcId="{408AF69D-4C5A-4361-890A-7AD34EA91BC8}" destId="{5D4E61FF-4CA3-4DD4-BC0B-056C6C9B768B}" srcOrd="4" destOrd="0" presId="urn:microsoft.com/office/officeart/2005/8/layout/vList2"/>
    <dgm:cxn modelId="{F3C4DB4A-A352-4770-8028-6890F8723038}" type="presParOf" srcId="{408AF69D-4C5A-4361-890A-7AD34EA91BC8}" destId="{EA436388-80AF-4B62-B2D8-B284DC391423}"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EA6859-7D99-4ADA-87E3-E762FAE80D55}"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8FDDAE27-C884-4801-A2AC-28F4C793CE0E}">
      <dgm:prSet custT="1"/>
      <dgm:spPr/>
      <dgm:t>
        <a:bodyPr/>
        <a:lstStyle/>
        <a:p>
          <a:r>
            <a:rPr lang="en-US" sz="1800" b="1" dirty="0"/>
            <a:t>Green Bond Principles 2017 </a:t>
          </a:r>
          <a:r>
            <a:rPr lang="en-US" sz="1400" i="1" dirty="0"/>
            <a:t>(International Capital Markets Association)</a:t>
          </a:r>
        </a:p>
        <a:p>
          <a:endParaRPr lang="en-US" sz="1400" i="1" dirty="0"/>
        </a:p>
      </dgm:t>
    </dgm:pt>
    <dgm:pt modelId="{9261DF43-8347-4378-8DD1-9958022449CC}" type="parTrans" cxnId="{D92FE1AA-5597-4519-A246-11938DC049FB}">
      <dgm:prSet/>
      <dgm:spPr/>
      <dgm:t>
        <a:bodyPr/>
        <a:lstStyle/>
        <a:p>
          <a:endParaRPr lang="en-US"/>
        </a:p>
      </dgm:t>
    </dgm:pt>
    <dgm:pt modelId="{B304E193-20D9-4BD3-A4C5-B57242D1A141}" type="sibTrans" cxnId="{D92FE1AA-5597-4519-A246-11938DC049FB}">
      <dgm:prSet/>
      <dgm:spPr/>
      <dgm:t>
        <a:bodyPr/>
        <a:lstStyle/>
        <a:p>
          <a:endParaRPr lang="en-US"/>
        </a:p>
      </dgm:t>
    </dgm:pt>
    <dgm:pt modelId="{3D885E92-19C9-4068-8A36-F92061EBB2C3}">
      <dgm:prSet/>
      <dgm:spPr/>
      <dgm:t>
        <a:bodyPr/>
        <a:lstStyle/>
        <a:p>
          <a:r>
            <a:rPr lang="en-US" sz="1400" dirty="0"/>
            <a:t>Use of Proceeds</a:t>
          </a:r>
        </a:p>
      </dgm:t>
    </dgm:pt>
    <dgm:pt modelId="{B604919C-0A25-4BCC-B244-DAC7E3BE40B8}" type="parTrans" cxnId="{DE4E958B-56FA-4155-9872-01CD06C0A6CA}">
      <dgm:prSet/>
      <dgm:spPr/>
      <dgm:t>
        <a:bodyPr/>
        <a:lstStyle/>
        <a:p>
          <a:endParaRPr lang="en-US"/>
        </a:p>
      </dgm:t>
    </dgm:pt>
    <dgm:pt modelId="{FD48FE26-630B-4601-A9EF-E40CC5CFDD7F}" type="sibTrans" cxnId="{DE4E958B-56FA-4155-9872-01CD06C0A6CA}">
      <dgm:prSet/>
      <dgm:spPr/>
      <dgm:t>
        <a:bodyPr/>
        <a:lstStyle/>
        <a:p>
          <a:endParaRPr lang="en-US"/>
        </a:p>
      </dgm:t>
    </dgm:pt>
    <dgm:pt modelId="{29BC636D-7850-4590-A0A1-E7D8A0E5AC2E}">
      <dgm:prSet/>
      <dgm:spPr/>
      <dgm:t>
        <a:bodyPr/>
        <a:lstStyle/>
        <a:p>
          <a:r>
            <a:rPr lang="en-US" sz="1400"/>
            <a:t>Process for Project Evaluation and Selection</a:t>
          </a:r>
        </a:p>
      </dgm:t>
    </dgm:pt>
    <dgm:pt modelId="{01C3C944-1C65-4F43-9704-AE59BFDB8880}" type="parTrans" cxnId="{067633FA-539C-4E9B-A6AE-16F4D98FEC4A}">
      <dgm:prSet/>
      <dgm:spPr/>
      <dgm:t>
        <a:bodyPr/>
        <a:lstStyle/>
        <a:p>
          <a:endParaRPr lang="en-US"/>
        </a:p>
      </dgm:t>
    </dgm:pt>
    <dgm:pt modelId="{4BFCE01B-0CB7-40C1-AABE-ADB02FEB0EC8}" type="sibTrans" cxnId="{067633FA-539C-4E9B-A6AE-16F4D98FEC4A}">
      <dgm:prSet/>
      <dgm:spPr/>
      <dgm:t>
        <a:bodyPr/>
        <a:lstStyle/>
        <a:p>
          <a:endParaRPr lang="en-US"/>
        </a:p>
      </dgm:t>
    </dgm:pt>
    <dgm:pt modelId="{0DE88F4B-440F-4EF1-A03A-8EBEC65E3318}">
      <dgm:prSet/>
      <dgm:spPr/>
      <dgm:t>
        <a:bodyPr/>
        <a:lstStyle/>
        <a:p>
          <a:r>
            <a:rPr lang="en-US" sz="1400" dirty="0"/>
            <a:t>Management of Proceeds</a:t>
          </a:r>
        </a:p>
      </dgm:t>
    </dgm:pt>
    <dgm:pt modelId="{2E6D6EEF-7F46-4802-85CC-D1ADA4BE8CB2}" type="parTrans" cxnId="{BE165969-BAAF-4DBA-AD84-2091C39EAE84}">
      <dgm:prSet/>
      <dgm:spPr/>
      <dgm:t>
        <a:bodyPr/>
        <a:lstStyle/>
        <a:p>
          <a:endParaRPr lang="en-US"/>
        </a:p>
      </dgm:t>
    </dgm:pt>
    <dgm:pt modelId="{8BC2879C-324B-462F-B709-49C80E385234}" type="sibTrans" cxnId="{BE165969-BAAF-4DBA-AD84-2091C39EAE84}">
      <dgm:prSet/>
      <dgm:spPr/>
      <dgm:t>
        <a:bodyPr/>
        <a:lstStyle/>
        <a:p>
          <a:endParaRPr lang="en-US"/>
        </a:p>
      </dgm:t>
    </dgm:pt>
    <dgm:pt modelId="{F36DAB88-25B3-4369-A731-242716470543}">
      <dgm:prSet/>
      <dgm:spPr/>
      <dgm:t>
        <a:bodyPr/>
        <a:lstStyle/>
        <a:p>
          <a:r>
            <a:rPr lang="en-US" sz="1400" dirty="0"/>
            <a:t>Reporting</a:t>
          </a:r>
        </a:p>
      </dgm:t>
    </dgm:pt>
    <dgm:pt modelId="{B3AF8528-F251-412B-9683-F953FC6190B6}" type="parTrans" cxnId="{FA8DC9FE-55F6-431E-892B-678B3A3D359C}">
      <dgm:prSet/>
      <dgm:spPr/>
      <dgm:t>
        <a:bodyPr/>
        <a:lstStyle/>
        <a:p>
          <a:endParaRPr lang="en-US"/>
        </a:p>
      </dgm:t>
    </dgm:pt>
    <dgm:pt modelId="{18A59682-4787-4CB5-BD5F-687C0A938F54}" type="sibTrans" cxnId="{FA8DC9FE-55F6-431E-892B-678B3A3D359C}">
      <dgm:prSet/>
      <dgm:spPr/>
      <dgm:t>
        <a:bodyPr/>
        <a:lstStyle/>
        <a:p>
          <a:endParaRPr lang="en-US"/>
        </a:p>
      </dgm:t>
    </dgm:pt>
    <dgm:pt modelId="{8697099C-F822-4234-9178-78A5CD630DF2}">
      <dgm:prSet/>
      <dgm:spPr/>
      <dgm:t>
        <a:bodyPr/>
        <a:lstStyle/>
        <a:p>
          <a:r>
            <a:rPr lang="en-US" sz="1400" dirty="0"/>
            <a:t>External review is voluntary</a:t>
          </a:r>
        </a:p>
      </dgm:t>
    </dgm:pt>
    <dgm:pt modelId="{CDE4F72C-81C1-48F2-85EB-5C4973C3FDB8}" type="parTrans" cxnId="{B758B5B6-59DB-454F-8C6F-3D564AC57FC1}">
      <dgm:prSet/>
      <dgm:spPr/>
      <dgm:t>
        <a:bodyPr/>
        <a:lstStyle/>
        <a:p>
          <a:endParaRPr lang="en-US"/>
        </a:p>
      </dgm:t>
    </dgm:pt>
    <dgm:pt modelId="{E37D9826-B98C-44A1-A1E0-B4F96CA47F79}" type="sibTrans" cxnId="{B758B5B6-59DB-454F-8C6F-3D564AC57FC1}">
      <dgm:prSet/>
      <dgm:spPr/>
      <dgm:t>
        <a:bodyPr/>
        <a:lstStyle/>
        <a:p>
          <a:endParaRPr lang="en-US"/>
        </a:p>
      </dgm:t>
    </dgm:pt>
    <dgm:pt modelId="{956650A8-C453-47DA-A73C-F4815A5FBA47}">
      <dgm:prSet custT="1"/>
      <dgm:spPr/>
      <dgm:t>
        <a:bodyPr/>
        <a:lstStyle/>
        <a:p>
          <a:r>
            <a:rPr lang="en-US" sz="1900" b="1" dirty="0"/>
            <a:t>Climate Bond Standards V2.1 </a:t>
          </a:r>
          <a:r>
            <a:rPr lang="en-US" sz="1600" i="1" dirty="0"/>
            <a:t>(</a:t>
          </a:r>
          <a:r>
            <a:rPr lang="en-US" sz="1400" i="1" dirty="0"/>
            <a:t>Climate Bonds Initiative)</a:t>
          </a:r>
        </a:p>
        <a:p>
          <a:endParaRPr lang="en-US" sz="1400" i="1" dirty="0"/>
        </a:p>
      </dgm:t>
    </dgm:pt>
    <dgm:pt modelId="{C162606E-D918-43B0-8D8A-33841DFCB5D9}" type="parTrans" cxnId="{6143479A-7955-4FF8-8433-DEB9D2D59326}">
      <dgm:prSet/>
      <dgm:spPr/>
      <dgm:t>
        <a:bodyPr/>
        <a:lstStyle/>
        <a:p>
          <a:endParaRPr lang="en-US"/>
        </a:p>
      </dgm:t>
    </dgm:pt>
    <dgm:pt modelId="{B7AF8728-0B11-470C-ABF7-F5638212FFA2}" type="sibTrans" cxnId="{6143479A-7955-4FF8-8433-DEB9D2D59326}">
      <dgm:prSet/>
      <dgm:spPr/>
      <dgm:t>
        <a:bodyPr/>
        <a:lstStyle/>
        <a:p>
          <a:endParaRPr lang="en-US"/>
        </a:p>
      </dgm:t>
    </dgm:pt>
    <dgm:pt modelId="{85C1D483-995C-4318-BDF6-C5F89682CEBD}">
      <dgm:prSet custT="1"/>
      <dgm:spPr/>
      <dgm:t>
        <a:bodyPr/>
        <a:lstStyle/>
        <a:p>
          <a:r>
            <a:rPr lang="en-US" sz="1400" dirty="0"/>
            <a:t>Fully aligned with Green Bond Principles</a:t>
          </a:r>
        </a:p>
      </dgm:t>
    </dgm:pt>
    <dgm:pt modelId="{7A39C9C0-239A-4E2A-BF27-EE0CF3024AC7}" type="parTrans" cxnId="{5B8C9B7B-801D-44F0-A033-CBB566D0139A}">
      <dgm:prSet/>
      <dgm:spPr/>
      <dgm:t>
        <a:bodyPr/>
        <a:lstStyle/>
        <a:p>
          <a:endParaRPr lang="en-US"/>
        </a:p>
      </dgm:t>
    </dgm:pt>
    <dgm:pt modelId="{F167ADC9-F47C-4CB0-B8D2-998A449F0B9E}" type="sibTrans" cxnId="{5B8C9B7B-801D-44F0-A033-CBB566D0139A}">
      <dgm:prSet/>
      <dgm:spPr/>
      <dgm:t>
        <a:bodyPr/>
        <a:lstStyle/>
        <a:p>
          <a:endParaRPr lang="en-US"/>
        </a:p>
      </dgm:t>
    </dgm:pt>
    <dgm:pt modelId="{33E07C84-B75D-46AF-BAE4-252F90FC72BF}">
      <dgm:prSet custT="1"/>
      <dgm:spPr/>
      <dgm:t>
        <a:bodyPr/>
        <a:lstStyle/>
        <a:p>
          <a:r>
            <a:rPr lang="en-US" sz="1400" dirty="0"/>
            <a:t>Mandatory requirements for use of proceeds, tracking and reporting</a:t>
          </a:r>
        </a:p>
      </dgm:t>
    </dgm:pt>
    <dgm:pt modelId="{72F9EDE9-226B-499A-99E0-80E4191A213B}" type="parTrans" cxnId="{0BA142F2-C1DC-4AC8-8D64-7CAB12B74621}">
      <dgm:prSet/>
      <dgm:spPr/>
      <dgm:t>
        <a:bodyPr/>
        <a:lstStyle/>
        <a:p>
          <a:endParaRPr lang="en-US"/>
        </a:p>
      </dgm:t>
    </dgm:pt>
    <dgm:pt modelId="{011870FB-E440-4B49-975F-5AA7B2CB51AB}" type="sibTrans" cxnId="{0BA142F2-C1DC-4AC8-8D64-7CAB12B74621}">
      <dgm:prSet/>
      <dgm:spPr/>
      <dgm:t>
        <a:bodyPr/>
        <a:lstStyle/>
        <a:p>
          <a:endParaRPr lang="en-US"/>
        </a:p>
      </dgm:t>
    </dgm:pt>
    <dgm:pt modelId="{9285C7E5-588C-4A09-A0E4-41AC5758E5FB}">
      <dgm:prSet custT="1"/>
      <dgm:spPr/>
      <dgm:t>
        <a:bodyPr/>
        <a:lstStyle/>
        <a:p>
          <a:r>
            <a:rPr lang="en-US" sz="1400" dirty="0"/>
            <a:t>Specific eligibility criteria for low carbon and climate resilient projects and assets</a:t>
          </a:r>
        </a:p>
      </dgm:t>
    </dgm:pt>
    <dgm:pt modelId="{D2BF9675-16A6-4BC0-AF7A-093F777F781B}" type="parTrans" cxnId="{A579D75A-DB0A-482D-A3DD-59BF890A76AE}">
      <dgm:prSet/>
      <dgm:spPr/>
      <dgm:t>
        <a:bodyPr/>
        <a:lstStyle/>
        <a:p>
          <a:endParaRPr lang="en-US"/>
        </a:p>
      </dgm:t>
    </dgm:pt>
    <dgm:pt modelId="{3CE243DF-A4C5-45B8-B583-1F0653B56AB1}" type="sibTrans" cxnId="{A579D75A-DB0A-482D-A3DD-59BF890A76AE}">
      <dgm:prSet/>
      <dgm:spPr/>
      <dgm:t>
        <a:bodyPr/>
        <a:lstStyle/>
        <a:p>
          <a:endParaRPr lang="en-US"/>
        </a:p>
      </dgm:t>
    </dgm:pt>
    <dgm:pt modelId="{74B34C87-70B2-43A1-8F74-D1867B1C822F}">
      <dgm:prSet custT="1"/>
      <dgm:spPr/>
      <dgm:t>
        <a:bodyPr/>
        <a:lstStyle/>
        <a:p>
          <a:r>
            <a:rPr lang="en-US" sz="1400" dirty="0"/>
            <a:t>Certification Scheme</a:t>
          </a:r>
        </a:p>
      </dgm:t>
    </dgm:pt>
    <dgm:pt modelId="{D79E4447-A9E8-44B4-AAD9-6E9B581800F4}" type="parTrans" cxnId="{56A7371B-B097-421E-A3E0-7630EE7CE932}">
      <dgm:prSet/>
      <dgm:spPr/>
      <dgm:t>
        <a:bodyPr/>
        <a:lstStyle/>
        <a:p>
          <a:endParaRPr lang="en-US"/>
        </a:p>
      </dgm:t>
    </dgm:pt>
    <dgm:pt modelId="{69C16284-9A22-4404-8690-4A601FE9EF0E}" type="sibTrans" cxnId="{56A7371B-B097-421E-A3E0-7630EE7CE932}">
      <dgm:prSet/>
      <dgm:spPr/>
      <dgm:t>
        <a:bodyPr/>
        <a:lstStyle/>
        <a:p>
          <a:endParaRPr lang="en-US"/>
        </a:p>
      </dgm:t>
    </dgm:pt>
    <dgm:pt modelId="{F0E6D452-FC47-469E-9439-FAF46DF11641}">
      <dgm:prSet/>
      <dgm:spPr/>
      <dgm:t>
        <a:bodyPr/>
        <a:lstStyle/>
        <a:p>
          <a:endParaRPr lang="en-US" sz="1400" dirty="0"/>
        </a:p>
      </dgm:t>
    </dgm:pt>
    <dgm:pt modelId="{D8E7D3C8-4088-4585-8536-F50BA24A30D6}" type="parTrans" cxnId="{3C4DA0A1-DD5A-4D90-B456-7C5F52560567}">
      <dgm:prSet/>
      <dgm:spPr/>
    </dgm:pt>
    <dgm:pt modelId="{ACF43069-8524-4E94-B336-296DFDE020BE}" type="sibTrans" cxnId="{3C4DA0A1-DD5A-4D90-B456-7C5F52560567}">
      <dgm:prSet/>
      <dgm:spPr/>
    </dgm:pt>
    <dgm:pt modelId="{CD224975-6E60-4D85-9701-2F1D5F737BC3}" type="pres">
      <dgm:prSet presAssocID="{ACEA6859-7D99-4ADA-87E3-E762FAE80D55}" presName="Name0" presStyleCnt="0">
        <dgm:presLayoutVars>
          <dgm:dir/>
          <dgm:resizeHandles val="exact"/>
        </dgm:presLayoutVars>
      </dgm:prSet>
      <dgm:spPr/>
    </dgm:pt>
    <dgm:pt modelId="{8E4C654E-AC3F-41F8-8323-10E944109158}" type="pres">
      <dgm:prSet presAssocID="{ACEA6859-7D99-4ADA-87E3-E762FAE80D55}" presName="bkgdShp" presStyleLbl="alignAccFollowNode1" presStyleIdx="0" presStyleCnt="1"/>
      <dgm:spPr/>
    </dgm:pt>
    <dgm:pt modelId="{EF4355A9-2E28-425E-9F00-2BCD1C91409C}" type="pres">
      <dgm:prSet presAssocID="{ACEA6859-7D99-4ADA-87E3-E762FAE80D55}" presName="linComp" presStyleCnt="0"/>
      <dgm:spPr/>
    </dgm:pt>
    <dgm:pt modelId="{420F6B8D-C35A-4FB5-8232-926173E39730}" type="pres">
      <dgm:prSet presAssocID="{8FDDAE27-C884-4801-A2AC-28F4C793CE0E}" presName="compNode" presStyleCnt="0"/>
      <dgm:spPr/>
    </dgm:pt>
    <dgm:pt modelId="{1FF1985E-6D49-40D4-BBDF-6136005D546F}" type="pres">
      <dgm:prSet presAssocID="{8FDDAE27-C884-4801-A2AC-28F4C793CE0E}" presName="node" presStyleLbl="node1" presStyleIdx="0" presStyleCnt="2">
        <dgm:presLayoutVars>
          <dgm:bulletEnabled val="1"/>
        </dgm:presLayoutVars>
      </dgm:prSet>
      <dgm:spPr/>
    </dgm:pt>
    <dgm:pt modelId="{08D91077-6370-437D-91AB-525E9A45E2FB}" type="pres">
      <dgm:prSet presAssocID="{8FDDAE27-C884-4801-A2AC-28F4C793CE0E}" presName="invisiNode" presStyleLbl="node1" presStyleIdx="0" presStyleCnt="2"/>
      <dgm:spPr/>
    </dgm:pt>
    <dgm:pt modelId="{876963AD-FA10-42E7-AE1A-580EA6550C0B}" type="pres">
      <dgm:prSet presAssocID="{8FDDAE27-C884-4801-A2AC-28F4C793CE0E}"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8645A06C-03EA-43FF-A715-D93E56383D23}" type="pres">
      <dgm:prSet presAssocID="{B304E193-20D9-4BD3-A4C5-B57242D1A141}" presName="sibTrans" presStyleLbl="sibTrans2D1" presStyleIdx="0" presStyleCnt="0"/>
      <dgm:spPr/>
    </dgm:pt>
    <dgm:pt modelId="{21E08CD5-D97C-473F-AC89-B90E69055DC7}" type="pres">
      <dgm:prSet presAssocID="{956650A8-C453-47DA-A73C-F4815A5FBA47}" presName="compNode" presStyleCnt="0"/>
      <dgm:spPr/>
    </dgm:pt>
    <dgm:pt modelId="{1E323F82-26D5-464A-BBBD-7402A9309D5F}" type="pres">
      <dgm:prSet presAssocID="{956650A8-C453-47DA-A73C-F4815A5FBA47}" presName="node" presStyleLbl="node1" presStyleIdx="1" presStyleCnt="2">
        <dgm:presLayoutVars>
          <dgm:bulletEnabled val="1"/>
        </dgm:presLayoutVars>
      </dgm:prSet>
      <dgm:spPr/>
    </dgm:pt>
    <dgm:pt modelId="{2D6F8963-161B-4F53-9AFD-99E155A71B08}" type="pres">
      <dgm:prSet presAssocID="{956650A8-C453-47DA-A73C-F4815A5FBA47}" presName="invisiNode" presStyleLbl="node1" presStyleIdx="1" presStyleCnt="2"/>
      <dgm:spPr/>
    </dgm:pt>
    <dgm:pt modelId="{667DD655-8CD0-4830-ACF2-95B68D4FC7B5}" type="pres">
      <dgm:prSet presAssocID="{956650A8-C453-47DA-A73C-F4815A5FBA47}"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Lst>
  <dgm:cxnLst>
    <dgm:cxn modelId="{56A7371B-B097-421E-A3E0-7630EE7CE932}" srcId="{956650A8-C453-47DA-A73C-F4815A5FBA47}" destId="{74B34C87-70B2-43A1-8F74-D1867B1C822F}" srcOrd="3" destOrd="0" parTransId="{D79E4447-A9E8-44B4-AAD9-6E9B581800F4}" sibTransId="{69C16284-9A22-4404-8690-4A601FE9EF0E}"/>
    <dgm:cxn modelId="{DE50402B-7663-458C-AF7A-16AA60C6031A}" type="presOf" srcId="{F0E6D452-FC47-469E-9439-FAF46DF11641}" destId="{1FF1985E-6D49-40D4-BBDF-6136005D546F}" srcOrd="0" destOrd="5" presId="urn:microsoft.com/office/officeart/2005/8/layout/pList2"/>
    <dgm:cxn modelId="{D880FD2D-7223-480F-B463-F7F6B4C79152}" type="presOf" srcId="{956650A8-C453-47DA-A73C-F4815A5FBA47}" destId="{1E323F82-26D5-464A-BBBD-7402A9309D5F}" srcOrd="0" destOrd="0" presId="urn:microsoft.com/office/officeart/2005/8/layout/pList2"/>
    <dgm:cxn modelId="{6B0E5831-4AD0-46D1-9B16-DDDF4B62967F}" type="presOf" srcId="{85C1D483-995C-4318-BDF6-C5F89682CEBD}" destId="{1E323F82-26D5-464A-BBBD-7402A9309D5F}" srcOrd="0" destOrd="1" presId="urn:microsoft.com/office/officeart/2005/8/layout/pList2"/>
    <dgm:cxn modelId="{47075D33-6F45-4571-8FB8-432D1DA634B4}" type="presOf" srcId="{33E07C84-B75D-46AF-BAE4-252F90FC72BF}" destId="{1E323F82-26D5-464A-BBBD-7402A9309D5F}" srcOrd="0" destOrd="2" presId="urn:microsoft.com/office/officeart/2005/8/layout/pList2"/>
    <dgm:cxn modelId="{B2B92936-F99B-4A0C-950F-5C6BCBF49336}" type="presOf" srcId="{ACEA6859-7D99-4ADA-87E3-E762FAE80D55}" destId="{CD224975-6E60-4D85-9701-2F1D5F737BC3}" srcOrd="0" destOrd="0" presId="urn:microsoft.com/office/officeart/2005/8/layout/pList2"/>
    <dgm:cxn modelId="{BE165969-BAAF-4DBA-AD84-2091C39EAE84}" srcId="{8FDDAE27-C884-4801-A2AC-28F4C793CE0E}" destId="{0DE88F4B-440F-4EF1-A03A-8EBEC65E3318}" srcOrd="2" destOrd="0" parTransId="{2E6D6EEF-7F46-4802-85CC-D1ADA4BE8CB2}" sibTransId="{8BC2879C-324B-462F-B709-49C80E385234}"/>
    <dgm:cxn modelId="{5B22574A-6D91-419F-A5E7-7B17C6573CFD}" type="presOf" srcId="{0DE88F4B-440F-4EF1-A03A-8EBEC65E3318}" destId="{1FF1985E-6D49-40D4-BBDF-6136005D546F}" srcOrd="0" destOrd="3" presId="urn:microsoft.com/office/officeart/2005/8/layout/pList2"/>
    <dgm:cxn modelId="{93A1C06D-44C0-49D5-8983-38FC74CA1064}" type="presOf" srcId="{29BC636D-7850-4590-A0A1-E7D8A0E5AC2E}" destId="{1FF1985E-6D49-40D4-BBDF-6136005D546F}" srcOrd="0" destOrd="2" presId="urn:microsoft.com/office/officeart/2005/8/layout/pList2"/>
    <dgm:cxn modelId="{A579D75A-DB0A-482D-A3DD-59BF890A76AE}" srcId="{956650A8-C453-47DA-A73C-F4815A5FBA47}" destId="{9285C7E5-588C-4A09-A0E4-41AC5758E5FB}" srcOrd="2" destOrd="0" parTransId="{D2BF9675-16A6-4BC0-AF7A-093F777F781B}" sibTransId="{3CE243DF-A4C5-45B8-B583-1F0653B56AB1}"/>
    <dgm:cxn modelId="{5B8C9B7B-801D-44F0-A033-CBB566D0139A}" srcId="{956650A8-C453-47DA-A73C-F4815A5FBA47}" destId="{85C1D483-995C-4318-BDF6-C5F89682CEBD}" srcOrd="0" destOrd="0" parTransId="{7A39C9C0-239A-4E2A-BF27-EE0CF3024AC7}" sibTransId="{F167ADC9-F47C-4CB0-B8D2-998A449F0B9E}"/>
    <dgm:cxn modelId="{DE4E958B-56FA-4155-9872-01CD06C0A6CA}" srcId="{8FDDAE27-C884-4801-A2AC-28F4C793CE0E}" destId="{3D885E92-19C9-4068-8A36-F92061EBB2C3}" srcOrd="0" destOrd="0" parTransId="{B604919C-0A25-4BCC-B244-DAC7E3BE40B8}" sibTransId="{FD48FE26-630B-4601-A9EF-E40CC5CFDD7F}"/>
    <dgm:cxn modelId="{B7D8D390-027C-42FD-B00C-387370A160DB}" type="presOf" srcId="{8FDDAE27-C884-4801-A2AC-28F4C793CE0E}" destId="{1FF1985E-6D49-40D4-BBDF-6136005D546F}" srcOrd="0" destOrd="0" presId="urn:microsoft.com/office/officeart/2005/8/layout/pList2"/>
    <dgm:cxn modelId="{3CE90191-EB1B-4D00-9D3C-3085EB2B13AF}" type="presOf" srcId="{3D885E92-19C9-4068-8A36-F92061EBB2C3}" destId="{1FF1985E-6D49-40D4-BBDF-6136005D546F}" srcOrd="0" destOrd="1" presId="urn:microsoft.com/office/officeart/2005/8/layout/pList2"/>
    <dgm:cxn modelId="{F2421099-03E5-4C2D-82A0-DDA3A5BD73B3}" type="presOf" srcId="{F36DAB88-25B3-4369-A731-242716470543}" destId="{1FF1985E-6D49-40D4-BBDF-6136005D546F}" srcOrd="0" destOrd="4" presId="urn:microsoft.com/office/officeart/2005/8/layout/pList2"/>
    <dgm:cxn modelId="{6143479A-7955-4FF8-8433-DEB9D2D59326}" srcId="{ACEA6859-7D99-4ADA-87E3-E762FAE80D55}" destId="{956650A8-C453-47DA-A73C-F4815A5FBA47}" srcOrd="1" destOrd="0" parTransId="{C162606E-D918-43B0-8D8A-33841DFCB5D9}" sibTransId="{B7AF8728-0B11-470C-ABF7-F5638212FFA2}"/>
    <dgm:cxn modelId="{3C4DA0A1-DD5A-4D90-B456-7C5F52560567}" srcId="{8FDDAE27-C884-4801-A2AC-28F4C793CE0E}" destId="{F0E6D452-FC47-469E-9439-FAF46DF11641}" srcOrd="4" destOrd="0" parTransId="{D8E7D3C8-4088-4585-8536-F50BA24A30D6}" sibTransId="{ACF43069-8524-4E94-B336-296DFDE020BE}"/>
    <dgm:cxn modelId="{D92FE1AA-5597-4519-A246-11938DC049FB}" srcId="{ACEA6859-7D99-4ADA-87E3-E762FAE80D55}" destId="{8FDDAE27-C884-4801-A2AC-28F4C793CE0E}" srcOrd="0" destOrd="0" parTransId="{9261DF43-8347-4378-8DD1-9958022449CC}" sibTransId="{B304E193-20D9-4BD3-A4C5-B57242D1A141}"/>
    <dgm:cxn modelId="{E0C3C6AD-2267-43F7-9360-17D08A9A015F}" type="presOf" srcId="{9285C7E5-588C-4A09-A0E4-41AC5758E5FB}" destId="{1E323F82-26D5-464A-BBBD-7402A9309D5F}" srcOrd="0" destOrd="3" presId="urn:microsoft.com/office/officeart/2005/8/layout/pList2"/>
    <dgm:cxn modelId="{6AD531B0-C733-41C2-BE4D-883D9684ADDD}" type="presOf" srcId="{8697099C-F822-4234-9178-78A5CD630DF2}" destId="{1FF1985E-6D49-40D4-BBDF-6136005D546F}" srcOrd="0" destOrd="6" presId="urn:microsoft.com/office/officeart/2005/8/layout/pList2"/>
    <dgm:cxn modelId="{B758B5B6-59DB-454F-8C6F-3D564AC57FC1}" srcId="{8FDDAE27-C884-4801-A2AC-28F4C793CE0E}" destId="{8697099C-F822-4234-9178-78A5CD630DF2}" srcOrd="5" destOrd="0" parTransId="{CDE4F72C-81C1-48F2-85EB-5C4973C3FDB8}" sibTransId="{E37D9826-B98C-44A1-A1E0-B4F96CA47F79}"/>
    <dgm:cxn modelId="{9B24F5DA-3DFF-45EC-94C0-F3E57FD21848}" type="presOf" srcId="{74B34C87-70B2-43A1-8F74-D1867B1C822F}" destId="{1E323F82-26D5-464A-BBBD-7402A9309D5F}" srcOrd="0" destOrd="4" presId="urn:microsoft.com/office/officeart/2005/8/layout/pList2"/>
    <dgm:cxn modelId="{8C6A93E7-C6CC-4652-8676-9AAB7B845EBE}" type="presOf" srcId="{B304E193-20D9-4BD3-A4C5-B57242D1A141}" destId="{8645A06C-03EA-43FF-A715-D93E56383D23}" srcOrd="0" destOrd="0" presId="urn:microsoft.com/office/officeart/2005/8/layout/pList2"/>
    <dgm:cxn modelId="{0BA142F2-C1DC-4AC8-8D64-7CAB12B74621}" srcId="{956650A8-C453-47DA-A73C-F4815A5FBA47}" destId="{33E07C84-B75D-46AF-BAE4-252F90FC72BF}" srcOrd="1" destOrd="0" parTransId="{72F9EDE9-226B-499A-99E0-80E4191A213B}" sibTransId="{011870FB-E440-4B49-975F-5AA7B2CB51AB}"/>
    <dgm:cxn modelId="{067633FA-539C-4E9B-A6AE-16F4D98FEC4A}" srcId="{8FDDAE27-C884-4801-A2AC-28F4C793CE0E}" destId="{29BC636D-7850-4590-A0A1-E7D8A0E5AC2E}" srcOrd="1" destOrd="0" parTransId="{01C3C944-1C65-4F43-9704-AE59BFDB8880}" sibTransId="{4BFCE01B-0CB7-40C1-AABE-ADB02FEB0EC8}"/>
    <dgm:cxn modelId="{FA8DC9FE-55F6-431E-892B-678B3A3D359C}" srcId="{8FDDAE27-C884-4801-A2AC-28F4C793CE0E}" destId="{F36DAB88-25B3-4369-A731-242716470543}" srcOrd="3" destOrd="0" parTransId="{B3AF8528-F251-412B-9683-F953FC6190B6}" sibTransId="{18A59682-4787-4CB5-BD5F-687C0A938F54}"/>
    <dgm:cxn modelId="{7A7BFBEF-8942-479A-819E-338418E9565A}" type="presParOf" srcId="{CD224975-6E60-4D85-9701-2F1D5F737BC3}" destId="{8E4C654E-AC3F-41F8-8323-10E944109158}" srcOrd="0" destOrd="0" presId="urn:microsoft.com/office/officeart/2005/8/layout/pList2"/>
    <dgm:cxn modelId="{B96F036F-C319-4FA0-B4A9-9D22A2C322E5}" type="presParOf" srcId="{CD224975-6E60-4D85-9701-2F1D5F737BC3}" destId="{EF4355A9-2E28-425E-9F00-2BCD1C91409C}" srcOrd="1" destOrd="0" presId="urn:microsoft.com/office/officeart/2005/8/layout/pList2"/>
    <dgm:cxn modelId="{EA226361-B2E8-43A1-B586-7D74000FD1C8}" type="presParOf" srcId="{EF4355A9-2E28-425E-9F00-2BCD1C91409C}" destId="{420F6B8D-C35A-4FB5-8232-926173E39730}" srcOrd="0" destOrd="0" presId="urn:microsoft.com/office/officeart/2005/8/layout/pList2"/>
    <dgm:cxn modelId="{0A96FB1D-3591-4A15-924B-4C2E406E0B1E}" type="presParOf" srcId="{420F6B8D-C35A-4FB5-8232-926173E39730}" destId="{1FF1985E-6D49-40D4-BBDF-6136005D546F}" srcOrd="0" destOrd="0" presId="urn:microsoft.com/office/officeart/2005/8/layout/pList2"/>
    <dgm:cxn modelId="{CF8B5FE4-A81E-438B-9FD3-CA863BD333F9}" type="presParOf" srcId="{420F6B8D-C35A-4FB5-8232-926173E39730}" destId="{08D91077-6370-437D-91AB-525E9A45E2FB}" srcOrd="1" destOrd="0" presId="urn:microsoft.com/office/officeart/2005/8/layout/pList2"/>
    <dgm:cxn modelId="{887478F4-8918-4714-A16D-9DC5D97F44FE}" type="presParOf" srcId="{420F6B8D-C35A-4FB5-8232-926173E39730}" destId="{876963AD-FA10-42E7-AE1A-580EA6550C0B}" srcOrd="2" destOrd="0" presId="urn:microsoft.com/office/officeart/2005/8/layout/pList2"/>
    <dgm:cxn modelId="{29331C19-5658-4429-8BF8-219BEF974E83}" type="presParOf" srcId="{EF4355A9-2E28-425E-9F00-2BCD1C91409C}" destId="{8645A06C-03EA-43FF-A715-D93E56383D23}" srcOrd="1" destOrd="0" presId="urn:microsoft.com/office/officeart/2005/8/layout/pList2"/>
    <dgm:cxn modelId="{7EB97F60-0AD9-4418-971F-D988A5B6DC74}" type="presParOf" srcId="{EF4355A9-2E28-425E-9F00-2BCD1C91409C}" destId="{21E08CD5-D97C-473F-AC89-B90E69055DC7}" srcOrd="2" destOrd="0" presId="urn:microsoft.com/office/officeart/2005/8/layout/pList2"/>
    <dgm:cxn modelId="{488ABFE8-73F4-45A7-B7BD-7D2A5D0FBEF8}" type="presParOf" srcId="{21E08CD5-D97C-473F-AC89-B90E69055DC7}" destId="{1E323F82-26D5-464A-BBBD-7402A9309D5F}" srcOrd="0" destOrd="0" presId="urn:microsoft.com/office/officeart/2005/8/layout/pList2"/>
    <dgm:cxn modelId="{7DB889F7-92C8-40ED-9E09-1D12AD28C432}" type="presParOf" srcId="{21E08CD5-D97C-473F-AC89-B90E69055DC7}" destId="{2D6F8963-161B-4F53-9AFD-99E155A71B08}" srcOrd="1" destOrd="0" presId="urn:microsoft.com/office/officeart/2005/8/layout/pList2"/>
    <dgm:cxn modelId="{AB034614-C49A-4D85-8BFD-53E9D036F870}" type="presParOf" srcId="{21E08CD5-D97C-473F-AC89-B90E69055DC7}" destId="{667DD655-8CD0-4830-ACF2-95B68D4FC7B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DF1F-55CB-451E-B106-34C04CA21687}">
      <dsp:nvSpPr>
        <dsp:cNvPr id="0" name=""/>
        <dsp:cNvSpPr/>
      </dsp:nvSpPr>
      <dsp:spPr>
        <a:xfrm>
          <a:off x="0" y="0"/>
          <a:ext cx="6930390" cy="8205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Assign bond proceeds solely for the financing or re-financing of projects to improve or protect the environment</a:t>
          </a:r>
        </a:p>
      </dsp:txBody>
      <dsp:txXfrm>
        <a:off x="24034" y="24034"/>
        <a:ext cx="6044921" cy="772510"/>
      </dsp:txXfrm>
    </dsp:sp>
    <dsp:sp modelId="{7184EE92-26BA-450A-9D05-7B65901498B0}">
      <dsp:nvSpPr>
        <dsp:cNvPr id="0" name=""/>
        <dsp:cNvSpPr/>
      </dsp:nvSpPr>
      <dsp:spPr>
        <a:xfrm>
          <a:off x="611504" y="957341"/>
          <a:ext cx="6930390" cy="82057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Declare the bond to be green (before issuance)</a:t>
          </a:r>
        </a:p>
      </dsp:txBody>
      <dsp:txXfrm>
        <a:off x="635538" y="981375"/>
        <a:ext cx="5737440" cy="772510"/>
      </dsp:txXfrm>
    </dsp:sp>
    <dsp:sp modelId="{22AD22CC-5CFD-4378-8778-4BD0F334BE4B}">
      <dsp:nvSpPr>
        <dsp:cNvPr id="0" name=""/>
        <dsp:cNvSpPr/>
      </dsp:nvSpPr>
      <dsp:spPr>
        <a:xfrm>
          <a:off x="1223009" y="1914683"/>
          <a:ext cx="6930390" cy="8205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Commit to a level of transparency and reporting on the bond’s use of proceeds</a:t>
          </a:r>
        </a:p>
      </dsp:txBody>
      <dsp:txXfrm>
        <a:off x="1247043" y="1938717"/>
        <a:ext cx="5737440" cy="772510"/>
      </dsp:txXfrm>
    </dsp:sp>
    <dsp:sp modelId="{54F4FAF6-80E9-4BD1-A137-D9575658AF80}">
      <dsp:nvSpPr>
        <dsp:cNvPr id="0" name=""/>
        <dsp:cNvSpPr/>
      </dsp:nvSpPr>
      <dsp:spPr>
        <a:xfrm>
          <a:off x="6397013" y="622272"/>
          <a:ext cx="533376" cy="533376"/>
        </a:xfrm>
        <a:prstGeom prst="downArrow">
          <a:avLst>
            <a:gd name="adj1" fmla="val 55000"/>
            <a:gd name="adj2" fmla="val 45000"/>
          </a:avLst>
        </a:prstGeom>
        <a:solidFill>
          <a:srgbClr val="FFFF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517023" y="622272"/>
        <a:ext cx="293356" cy="401365"/>
      </dsp:txXfrm>
    </dsp:sp>
    <dsp:sp modelId="{21879A5F-179B-4281-A2C9-7149A78299F1}">
      <dsp:nvSpPr>
        <dsp:cNvPr id="0" name=""/>
        <dsp:cNvSpPr/>
      </dsp:nvSpPr>
      <dsp:spPr>
        <a:xfrm>
          <a:off x="7008518" y="1574143"/>
          <a:ext cx="533376" cy="533376"/>
        </a:xfrm>
        <a:prstGeom prst="downArrow">
          <a:avLst>
            <a:gd name="adj1" fmla="val 55000"/>
            <a:gd name="adj2" fmla="val 45000"/>
          </a:avLst>
        </a:prstGeom>
        <a:solidFill>
          <a:srgbClr val="FFFF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128528" y="1574143"/>
        <a:ext cx="293356" cy="401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7C4DD-B2FC-40E7-BF13-DA35D6479D54}">
      <dsp:nvSpPr>
        <dsp:cNvPr id="0" name=""/>
        <dsp:cNvSpPr/>
      </dsp:nvSpPr>
      <dsp:spPr>
        <a:xfrm>
          <a:off x="1263" y="0"/>
          <a:ext cx="1966428" cy="39703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90000"/>
            </a:lnSpc>
            <a:spcBef>
              <a:spcPct val="0"/>
            </a:spcBef>
            <a:spcAft>
              <a:spcPct val="35000"/>
            </a:spcAft>
            <a:buNone/>
          </a:pPr>
          <a:r>
            <a:rPr lang="en-US" sz="1800" b="1" kern="1200" dirty="0"/>
            <a:t>Indonesia</a:t>
          </a:r>
        </a:p>
        <a:p>
          <a:pPr marL="57150" lvl="1" indent="-57150" algn="l" defTabSz="488950">
            <a:lnSpc>
              <a:spcPct val="90000"/>
            </a:lnSpc>
            <a:spcBef>
              <a:spcPct val="0"/>
            </a:spcBef>
            <a:spcAft>
              <a:spcPct val="15000"/>
            </a:spcAft>
            <a:buChar char="•"/>
          </a:pPr>
          <a:r>
            <a:rPr lang="en-US" sz="1100" kern="1200" dirty="0"/>
            <a:t>Investments for low-carbon, resilient ports, rail, roads, estimated at nearly </a:t>
          </a:r>
          <a:r>
            <a:rPr lang="en-US" sz="1100" b="1" kern="1200" dirty="0">
              <a:solidFill>
                <a:srgbClr val="FFFF00"/>
              </a:solidFill>
            </a:rPr>
            <a:t>US$20 billion</a:t>
          </a:r>
        </a:p>
        <a:p>
          <a:pPr marL="57150" lvl="1" indent="-57150" algn="l" defTabSz="488950">
            <a:lnSpc>
              <a:spcPct val="90000"/>
            </a:lnSpc>
            <a:spcBef>
              <a:spcPct val="0"/>
            </a:spcBef>
            <a:spcAft>
              <a:spcPct val="15000"/>
            </a:spcAft>
            <a:buChar char="•"/>
          </a:pPr>
          <a:r>
            <a:rPr lang="en-US" sz="1100" kern="1200" dirty="0"/>
            <a:t>Construction of new green buildings will require almost </a:t>
          </a:r>
          <a:r>
            <a:rPr lang="en-US" sz="1100" b="1" kern="1200" dirty="0">
              <a:solidFill>
                <a:srgbClr val="FFFF00"/>
              </a:solidFill>
            </a:rPr>
            <a:t>US$209 billion</a:t>
          </a:r>
        </a:p>
      </dsp:txBody>
      <dsp:txXfrm>
        <a:off x="1263" y="1588127"/>
        <a:ext cx="1966428" cy="1588127"/>
      </dsp:txXfrm>
    </dsp:sp>
    <dsp:sp modelId="{9B754692-A7C6-476B-AA19-763B6AA4C149}">
      <dsp:nvSpPr>
        <dsp:cNvPr id="0" name=""/>
        <dsp:cNvSpPr/>
      </dsp:nvSpPr>
      <dsp:spPr>
        <a:xfrm>
          <a:off x="323420" y="238219"/>
          <a:ext cx="1322115" cy="13221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EE80B0-B8AD-4A11-BEF1-D9A5884C6CD0}">
      <dsp:nvSpPr>
        <dsp:cNvPr id="0" name=""/>
        <dsp:cNvSpPr/>
      </dsp:nvSpPr>
      <dsp:spPr>
        <a:xfrm>
          <a:off x="2026685" y="0"/>
          <a:ext cx="1966428" cy="39703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90000"/>
            </a:lnSpc>
            <a:spcBef>
              <a:spcPct val="0"/>
            </a:spcBef>
            <a:spcAft>
              <a:spcPct val="35000"/>
            </a:spcAft>
            <a:buNone/>
          </a:pPr>
          <a:r>
            <a:rPr lang="en-US" sz="1800" b="1" kern="1200" dirty="0"/>
            <a:t>Philippines</a:t>
          </a:r>
        </a:p>
        <a:p>
          <a:pPr marL="114300" lvl="1" indent="-114300" algn="l" defTabSz="533400">
            <a:lnSpc>
              <a:spcPct val="90000"/>
            </a:lnSpc>
            <a:spcBef>
              <a:spcPct val="0"/>
            </a:spcBef>
            <a:spcAft>
              <a:spcPct val="15000"/>
            </a:spcAft>
            <a:buChar char="•"/>
          </a:pPr>
          <a:r>
            <a:rPr lang="en-US" sz="1200" kern="1200" dirty="0"/>
            <a:t>New green buildings, waste and transport will see investment of </a:t>
          </a:r>
          <a:r>
            <a:rPr lang="en-US" sz="1200" b="1" kern="1200" dirty="0">
              <a:solidFill>
                <a:srgbClr val="FFFF00"/>
              </a:solidFill>
            </a:rPr>
            <a:t>US$57 billion</a:t>
          </a:r>
          <a:r>
            <a:rPr lang="en-US" sz="1200" b="1" kern="1200" dirty="0"/>
            <a:t>, </a:t>
          </a:r>
          <a:r>
            <a:rPr lang="en-US" sz="1200" b="1" kern="1200" dirty="0">
              <a:solidFill>
                <a:srgbClr val="FFFF00"/>
              </a:solidFill>
            </a:rPr>
            <a:t>US$2 billion</a:t>
          </a:r>
          <a:r>
            <a:rPr lang="en-US" sz="1200" kern="1200" dirty="0"/>
            <a:t>, and </a:t>
          </a:r>
          <a:r>
            <a:rPr lang="en-US" sz="1200" b="1" kern="1200" dirty="0">
              <a:solidFill>
                <a:srgbClr val="FFFF00"/>
              </a:solidFill>
            </a:rPr>
            <a:t>US$41 billion </a:t>
          </a:r>
          <a:r>
            <a:rPr lang="en-US" sz="1200" kern="1200" dirty="0"/>
            <a:t>respectively</a:t>
          </a:r>
        </a:p>
      </dsp:txBody>
      <dsp:txXfrm>
        <a:off x="2026685" y="1588127"/>
        <a:ext cx="1966428" cy="1588127"/>
      </dsp:txXfrm>
    </dsp:sp>
    <dsp:sp modelId="{9FCC6795-7028-4C76-A78B-4CA89AF35C1B}">
      <dsp:nvSpPr>
        <dsp:cNvPr id="0" name=""/>
        <dsp:cNvSpPr/>
      </dsp:nvSpPr>
      <dsp:spPr>
        <a:xfrm>
          <a:off x="2348842" y="238219"/>
          <a:ext cx="1322115" cy="1322115"/>
        </a:xfrm>
        <a:prstGeom prst="ellipse">
          <a:avLst/>
        </a:prstGeom>
        <a:blipFill dpi="0" rotWithShape="1">
          <a:blip xmlns:r="http://schemas.openxmlformats.org/officeDocument/2006/relationships" r:embed="rId2"/>
          <a:srcRect/>
          <a:stretch>
            <a:fillRect l="-1587" r="-9841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930FC-41C7-4C89-93C0-1484B3671782}">
      <dsp:nvSpPr>
        <dsp:cNvPr id="0" name=""/>
        <dsp:cNvSpPr/>
      </dsp:nvSpPr>
      <dsp:spPr>
        <a:xfrm>
          <a:off x="4052107" y="0"/>
          <a:ext cx="1966428" cy="39703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90000"/>
            </a:lnSpc>
            <a:spcBef>
              <a:spcPct val="0"/>
            </a:spcBef>
            <a:spcAft>
              <a:spcPct val="35000"/>
            </a:spcAft>
            <a:buNone/>
          </a:pPr>
          <a:r>
            <a:rPr lang="en-US" sz="1800" b="1" kern="1200" dirty="0"/>
            <a:t>Vietnam</a:t>
          </a:r>
        </a:p>
        <a:p>
          <a:pPr marL="114300" lvl="1" indent="-114300" algn="l" defTabSz="533400">
            <a:lnSpc>
              <a:spcPct val="90000"/>
            </a:lnSpc>
            <a:spcBef>
              <a:spcPct val="0"/>
            </a:spcBef>
            <a:spcAft>
              <a:spcPct val="15000"/>
            </a:spcAft>
            <a:buChar char="•"/>
          </a:pPr>
          <a:r>
            <a:rPr lang="en-US" sz="1200" kern="1200" dirty="0"/>
            <a:t>Transportation infrastructure needs of </a:t>
          </a:r>
          <a:r>
            <a:rPr lang="en-US" sz="1200" b="1" kern="1200" dirty="0">
              <a:solidFill>
                <a:srgbClr val="FFFF00"/>
              </a:solidFill>
            </a:rPr>
            <a:t>US$571 billion </a:t>
          </a:r>
          <a:r>
            <a:rPr lang="en-US" sz="1200" kern="1200" dirty="0"/>
            <a:t>by 2030</a:t>
          </a:r>
        </a:p>
        <a:p>
          <a:pPr marL="114300" lvl="1" indent="-114300" algn="l" defTabSz="533400">
            <a:lnSpc>
              <a:spcPct val="90000"/>
            </a:lnSpc>
            <a:spcBef>
              <a:spcPct val="0"/>
            </a:spcBef>
            <a:spcAft>
              <a:spcPct val="15000"/>
            </a:spcAft>
            <a:buChar char="•"/>
          </a:pPr>
          <a:r>
            <a:rPr lang="en-US" sz="1200" kern="1200" dirty="0"/>
            <a:t>New green buildings represent an almost </a:t>
          </a:r>
          <a:r>
            <a:rPr lang="en-US" sz="1200" b="1" kern="1200" dirty="0">
              <a:solidFill>
                <a:srgbClr val="FFFF00"/>
              </a:solidFill>
            </a:rPr>
            <a:t>US$80 billion </a:t>
          </a:r>
          <a:r>
            <a:rPr lang="en-US" sz="1200" kern="1200" dirty="0"/>
            <a:t>investment opportunity</a:t>
          </a:r>
        </a:p>
      </dsp:txBody>
      <dsp:txXfrm>
        <a:off x="4052107" y="1588127"/>
        <a:ext cx="1966428" cy="1588127"/>
      </dsp:txXfrm>
    </dsp:sp>
    <dsp:sp modelId="{F60C2DA3-B3B6-4536-9C52-224E8DA086CE}">
      <dsp:nvSpPr>
        <dsp:cNvPr id="0" name=""/>
        <dsp:cNvSpPr/>
      </dsp:nvSpPr>
      <dsp:spPr>
        <a:xfrm>
          <a:off x="4374263" y="238219"/>
          <a:ext cx="1322115" cy="132211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A7F35B-724C-470D-BB36-85E66692B641}">
      <dsp:nvSpPr>
        <dsp:cNvPr id="0" name=""/>
        <dsp:cNvSpPr/>
      </dsp:nvSpPr>
      <dsp:spPr>
        <a:xfrm>
          <a:off x="240791" y="3176254"/>
          <a:ext cx="5538216" cy="595547"/>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0F953-BD60-4426-BFD8-2B1DCCE70285}">
      <dsp:nvSpPr>
        <dsp:cNvPr id="0" name=""/>
        <dsp:cNvSpPr/>
      </dsp:nvSpPr>
      <dsp:spPr>
        <a:xfrm>
          <a:off x="0" y="715"/>
          <a:ext cx="4800600" cy="522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Examples:</a:t>
          </a:r>
          <a:endParaRPr lang="en-US" sz="2000" b="0" kern="1200" dirty="0"/>
        </a:p>
      </dsp:txBody>
      <dsp:txXfrm>
        <a:off x="25506" y="26221"/>
        <a:ext cx="4749588" cy="471480"/>
      </dsp:txXfrm>
    </dsp:sp>
    <dsp:sp modelId="{EC661956-8714-4FB0-860F-D0C6E6C243E9}">
      <dsp:nvSpPr>
        <dsp:cNvPr id="0" name=""/>
        <dsp:cNvSpPr/>
      </dsp:nvSpPr>
      <dsp:spPr>
        <a:xfrm>
          <a:off x="0" y="523207"/>
          <a:ext cx="4800600" cy="46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rgbClr val="0070C0"/>
              </a:solidFill>
            </a:rPr>
            <a:t>2016</a:t>
          </a:r>
          <a:endParaRPr lang="en-US" sz="1600" kern="1200" dirty="0">
            <a:solidFill>
              <a:srgbClr val="0070C0"/>
            </a:solidFill>
          </a:endParaRPr>
        </a:p>
        <a:p>
          <a:pPr marL="342900" lvl="2" indent="-171450" algn="l" defTabSz="711200">
            <a:lnSpc>
              <a:spcPct val="90000"/>
            </a:lnSpc>
            <a:spcBef>
              <a:spcPct val="0"/>
            </a:spcBef>
            <a:spcAft>
              <a:spcPct val="20000"/>
            </a:spcAft>
            <a:buChar char="•"/>
          </a:pPr>
          <a:r>
            <a:rPr lang="en-US" sz="1600" b="1" kern="1200" dirty="0"/>
            <a:t>Poland </a:t>
          </a:r>
          <a:r>
            <a:rPr lang="en-US" sz="1600" kern="1200" dirty="0"/>
            <a:t>- EUR 750m green bond</a:t>
          </a:r>
        </a:p>
        <a:p>
          <a:pPr marL="342900" lvl="3" indent="-114300" algn="l" defTabSz="533400">
            <a:lnSpc>
              <a:spcPct val="90000"/>
            </a:lnSpc>
            <a:spcBef>
              <a:spcPct val="0"/>
            </a:spcBef>
            <a:spcAft>
              <a:spcPct val="20000"/>
            </a:spcAft>
            <a:buChar char="•"/>
          </a:pPr>
          <a:r>
            <a:rPr lang="en-US" sz="1200" i="1" kern="1200" dirty="0">
              <a:solidFill>
                <a:srgbClr val="0F7329"/>
              </a:solidFill>
            </a:rPr>
            <a:t>First sovereign green bond</a:t>
          </a:r>
        </a:p>
        <a:p>
          <a:pPr marL="171450" lvl="1" indent="-171450" algn="l" defTabSz="711200">
            <a:lnSpc>
              <a:spcPct val="90000"/>
            </a:lnSpc>
            <a:spcBef>
              <a:spcPct val="0"/>
            </a:spcBef>
            <a:spcAft>
              <a:spcPct val="20000"/>
            </a:spcAft>
            <a:buChar char="•"/>
          </a:pPr>
          <a:r>
            <a:rPr lang="en-US" sz="1600" b="1" kern="1200" dirty="0">
              <a:solidFill>
                <a:srgbClr val="0070C0"/>
              </a:solidFill>
            </a:rPr>
            <a:t>2017</a:t>
          </a:r>
          <a:endParaRPr lang="en-US" sz="1400" kern="1200" dirty="0">
            <a:solidFill>
              <a:srgbClr val="0070C0"/>
            </a:solidFill>
          </a:endParaRPr>
        </a:p>
        <a:p>
          <a:pPr marL="342900" lvl="2" indent="-171450" algn="l" defTabSz="711200">
            <a:lnSpc>
              <a:spcPct val="90000"/>
            </a:lnSpc>
            <a:spcBef>
              <a:spcPct val="0"/>
            </a:spcBef>
            <a:spcAft>
              <a:spcPct val="20000"/>
            </a:spcAft>
            <a:buChar char="•"/>
          </a:pPr>
          <a:r>
            <a:rPr lang="en-US" sz="1600" b="1" kern="1200" dirty="0"/>
            <a:t>France </a:t>
          </a:r>
          <a:r>
            <a:rPr lang="en-US" sz="1600" kern="1200" dirty="0"/>
            <a:t>- EUR 7bn green bond (1</a:t>
          </a:r>
          <a:r>
            <a:rPr lang="en-US" sz="1600" kern="1200" baseline="30000" dirty="0"/>
            <a:t>st</a:t>
          </a:r>
          <a:r>
            <a:rPr lang="en-US" sz="1600" kern="1200" dirty="0"/>
            <a:t> issue)</a:t>
          </a:r>
        </a:p>
        <a:p>
          <a:pPr marL="342900" lvl="3" indent="-114300" algn="l" defTabSz="533400">
            <a:lnSpc>
              <a:spcPct val="90000"/>
            </a:lnSpc>
            <a:spcBef>
              <a:spcPct val="0"/>
            </a:spcBef>
            <a:spcAft>
              <a:spcPct val="20000"/>
            </a:spcAft>
            <a:buChar char="•"/>
          </a:pPr>
          <a:r>
            <a:rPr lang="en-US" sz="1200" i="1" kern="1200" dirty="0">
              <a:solidFill>
                <a:srgbClr val="0F7329"/>
              </a:solidFill>
            </a:rPr>
            <a:t>Largest sovereign green bond issue to date</a:t>
          </a:r>
          <a:endParaRPr lang="en-US" sz="1400" kern="1200" dirty="0"/>
        </a:p>
        <a:p>
          <a:pPr marL="342900" lvl="2" indent="-171450" algn="l" defTabSz="711200">
            <a:lnSpc>
              <a:spcPct val="90000"/>
            </a:lnSpc>
            <a:spcBef>
              <a:spcPct val="0"/>
            </a:spcBef>
            <a:spcAft>
              <a:spcPct val="20000"/>
            </a:spcAft>
            <a:buChar char="•"/>
          </a:pPr>
          <a:r>
            <a:rPr lang="en-US" sz="1600" b="1" kern="1200" dirty="0"/>
            <a:t>Fiji </a:t>
          </a:r>
          <a:r>
            <a:rPr lang="en-US" sz="1600" b="0" kern="1200" dirty="0"/>
            <a:t>-</a:t>
          </a:r>
          <a:r>
            <a:rPr lang="en-US" sz="1600" b="1" kern="1200" dirty="0"/>
            <a:t> </a:t>
          </a:r>
          <a:r>
            <a:rPr lang="en-US" sz="1600" kern="1200" dirty="0"/>
            <a:t>FJD 100m green bond issuance</a:t>
          </a:r>
        </a:p>
        <a:p>
          <a:pPr marL="342900" lvl="3" indent="-114300" algn="l" defTabSz="533400">
            <a:lnSpc>
              <a:spcPct val="90000"/>
            </a:lnSpc>
            <a:spcBef>
              <a:spcPct val="0"/>
            </a:spcBef>
            <a:spcAft>
              <a:spcPct val="20000"/>
            </a:spcAft>
            <a:buChar char="•"/>
          </a:pPr>
          <a:r>
            <a:rPr lang="en-US" sz="1200" i="1" kern="1200" dirty="0">
              <a:solidFill>
                <a:srgbClr val="0F7329"/>
              </a:solidFill>
            </a:rPr>
            <a:t>First Emerging Market sovereign green bond</a:t>
          </a:r>
        </a:p>
        <a:p>
          <a:pPr marL="342900" lvl="2" indent="-171450" algn="l" defTabSz="711200">
            <a:lnSpc>
              <a:spcPct val="90000"/>
            </a:lnSpc>
            <a:spcBef>
              <a:spcPct val="0"/>
            </a:spcBef>
            <a:spcAft>
              <a:spcPct val="20000"/>
            </a:spcAft>
            <a:buChar char="•"/>
          </a:pPr>
          <a:r>
            <a:rPr lang="en-US" sz="1600" b="1" kern="1200" dirty="0"/>
            <a:t>Nigeria </a:t>
          </a:r>
          <a:r>
            <a:rPr lang="en-US" sz="1600" kern="1200" dirty="0"/>
            <a:t>- NGN 10.7bn green bond</a:t>
          </a:r>
        </a:p>
        <a:p>
          <a:pPr marL="171450" lvl="1" indent="-171450" algn="l" defTabSz="711200">
            <a:lnSpc>
              <a:spcPct val="90000"/>
            </a:lnSpc>
            <a:spcBef>
              <a:spcPct val="0"/>
            </a:spcBef>
            <a:spcAft>
              <a:spcPct val="20000"/>
            </a:spcAft>
            <a:buChar char="•"/>
          </a:pPr>
          <a:r>
            <a:rPr lang="en-US" sz="1600" b="1" kern="1200" dirty="0">
              <a:solidFill>
                <a:srgbClr val="0070C0"/>
              </a:solidFill>
            </a:rPr>
            <a:t>2018</a:t>
          </a:r>
          <a:endParaRPr lang="en-US" sz="1400" kern="1200" dirty="0">
            <a:solidFill>
              <a:srgbClr val="0070C0"/>
            </a:solidFill>
          </a:endParaRPr>
        </a:p>
        <a:p>
          <a:pPr marL="342900" lvl="2" indent="-171450" algn="l" defTabSz="711200">
            <a:lnSpc>
              <a:spcPct val="90000"/>
            </a:lnSpc>
            <a:spcBef>
              <a:spcPct val="0"/>
            </a:spcBef>
            <a:spcAft>
              <a:spcPct val="20000"/>
            </a:spcAft>
            <a:buChar char="•"/>
          </a:pPr>
          <a:r>
            <a:rPr lang="en-US" sz="1600" b="1" kern="1200" dirty="0"/>
            <a:t>Indonesia </a:t>
          </a:r>
          <a:r>
            <a:rPr lang="en-US" sz="1600" b="0" kern="1200" dirty="0"/>
            <a:t>-</a:t>
          </a:r>
          <a:r>
            <a:rPr lang="en-US" sz="1600" b="1" kern="1200" dirty="0"/>
            <a:t> </a:t>
          </a:r>
          <a:r>
            <a:rPr lang="en-US" sz="1600" kern="1200" dirty="0"/>
            <a:t>USD 1.25bn green sukuk (1</a:t>
          </a:r>
          <a:r>
            <a:rPr lang="en-US" sz="1600" kern="1200" baseline="30000" dirty="0"/>
            <a:t>st</a:t>
          </a:r>
          <a:r>
            <a:rPr lang="en-US" sz="1600" kern="1200" dirty="0"/>
            <a:t> issue)</a:t>
          </a:r>
        </a:p>
        <a:p>
          <a:pPr marL="342900" lvl="3" indent="-114300" algn="l" defTabSz="533400">
            <a:lnSpc>
              <a:spcPct val="90000"/>
            </a:lnSpc>
            <a:spcBef>
              <a:spcPct val="0"/>
            </a:spcBef>
            <a:spcAft>
              <a:spcPct val="20000"/>
            </a:spcAft>
            <a:buChar char="•"/>
          </a:pPr>
          <a:r>
            <a:rPr lang="en-US" sz="1200" i="1" kern="1200" dirty="0">
              <a:solidFill>
                <a:srgbClr val="0F7329"/>
              </a:solidFill>
            </a:rPr>
            <a:t>First sovereign green sukuk (Islamic bond)</a:t>
          </a:r>
        </a:p>
        <a:p>
          <a:pPr marL="342900" lvl="2" indent="-171450" algn="l" defTabSz="711200">
            <a:lnSpc>
              <a:spcPct val="90000"/>
            </a:lnSpc>
            <a:spcBef>
              <a:spcPct val="0"/>
            </a:spcBef>
            <a:spcAft>
              <a:spcPct val="20000"/>
            </a:spcAft>
            <a:buChar char="•"/>
          </a:pPr>
          <a:r>
            <a:rPr lang="en-US" sz="1600" b="1" kern="1200" dirty="0"/>
            <a:t>France </a:t>
          </a:r>
          <a:r>
            <a:rPr lang="en-US" sz="1600" kern="1200" dirty="0"/>
            <a:t>- EUR 1.1bn green bond (3</a:t>
          </a:r>
          <a:r>
            <a:rPr lang="en-US" sz="1600" kern="1200" baseline="30000" dirty="0"/>
            <a:t>rd</a:t>
          </a:r>
          <a:r>
            <a:rPr lang="en-US" sz="1600" kern="1200" dirty="0"/>
            <a:t> issue)</a:t>
          </a:r>
          <a:endParaRPr lang="en-US" sz="1400" kern="1200" dirty="0"/>
        </a:p>
        <a:p>
          <a:pPr marL="342900" lvl="2" indent="-171450" algn="l" defTabSz="711200">
            <a:lnSpc>
              <a:spcPct val="90000"/>
            </a:lnSpc>
            <a:spcBef>
              <a:spcPct val="0"/>
            </a:spcBef>
            <a:spcAft>
              <a:spcPct val="20000"/>
            </a:spcAft>
            <a:buChar char="•"/>
          </a:pPr>
          <a:r>
            <a:rPr lang="en-US" sz="1600" b="1" kern="1200" dirty="0"/>
            <a:t>Lithuania </a:t>
          </a:r>
          <a:r>
            <a:rPr lang="en-US" sz="1600" kern="1200" dirty="0"/>
            <a:t>- EUR 20m green bond</a:t>
          </a:r>
        </a:p>
        <a:p>
          <a:pPr marL="171450" lvl="1" indent="-171450" algn="l" defTabSz="711200">
            <a:lnSpc>
              <a:spcPct val="90000"/>
            </a:lnSpc>
            <a:spcBef>
              <a:spcPct val="0"/>
            </a:spcBef>
            <a:spcAft>
              <a:spcPct val="20000"/>
            </a:spcAft>
            <a:buChar char="•"/>
          </a:pPr>
          <a:r>
            <a:rPr lang="en-US" sz="1600" b="1" kern="1200" dirty="0">
              <a:solidFill>
                <a:srgbClr val="0070C0"/>
              </a:solidFill>
            </a:rPr>
            <a:t>2019</a:t>
          </a:r>
          <a:endParaRPr lang="en-US" sz="1400" kern="1200" dirty="0">
            <a:solidFill>
              <a:srgbClr val="0070C0"/>
            </a:solidFill>
          </a:endParaRPr>
        </a:p>
        <a:p>
          <a:pPr marL="342900" lvl="2" indent="-171450" algn="l" defTabSz="711200">
            <a:lnSpc>
              <a:spcPct val="90000"/>
            </a:lnSpc>
            <a:spcBef>
              <a:spcPct val="0"/>
            </a:spcBef>
            <a:spcAft>
              <a:spcPct val="20000"/>
            </a:spcAft>
            <a:buChar char="•"/>
          </a:pPr>
          <a:r>
            <a:rPr lang="en-US" sz="1600" b="1" kern="1200" dirty="0"/>
            <a:t>Indonesia </a:t>
          </a:r>
          <a:r>
            <a:rPr lang="en-US" sz="1600" kern="1200" dirty="0"/>
            <a:t>- USD 750m green sukuk (2</a:t>
          </a:r>
          <a:r>
            <a:rPr lang="en-US" sz="1600" kern="1200" baseline="30000" dirty="0"/>
            <a:t>nd</a:t>
          </a:r>
          <a:r>
            <a:rPr lang="en-US" sz="1600" kern="1200" dirty="0"/>
            <a:t> issue)</a:t>
          </a:r>
        </a:p>
      </dsp:txBody>
      <dsp:txXfrm>
        <a:off x="0" y="523207"/>
        <a:ext cx="4800600" cy="4613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48B51-4528-4BCF-A1DE-09DDF001E1DF}">
      <dsp:nvSpPr>
        <dsp:cNvPr id="0" name=""/>
        <dsp:cNvSpPr/>
      </dsp:nvSpPr>
      <dsp:spPr>
        <a:xfrm>
          <a:off x="0" y="0"/>
          <a:ext cx="7848600" cy="226290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395D99-0285-4BB5-9547-FDF63315FC26}">
      <dsp:nvSpPr>
        <dsp:cNvPr id="0" name=""/>
        <dsp:cNvSpPr/>
      </dsp:nvSpPr>
      <dsp:spPr>
        <a:xfrm>
          <a:off x="403633" y="301720"/>
          <a:ext cx="3177776" cy="165946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97903E-1608-4E47-A6CC-6BE29D8D24F5}">
      <dsp:nvSpPr>
        <dsp:cNvPr id="0" name=""/>
        <dsp:cNvSpPr/>
      </dsp:nvSpPr>
      <dsp:spPr>
        <a:xfrm rot="10800000">
          <a:off x="236358" y="2262906"/>
          <a:ext cx="3512325" cy="276577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b="1" kern="1200"/>
            <a:t>ASEAN Green Bond Standards</a:t>
          </a:r>
          <a:endParaRPr lang="en-US" sz="1900" kern="1200"/>
        </a:p>
        <a:p>
          <a:pPr marL="114300" lvl="1" indent="-114300" algn="l" defTabSz="666750">
            <a:lnSpc>
              <a:spcPct val="90000"/>
            </a:lnSpc>
            <a:spcBef>
              <a:spcPct val="0"/>
            </a:spcBef>
            <a:spcAft>
              <a:spcPct val="15000"/>
            </a:spcAft>
            <a:buChar char="•"/>
          </a:pPr>
          <a:r>
            <a:rPr lang="en-US" sz="1500" kern="1200"/>
            <a:t>Based on the ICMA Green Bond Principles with additional criteria</a:t>
          </a:r>
        </a:p>
        <a:p>
          <a:pPr marL="114300" lvl="1" indent="-114300" algn="l" defTabSz="666750">
            <a:lnSpc>
              <a:spcPct val="90000"/>
            </a:lnSpc>
            <a:spcBef>
              <a:spcPct val="0"/>
            </a:spcBef>
            <a:spcAft>
              <a:spcPct val="15000"/>
            </a:spcAft>
            <a:buChar char="•"/>
          </a:pPr>
          <a:r>
            <a:rPr lang="en-US" sz="1500" kern="1200"/>
            <a:t>Must have geographic/economic link to ASEAN region</a:t>
          </a:r>
        </a:p>
        <a:p>
          <a:pPr marL="114300" lvl="1" indent="-114300" algn="l" defTabSz="666750">
            <a:lnSpc>
              <a:spcPct val="90000"/>
            </a:lnSpc>
            <a:spcBef>
              <a:spcPct val="0"/>
            </a:spcBef>
            <a:spcAft>
              <a:spcPct val="15000"/>
            </a:spcAft>
            <a:buChar char="•"/>
          </a:pPr>
          <a:r>
            <a:rPr lang="en-US" sz="1500" kern="1200"/>
            <a:t>Excludes fossil fuel power generation projects</a:t>
          </a:r>
        </a:p>
        <a:p>
          <a:pPr marL="114300" lvl="1" indent="-114300" algn="l" defTabSz="666750">
            <a:lnSpc>
              <a:spcPct val="90000"/>
            </a:lnSpc>
            <a:spcBef>
              <a:spcPct val="0"/>
            </a:spcBef>
            <a:spcAft>
              <a:spcPct val="15000"/>
            </a:spcAft>
            <a:buChar char="•"/>
          </a:pPr>
          <a:r>
            <a:rPr lang="en-US" sz="1500" kern="1200"/>
            <a:t>Continuous disclosure of information</a:t>
          </a:r>
        </a:p>
        <a:p>
          <a:pPr marL="114300" lvl="1" indent="-114300" algn="l" defTabSz="666750">
            <a:lnSpc>
              <a:spcPct val="90000"/>
            </a:lnSpc>
            <a:spcBef>
              <a:spcPct val="0"/>
            </a:spcBef>
            <a:spcAft>
              <a:spcPct val="15000"/>
            </a:spcAft>
            <a:buChar char="•"/>
          </a:pPr>
          <a:r>
            <a:rPr lang="en-US" sz="1500" kern="1200"/>
            <a:t>External review is voluntary</a:t>
          </a:r>
        </a:p>
      </dsp:txBody>
      <dsp:txXfrm rot="10800000">
        <a:off x="321415" y="2262906"/>
        <a:ext cx="3342211" cy="2680717"/>
      </dsp:txXfrm>
    </dsp:sp>
    <dsp:sp modelId="{87CD70A3-7D58-48D4-9EE1-A9C1719CA4C1}">
      <dsp:nvSpPr>
        <dsp:cNvPr id="0" name=""/>
        <dsp:cNvSpPr/>
      </dsp:nvSpPr>
      <dsp:spPr>
        <a:xfrm>
          <a:off x="4495807" y="301720"/>
          <a:ext cx="2720541" cy="165946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1F2289-FD23-4B95-A2B4-B5E42D153D41}">
      <dsp:nvSpPr>
        <dsp:cNvPr id="0" name=""/>
        <dsp:cNvSpPr/>
      </dsp:nvSpPr>
      <dsp:spPr>
        <a:xfrm rot="10800000">
          <a:off x="4099916" y="2262906"/>
          <a:ext cx="3512325" cy="276577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b="1" kern="1200"/>
            <a:t>Indonesia Green Bond Regulations</a:t>
          </a:r>
          <a:endParaRPr lang="en-US" sz="1900" kern="1200"/>
        </a:p>
        <a:p>
          <a:pPr marL="114300" lvl="1" indent="-114300" algn="l" defTabSz="666750">
            <a:lnSpc>
              <a:spcPct val="90000"/>
            </a:lnSpc>
            <a:spcBef>
              <a:spcPct val="0"/>
            </a:spcBef>
            <a:spcAft>
              <a:spcPct val="15000"/>
            </a:spcAft>
            <a:buChar char="•"/>
          </a:pPr>
          <a:r>
            <a:rPr lang="en-US" sz="1500" kern="1200"/>
            <a:t>Aligned with ICMA Green Bond Principles</a:t>
          </a:r>
        </a:p>
        <a:p>
          <a:pPr marL="114300" lvl="1" indent="-114300" algn="l" defTabSz="666750">
            <a:lnSpc>
              <a:spcPct val="90000"/>
            </a:lnSpc>
            <a:spcBef>
              <a:spcPct val="0"/>
            </a:spcBef>
            <a:spcAft>
              <a:spcPct val="15000"/>
            </a:spcAft>
            <a:buChar char="•"/>
          </a:pPr>
          <a:r>
            <a:rPr lang="en-US" sz="1500" kern="1200"/>
            <a:t>External review is mandatory</a:t>
          </a:r>
        </a:p>
        <a:p>
          <a:pPr marL="114300" lvl="1" indent="-114300" algn="l" defTabSz="666750">
            <a:lnSpc>
              <a:spcPct val="90000"/>
            </a:lnSpc>
            <a:spcBef>
              <a:spcPct val="0"/>
            </a:spcBef>
            <a:spcAft>
              <a:spcPct val="15000"/>
            </a:spcAft>
            <a:buChar char="•"/>
          </a:pPr>
          <a:r>
            <a:rPr lang="en-US" sz="1500" kern="1200"/>
            <a:t>Green non-compliance clause</a:t>
          </a:r>
        </a:p>
      </dsp:txBody>
      <dsp:txXfrm rot="10800000">
        <a:off x="4184973" y="2262906"/>
        <a:ext cx="3342211" cy="26807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F82C7-8075-48CB-BF80-EFDAAA881ACD}">
      <dsp:nvSpPr>
        <dsp:cNvPr id="0" name=""/>
        <dsp:cNvSpPr/>
      </dsp:nvSpPr>
      <dsp:spPr>
        <a:xfrm>
          <a:off x="0" y="37066"/>
          <a:ext cx="8686800" cy="63648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Develop a Green Framework to document the usage of the proceeds from the issuance</a:t>
          </a:r>
        </a:p>
      </dsp:txBody>
      <dsp:txXfrm>
        <a:off x="31070" y="68136"/>
        <a:ext cx="8624660" cy="574340"/>
      </dsp:txXfrm>
    </dsp:sp>
    <dsp:sp modelId="{83ECA572-CB15-4330-AE34-0C885DCD174F}">
      <dsp:nvSpPr>
        <dsp:cNvPr id="0" name=""/>
        <dsp:cNvSpPr/>
      </dsp:nvSpPr>
      <dsp:spPr>
        <a:xfrm>
          <a:off x="0" y="673546"/>
          <a:ext cx="8686800" cy="144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For proceeds meant for a general pool  of unspecified investments, additional detail on project selection criteria and process are needed</a:t>
          </a:r>
        </a:p>
        <a:p>
          <a:pPr marL="171450" lvl="1" indent="-171450" algn="l" defTabSz="800100">
            <a:lnSpc>
              <a:spcPct val="90000"/>
            </a:lnSpc>
            <a:spcBef>
              <a:spcPct val="0"/>
            </a:spcBef>
            <a:spcAft>
              <a:spcPct val="20000"/>
            </a:spcAft>
            <a:buChar char="•"/>
          </a:pPr>
          <a:r>
            <a:rPr lang="en-US" sz="1800" kern="1200" dirty="0"/>
            <a:t>For proceeds meant for a single specified purpose (single project bond), defining the project should be sufficient</a:t>
          </a:r>
        </a:p>
        <a:p>
          <a:pPr marL="171450" lvl="1" indent="-171450" algn="l" defTabSz="800100">
            <a:lnSpc>
              <a:spcPct val="90000"/>
            </a:lnSpc>
            <a:spcBef>
              <a:spcPct val="0"/>
            </a:spcBef>
            <a:spcAft>
              <a:spcPct val="20000"/>
            </a:spcAft>
            <a:buChar char="•"/>
          </a:pPr>
          <a:r>
            <a:rPr lang="en-US" sz="1800" kern="1200" dirty="0"/>
            <a:t>Ring-fencing proceeds from co-mingling with other funds (physically or virtually)</a:t>
          </a:r>
        </a:p>
      </dsp:txBody>
      <dsp:txXfrm>
        <a:off x="0" y="673546"/>
        <a:ext cx="8686800" cy="1442790"/>
      </dsp:txXfrm>
    </dsp:sp>
    <dsp:sp modelId="{0E0BF48B-3003-4D83-9CA3-4447682404EB}">
      <dsp:nvSpPr>
        <dsp:cNvPr id="0" name=""/>
        <dsp:cNvSpPr/>
      </dsp:nvSpPr>
      <dsp:spPr>
        <a:xfrm>
          <a:off x="0" y="2116337"/>
          <a:ext cx="8686800" cy="63648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Seek an External Review from a third-party on the proposed issuance</a:t>
          </a:r>
        </a:p>
      </dsp:txBody>
      <dsp:txXfrm>
        <a:off x="31070" y="2147407"/>
        <a:ext cx="8624660" cy="574340"/>
      </dsp:txXfrm>
    </dsp:sp>
    <dsp:sp modelId="{E63E6209-295C-4DA7-BD78-13A3816D13EC}">
      <dsp:nvSpPr>
        <dsp:cNvPr id="0" name=""/>
        <dsp:cNvSpPr/>
      </dsp:nvSpPr>
      <dsp:spPr>
        <a:xfrm>
          <a:off x="0" y="2752816"/>
          <a:ext cx="8686800"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CICERO, Climate Bonds Certification, RAM, Moody’s Green Assessment, etc.</a:t>
          </a:r>
        </a:p>
        <a:p>
          <a:pPr marL="171450" lvl="1" indent="-171450" algn="l" defTabSz="800100">
            <a:lnSpc>
              <a:spcPct val="90000"/>
            </a:lnSpc>
            <a:spcBef>
              <a:spcPct val="0"/>
            </a:spcBef>
            <a:spcAft>
              <a:spcPct val="20000"/>
            </a:spcAft>
            <a:buChar char="•"/>
          </a:pPr>
          <a:r>
            <a:rPr lang="en-US" sz="1800" kern="1200" dirty="0"/>
            <a:t>Optional step, but investors are increasingly expecting this as the norm</a:t>
          </a:r>
        </a:p>
        <a:p>
          <a:pPr marL="171450" lvl="1" indent="-171450" algn="l" defTabSz="800100">
            <a:lnSpc>
              <a:spcPct val="90000"/>
            </a:lnSpc>
            <a:spcBef>
              <a:spcPct val="0"/>
            </a:spcBef>
            <a:spcAft>
              <a:spcPct val="20000"/>
            </a:spcAft>
            <a:buChar char="•"/>
          </a:pPr>
          <a:r>
            <a:rPr lang="en-US" sz="1800" kern="1200" dirty="0"/>
            <a:t>Issuers benefit from a pre-issuance check before facing investors</a:t>
          </a:r>
        </a:p>
      </dsp:txBody>
      <dsp:txXfrm>
        <a:off x="0" y="2752816"/>
        <a:ext cx="8686800" cy="914940"/>
      </dsp:txXfrm>
    </dsp:sp>
    <dsp:sp modelId="{355BDAD2-62D1-4A5B-8C0F-0D30FCA89BFE}">
      <dsp:nvSpPr>
        <dsp:cNvPr id="0" name=""/>
        <dsp:cNvSpPr/>
      </dsp:nvSpPr>
      <dsp:spPr>
        <a:xfrm>
          <a:off x="0" y="3667756"/>
          <a:ext cx="8686800" cy="63648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Impact reporting post-issuance</a:t>
          </a:r>
        </a:p>
      </dsp:txBody>
      <dsp:txXfrm>
        <a:off x="31070" y="3698826"/>
        <a:ext cx="8624660" cy="574340"/>
      </dsp:txXfrm>
    </dsp:sp>
    <dsp:sp modelId="{DFF93249-A918-4291-8490-206F3625C56D}">
      <dsp:nvSpPr>
        <dsp:cNvPr id="0" name=""/>
        <dsp:cNvSpPr/>
      </dsp:nvSpPr>
      <dsp:spPr>
        <a:xfrm>
          <a:off x="0" y="4304237"/>
          <a:ext cx="86868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Optional step, but again, investors are increasingly expecting this</a:t>
          </a:r>
        </a:p>
      </dsp:txBody>
      <dsp:txXfrm>
        <a:off x="0" y="4304237"/>
        <a:ext cx="8686800" cy="563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9E5BC-F6DF-46D6-B536-0153B78EC7E6}">
      <dsp:nvSpPr>
        <dsp:cNvPr id="0" name=""/>
        <dsp:cNvSpPr/>
      </dsp:nvSpPr>
      <dsp:spPr>
        <a:xfrm>
          <a:off x="0" y="66808"/>
          <a:ext cx="6781800"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External Review</a:t>
          </a:r>
        </a:p>
      </dsp:txBody>
      <dsp:txXfrm>
        <a:off x="26930" y="93738"/>
        <a:ext cx="6727940" cy="497795"/>
      </dsp:txXfrm>
    </dsp:sp>
    <dsp:sp modelId="{8E0CA498-D605-4909-838E-C383DFF1EC4B}">
      <dsp:nvSpPr>
        <dsp:cNvPr id="0" name=""/>
        <dsp:cNvSpPr/>
      </dsp:nvSpPr>
      <dsp:spPr>
        <a:xfrm>
          <a:off x="0" y="618463"/>
          <a:ext cx="6781800" cy="2761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32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More commonly referred to as a Second Opinion</a:t>
          </a:r>
        </a:p>
        <a:p>
          <a:pPr marL="171450" lvl="1" indent="-171450" algn="l" defTabSz="800100">
            <a:lnSpc>
              <a:spcPct val="90000"/>
            </a:lnSpc>
            <a:spcBef>
              <a:spcPct val="0"/>
            </a:spcBef>
            <a:spcAft>
              <a:spcPct val="20000"/>
            </a:spcAft>
            <a:buChar char="•"/>
          </a:pPr>
          <a:r>
            <a:rPr lang="en-US" sz="1800" kern="1200" dirty="0"/>
            <a:t>A report by an independent expert assessing the green bond issuance with regard to its alignment with applicable green standards or guidelines, such as the Green Bond Principles, the Climate Bonds Standard, the ASEAN Green Bond Standards, etc.</a:t>
          </a:r>
        </a:p>
        <a:p>
          <a:pPr marL="171450" lvl="1" indent="-171450" algn="l" defTabSz="800100">
            <a:lnSpc>
              <a:spcPct val="90000"/>
            </a:lnSpc>
            <a:spcBef>
              <a:spcPct val="0"/>
            </a:spcBef>
            <a:spcAft>
              <a:spcPct val="20000"/>
            </a:spcAft>
            <a:buChar char="•"/>
          </a:pPr>
          <a:r>
            <a:rPr lang="en-US" sz="1800" kern="1200" dirty="0"/>
            <a:t>Some Second Opinions also provide a sustainability rating with a quantitative indication of the analysis (such as CICERO’s Shades of Green, etc.)</a:t>
          </a:r>
        </a:p>
        <a:p>
          <a:pPr marL="171450" lvl="1" indent="-171450" algn="l" defTabSz="800100">
            <a:lnSpc>
              <a:spcPct val="90000"/>
            </a:lnSpc>
            <a:spcBef>
              <a:spcPct val="0"/>
            </a:spcBef>
            <a:spcAft>
              <a:spcPct val="20000"/>
            </a:spcAft>
            <a:buChar char="•"/>
          </a:pPr>
          <a:r>
            <a:rPr lang="en-US" sz="1800" kern="1200" dirty="0"/>
            <a:t>Examples of external reviewers include CICERO, </a:t>
          </a:r>
          <a:r>
            <a:rPr lang="en-US" sz="1800" kern="1200" dirty="0" err="1"/>
            <a:t>Sustainalytics</a:t>
          </a:r>
          <a:r>
            <a:rPr lang="en-US" sz="1800" kern="1200" dirty="0"/>
            <a:t>, S&amp;P, Moody’s, etc.</a:t>
          </a:r>
        </a:p>
      </dsp:txBody>
      <dsp:txXfrm>
        <a:off x="0" y="618463"/>
        <a:ext cx="6781800" cy="2761380"/>
      </dsp:txXfrm>
    </dsp:sp>
    <dsp:sp modelId="{07198DED-34F3-4E6B-9D23-3514CD94A24C}">
      <dsp:nvSpPr>
        <dsp:cNvPr id="0" name=""/>
        <dsp:cNvSpPr/>
      </dsp:nvSpPr>
      <dsp:spPr>
        <a:xfrm>
          <a:off x="0" y="3379843"/>
          <a:ext cx="6781800"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Sovereign Green Bond External Reviews</a:t>
          </a:r>
        </a:p>
      </dsp:txBody>
      <dsp:txXfrm>
        <a:off x="26930" y="3406773"/>
        <a:ext cx="6727940" cy="497795"/>
      </dsp:txXfrm>
    </dsp:sp>
    <dsp:sp modelId="{F9887B87-2ED3-4E5D-99B7-89A88DD54F44}">
      <dsp:nvSpPr>
        <dsp:cNvPr id="0" name=""/>
        <dsp:cNvSpPr/>
      </dsp:nvSpPr>
      <dsp:spPr>
        <a:xfrm>
          <a:off x="0" y="3931498"/>
          <a:ext cx="67818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32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hlinkClick xmlns:r="http://schemas.openxmlformats.org/officeDocument/2006/relationships" r:id="rId1"/>
            </a:rPr>
            <a:t>Fiji</a:t>
          </a:r>
          <a:endParaRPr lang="en-US" sz="1800" b="1" kern="1200" dirty="0"/>
        </a:p>
        <a:p>
          <a:pPr marL="171450" lvl="1" indent="-171450" algn="l" defTabSz="800100">
            <a:lnSpc>
              <a:spcPct val="90000"/>
            </a:lnSpc>
            <a:spcBef>
              <a:spcPct val="0"/>
            </a:spcBef>
            <a:spcAft>
              <a:spcPct val="20000"/>
            </a:spcAft>
            <a:buChar char="•"/>
          </a:pPr>
          <a:r>
            <a:rPr lang="en-US" sz="1800" b="1" kern="1200" dirty="0">
              <a:hlinkClick xmlns:r="http://schemas.openxmlformats.org/officeDocument/2006/relationships" r:id="rId2"/>
            </a:rPr>
            <a:t>Indonesia</a:t>
          </a:r>
          <a:endParaRPr lang="en-US" sz="1800" b="1" kern="1200" dirty="0"/>
        </a:p>
      </dsp:txBody>
      <dsp:txXfrm>
        <a:off x="0" y="3931498"/>
        <a:ext cx="6781800" cy="61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ED31B-EDFD-4DB9-B77C-786F1B7C6EDB}">
      <dsp:nvSpPr>
        <dsp:cNvPr id="0" name=""/>
        <dsp:cNvSpPr/>
      </dsp:nvSpPr>
      <dsp:spPr>
        <a:xfrm>
          <a:off x="0" y="6195"/>
          <a:ext cx="641055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is it and why is it important?</a:t>
          </a:r>
        </a:p>
      </dsp:txBody>
      <dsp:txXfrm>
        <a:off x="31984" y="38179"/>
        <a:ext cx="6346582" cy="591232"/>
      </dsp:txXfrm>
    </dsp:sp>
    <dsp:sp modelId="{B1797BF6-D06D-42BA-AD1C-E5C4101BFAD4}">
      <dsp:nvSpPr>
        <dsp:cNvPr id="0" name=""/>
        <dsp:cNvSpPr/>
      </dsp:nvSpPr>
      <dsp:spPr>
        <a:xfrm>
          <a:off x="0" y="661395"/>
          <a:ext cx="641055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3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An impact report provides some transparency to the underlying projects that the green bond had financed and it assures investors that the proceeds of the bond issuance has been used appropriately</a:t>
          </a:r>
        </a:p>
      </dsp:txBody>
      <dsp:txXfrm>
        <a:off x="0" y="661395"/>
        <a:ext cx="6410550" cy="724500"/>
      </dsp:txXfrm>
    </dsp:sp>
    <dsp:sp modelId="{DC5E6B41-15E3-4CDC-BF6C-0E6335E2DEA7}">
      <dsp:nvSpPr>
        <dsp:cNvPr id="0" name=""/>
        <dsp:cNvSpPr/>
      </dsp:nvSpPr>
      <dsp:spPr>
        <a:xfrm>
          <a:off x="0" y="1385895"/>
          <a:ext cx="641055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is reported?</a:t>
          </a:r>
        </a:p>
      </dsp:txBody>
      <dsp:txXfrm>
        <a:off x="31984" y="1417879"/>
        <a:ext cx="6346582" cy="591232"/>
      </dsp:txXfrm>
    </dsp:sp>
    <dsp:sp modelId="{208EDD22-DFCB-425F-95E2-E87BC9FD37B2}">
      <dsp:nvSpPr>
        <dsp:cNvPr id="0" name=""/>
        <dsp:cNvSpPr/>
      </dsp:nvSpPr>
      <dsp:spPr>
        <a:xfrm>
          <a:off x="0" y="2041095"/>
          <a:ext cx="641055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3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It is suggested that issuers aim to report on at least a limited number of core indicators for projects included in their green bond programs. </a:t>
          </a:r>
        </a:p>
      </dsp:txBody>
      <dsp:txXfrm>
        <a:off x="0" y="2041095"/>
        <a:ext cx="6410550" cy="579600"/>
      </dsp:txXfrm>
    </dsp:sp>
    <dsp:sp modelId="{5D4E61FF-4CA3-4DD4-BC0B-056C6C9B768B}">
      <dsp:nvSpPr>
        <dsp:cNvPr id="0" name=""/>
        <dsp:cNvSpPr/>
      </dsp:nvSpPr>
      <dsp:spPr>
        <a:xfrm>
          <a:off x="0" y="2620695"/>
          <a:ext cx="641055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Sovereign Green Bond Impact Reports and Guide</a:t>
          </a:r>
        </a:p>
      </dsp:txBody>
      <dsp:txXfrm>
        <a:off x="31984" y="2652679"/>
        <a:ext cx="6346582" cy="591232"/>
      </dsp:txXfrm>
    </dsp:sp>
    <dsp:sp modelId="{EA436388-80AF-4B62-B2D8-B284DC391423}">
      <dsp:nvSpPr>
        <dsp:cNvPr id="0" name=""/>
        <dsp:cNvSpPr/>
      </dsp:nvSpPr>
      <dsp:spPr>
        <a:xfrm>
          <a:off x="0" y="3282091"/>
          <a:ext cx="6410550" cy="10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53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hlinkClick xmlns:r="http://schemas.openxmlformats.org/officeDocument/2006/relationships" r:id="rId1"/>
            </a:rPr>
            <a:t>Fiji</a:t>
          </a:r>
          <a:endParaRPr lang="en-US" sz="1600" b="1" kern="1200" dirty="0"/>
        </a:p>
        <a:p>
          <a:pPr marL="171450" lvl="1" indent="-171450" algn="l" defTabSz="711200">
            <a:lnSpc>
              <a:spcPct val="90000"/>
            </a:lnSpc>
            <a:spcBef>
              <a:spcPct val="0"/>
            </a:spcBef>
            <a:spcAft>
              <a:spcPct val="20000"/>
            </a:spcAft>
            <a:buChar char="•"/>
          </a:pPr>
          <a:r>
            <a:rPr lang="en-US" sz="1600" b="1" kern="1200" dirty="0">
              <a:hlinkClick xmlns:r="http://schemas.openxmlformats.org/officeDocument/2006/relationships" r:id="rId2"/>
            </a:rPr>
            <a:t>Indonesia</a:t>
          </a:r>
          <a:endParaRPr lang="en-US" sz="1600" b="1" kern="1200" dirty="0"/>
        </a:p>
        <a:p>
          <a:pPr marL="171450" lvl="1" indent="-171450" algn="l" defTabSz="711200">
            <a:lnSpc>
              <a:spcPct val="90000"/>
            </a:lnSpc>
            <a:spcBef>
              <a:spcPct val="0"/>
            </a:spcBef>
            <a:spcAft>
              <a:spcPct val="20000"/>
            </a:spcAft>
            <a:buChar char="•"/>
          </a:pPr>
          <a:endParaRPr lang="en-US" sz="1600" b="1" kern="1200" dirty="0"/>
        </a:p>
        <a:p>
          <a:pPr marL="171450" lvl="1" indent="-171450" algn="l" defTabSz="711200">
            <a:lnSpc>
              <a:spcPct val="90000"/>
            </a:lnSpc>
            <a:spcBef>
              <a:spcPct val="0"/>
            </a:spcBef>
            <a:spcAft>
              <a:spcPct val="20000"/>
            </a:spcAft>
            <a:buChar char="•"/>
          </a:pPr>
          <a:r>
            <a:rPr lang="en-US" sz="1600" b="1" kern="1200" dirty="0">
              <a:hlinkClick xmlns:r="http://schemas.openxmlformats.org/officeDocument/2006/relationships" r:id="rId3"/>
            </a:rPr>
            <a:t>Green Bond Proceeds Management and Reporting Guide</a:t>
          </a:r>
          <a:endParaRPr lang="en-US" sz="1600" b="1" kern="1200" dirty="0"/>
        </a:p>
      </dsp:txBody>
      <dsp:txXfrm>
        <a:off x="0" y="3282091"/>
        <a:ext cx="6410550" cy="1086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C654E-AC3F-41F8-8323-10E944109158}">
      <dsp:nvSpPr>
        <dsp:cNvPr id="0" name=""/>
        <dsp:cNvSpPr/>
      </dsp:nvSpPr>
      <dsp:spPr>
        <a:xfrm>
          <a:off x="0" y="0"/>
          <a:ext cx="8648700" cy="19545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6963AD-FA10-42E7-AE1A-580EA6550C0B}">
      <dsp:nvSpPr>
        <dsp:cNvPr id="0" name=""/>
        <dsp:cNvSpPr/>
      </dsp:nvSpPr>
      <dsp:spPr>
        <a:xfrm>
          <a:off x="260453" y="260604"/>
          <a:ext cx="3870377" cy="143332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F1985E-6D49-40D4-BBDF-6136005D546F}">
      <dsp:nvSpPr>
        <dsp:cNvPr id="0" name=""/>
        <dsp:cNvSpPr/>
      </dsp:nvSpPr>
      <dsp:spPr>
        <a:xfrm rot="10800000">
          <a:off x="260453" y="1954530"/>
          <a:ext cx="3870377" cy="238887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dirty="0"/>
            <a:t>Green Bond Principles 2017 </a:t>
          </a:r>
          <a:r>
            <a:rPr lang="en-US" sz="1400" i="1" kern="1200" dirty="0"/>
            <a:t>(International Capital Markets Association)</a:t>
          </a:r>
        </a:p>
        <a:p>
          <a:pPr marL="0" lvl="0" indent="0" algn="l" defTabSz="800100">
            <a:lnSpc>
              <a:spcPct val="90000"/>
            </a:lnSpc>
            <a:spcBef>
              <a:spcPct val="0"/>
            </a:spcBef>
            <a:spcAft>
              <a:spcPct val="35000"/>
            </a:spcAft>
            <a:buNone/>
          </a:pPr>
          <a:endParaRPr lang="en-US" sz="1400" i="1" kern="1200" dirty="0"/>
        </a:p>
        <a:p>
          <a:pPr marL="114300" lvl="1" indent="-114300" algn="l" defTabSz="622300">
            <a:lnSpc>
              <a:spcPct val="90000"/>
            </a:lnSpc>
            <a:spcBef>
              <a:spcPct val="0"/>
            </a:spcBef>
            <a:spcAft>
              <a:spcPct val="15000"/>
            </a:spcAft>
            <a:buChar char="•"/>
          </a:pPr>
          <a:r>
            <a:rPr lang="en-US" sz="1400" kern="1200" dirty="0"/>
            <a:t>Use of Proceeds</a:t>
          </a:r>
        </a:p>
        <a:p>
          <a:pPr marL="114300" lvl="1" indent="-114300" algn="l" defTabSz="622300">
            <a:lnSpc>
              <a:spcPct val="90000"/>
            </a:lnSpc>
            <a:spcBef>
              <a:spcPct val="0"/>
            </a:spcBef>
            <a:spcAft>
              <a:spcPct val="15000"/>
            </a:spcAft>
            <a:buChar char="•"/>
          </a:pPr>
          <a:r>
            <a:rPr lang="en-US" sz="1400" kern="1200"/>
            <a:t>Process for Project Evaluation and Selection</a:t>
          </a:r>
        </a:p>
        <a:p>
          <a:pPr marL="114300" lvl="1" indent="-114300" algn="l" defTabSz="622300">
            <a:lnSpc>
              <a:spcPct val="90000"/>
            </a:lnSpc>
            <a:spcBef>
              <a:spcPct val="0"/>
            </a:spcBef>
            <a:spcAft>
              <a:spcPct val="15000"/>
            </a:spcAft>
            <a:buChar char="•"/>
          </a:pPr>
          <a:r>
            <a:rPr lang="en-US" sz="1400" kern="1200" dirty="0"/>
            <a:t>Management of Proceeds</a:t>
          </a:r>
        </a:p>
        <a:p>
          <a:pPr marL="114300" lvl="1" indent="-114300" algn="l" defTabSz="622300">
            <a:lnSpc>
              <a:spcPct val="90000"/>
            </a:lnSpc>
            <a:spcBef>
              <a:spcPct val="0"/>
            </a:spcBef>
            <a:spcAft>
              <a:spcPct val="15000"/>
            </a:spcAft>
            <a:buChar char="•"/>
          </a:pPr>
          <a:r>
            <a:rPr lang="en-US" sz="1400" kern="1200" dirty="0"/>
            <a:t>Reporting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External review is voluntary</a:t>
          </a:r>
        </a:p>
      </dsp:txBody>
      <dsp:txXfrm rot="10800000">
        <a:off x="333919" y="1954530"/>
        <a:ext cx="3723445" cy="2315404"/>
      </dsp:txXfrm>
    </dsp:sp>
    <dsp:sp modelId="{667DD655-8CD0-4830-ACF2-95B68D4FC7B5}">
      <dsp:nvSpPr>
        <dsp:cNvPr id="0" name=""/>
        <dsp:cNvSpPr/>
      </dsp:nvSpPr>
      <dsp:spPr>
        <a:xfrm>
          <a:off x="4517868" y="260604"/>
          <a:ext cx="3870377" cy="143332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23F82-26D5-464A-BBBD-7402A9309D5F}">
      <dsp:nvSpPr>
        <dsp:cNvPr id="0" name=""/>
        <dsp:cNvSpPr/>
      </dsp:nvSpPr>
      <dsp:spPr>
        <a:xfrm rot="10800000">
          <a:off x="4517868" y="1954530"/>
          <a:ext cx="3870377" cy="238887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b="1" kern="1200" dirty="0"/>
            <a:t>Climate Bond Standards V2.1 </a:t>
          </a:r>
          <a:r>
            <a:rPr lang="en-US" sz="1600" i="1" kern="1200" dirty="0"/>
            <a:t>(</a:t>
          </a:r>
          <a:r>
            <a:rPr lang="en-US" sz="1400" i="1" kern="1200" dirty="0"/>
            <a:t>Climate Bonds Initiative)</a:t>
          </a:r>
        </a:p>
        <a:p>
          <a:pPr marL="0" lvl="0" indent="0" algn="l" defTabSz="844550">
            <a:lnSpc>
              <a:spcPct val="90000"/>
            </a:lnSpc>
            <a:spcBef>
              <a:spcPct val="0"/>
            </a:spcBef>
            <a:spcAft>
              <a:spcPct val="35000"/>
            </a:spcAft>
            <a:buNone/>
          </a:pPr>
          <a:endParaRPr lang="en-US" sz="1400" i="1" kern="1200" dirty="0"/>
        </a:p>
        <a:p>
          <a:pPr marL="114300" lvl="1" indent="-114300" algn="l" defTabSz="622300">
            <a:lnSpc>
              <a:spcPct val="90000"/>
            </a:lnSpc>
            <a:spcBef>
              <a:spcPct val="0"/>
            </a:spcBef>
            <a:spcAft>
              <a:spcPct val="15000"/>
            </a:spcAft>
            <a:buChar char="•"/>
          </a:pPr>
          <a:r>
            <a:rPr lang="en-US" sz="1400" kern="1200" dirty="0"/>
            <a:t>Fully aligned with Green Bond Principles</a:t>
          </a:r>
        </a:p>
        <a:p>
          <a:pPr marL="114300" lvl="1" indent="-114300" algn="l" defTabSz="622300">
            <a:lnSpc>
              <a:spcPct val="90000"/>
            </a:lnSpc>
            <a:spcBef>
              <a:spcPct val="0"/>
            </a:spcBef>
            <a:spcAft>
              <a:spcPct val="15000"/>
            </a:spcAft>
            <a:buChar char="•"/>
          </a:pPr>
          <a:r>
            <a:rPr lang="en-US" sz="1400" kern="1200" dirty="0"/>
            <a:t>Mandatory requirements for use of proceeds, tracking and reporting</a:t>
          </a:r>
        </a:p>
        <a:p>
          <a:pPr marL="114300" lvl="1" indent="-114300" algn="l" defTabSz="622300">
            <a:lnSpc>
              <a:spcPct val="90000"/>
            </a:lnSpc>
            <a:spcBef>
              <a:spcPct val="0"/>
            </a:spcBef>
            <a:spcAft>
              <a:spcPct val="15000"/>
            </a:spcAft>
            <a:buChar char="•"/>
          </a:pPr>
          <a:r>
            <a:rPr lang="en-US" sz="1400" kern="1200" dirty="0"/>
            <a:t>Specific eligibility criteria for low carbon and climate resilient projects and assets</a:t>
          </a:r>
        </a:p>
        <a:p>
          <a:pPr marL="114300" lvl="1" indent="-114300" algn="l" defTabSz="622300">
            <a:lnSpc>
              <a:spcPct val="90000"/>
            </a:lnSpc>
            <a:spcBef>
              <a:spcPct val="0"/>
            </a:spcBef>
            <a:spcAft>
              <a:spcPct val="15000"/>
            </a:spcAft>
            <a:buChar char="•"/>
          </a:pPr>
          <a:r>
            <a:rPr lang="en-US" sz="1400" kern="1200" dirty="0"/>
            <a:t>Certification Scheme</a:t>
          </a:r>
        </a:p>
      </dsp:txBody>
      <dsp:txXfrm rot="10800000">
        <a:off x="4591334" y="1954530"/>
        <a:ext cx="3723445" cy="23154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9" y="1"/>
            <a:ext cx="2949787" cy="496967"/>
          </a:xfrm>
          <a:prstGeom prst="rect">
            <a:avLst/>
          </a:prstGeom>
        </p:spPr>
        <p:txBody>
          <a:bodyPr vert="horz" lIns="91440" tIns="45720" rIns="91440" bIns="45720" rtlCol="0"/>
          <a:lstStyle>
            <a:lvl1pPr algn="r">
              <a:defRPr sz="1200"/>
            </a:lvl1pPr>
          </a:lstStyle>
          <a:p>
            <a:fld id="{113E5BF5-6F6D-435A-9DB4-3D89A5CE7458}" type="datetimeFigureOut">
              <a:rPr lang="en-US" smtClean="0"/>
              <a:t>11-Nov-19</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9" y="9440646"/>
            <a:ext cx="2949787" cy="496967"/>
          </a:xfrm>
          <a:prstGeom prst="rect">
            <a:avLst/>
          </a:prstGeom>
        </p:spPr>
        <p:txBody>
          <a:bodyPr vert="horz" lIns="91440" tIns="45720" rIns="91440" bIns="45720" rtlCol="0" anchor="b"/>
          <a:lstStyle>
            <a:lvl1pPr algn="r">
              <a:defRPr sz="1200"/>
            </a:lvl1pPr>
          </a:lstStyle>
          <a:p>
            <a:fld id="{3E33C245-1823-4280-99B8-39121CBD807B}" type="slidenum">
              <a:rPr lang="en-US" smtClean="0"/>
              <a:t>‹#›</a:t>
            </a:fld>
            <a:endParaRPr lang="en-US"/>
          </a:p>
        </p:txBody>
      </p:sp>
    </p:spTree>
    <p:extLst>
      <p:ext uri="{BB962C8B-B14F-4D97-AF65-F5344CB8AC3E}">
        <p14:creationId xmlns:p14="http://schemas.microsoft.com/office/powerpoint/2010/main" val="327613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3BD8F-7D97-45F9-9348-F78120C5F6C3}" type="slidenum">
              <a:rPr lang="en-US" smtClean="0">
                <a:solidFill>
                  <a:prstClr val="black"/>
                </a:solidFill>
                <a:latin typeface="Garamond"/>
              </a:rPr>
              <a:pPr/>
              <a:t>1</a:t>
            </a:fld>
            <a:endParaRPr lang="en-US" dirty="0">
              <a:solidFill>
                <a:prstClr val="black"/>
              </a:solidFill>
              <a:latin typeface="Garamond"/>
            </a:endParaRPr>
          </a:p>
        </p:txBody>
      </p:sp>
    </p:spTree>
    <p:extLst>
      <p:ext uri="{BB962C8B-B14F-4D97-AF65-F5344CB8AC3E}">
        <p14:creationId xmlns:p14="http://schemas.microsoft.com/office/powerpoint/2010/main" val="274758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3C245-1823-4280-99B8-39121CBD80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79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33C245-1823-4280-99B8-39121CBD807B}" type="slidenum">
              <a:rPr lang="en-US" smtClean="0"/>
              <a:t>11</a:t>
            </a:fld>
            <a:endParaRPr lang="en-US"/>
          </a:p>
        </p:txBody>
      </p:sp>
    </p:spTree>
    <p:extLst>
      <p:ext uri="{BB962C8B-B14F-4D97-AF65-F5344CB8AC3E}">
        <p14:creationId xmlns:p14="http://schemas.microsoft.com/office/powerpoint/2010/main" val="212867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Domestic vs International reviewers:</a:t>
            </a:r>
          </a:p>
          <a:p>
            <a:pPr lvl="0"/>
            <a:r>
              <a:rPr lang="en-US" dirty="0"/>
              <a:t>A domestic reviewer would know the local regulatory, business and environmental situation better but may lack the international reputation if the domestic green bond market is new or just beginning to grow</a:t>
            </a:r>
          </a:p>
          <a:p>
            <a:pPr lvl="0"/>
            <a:r>
              <a:rPr lang="en-US" dirty="0"/>
              <a:t>An international reviewer would likely have a well-regarded reputation globally but could be less familiar with the local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33C245-1823-4280-99B8-39121CBD807B}" type="slidenum">
              <a:rPr lang="en-US" smtClean="0"/>
              <a:t>13</a:t>
            </a:fld>
            <a:endParaRPr lang="en-US"/>
          </a:p>
        </p:txBody>
      </p:sp>
    </p:spTree>
    <p:extLst>
      <p:ext uri="{BB962C8B-B14F-4D97-AF65-F5344CB8AC3E}">
        <p14:creationId xmlns:p14="http://schemas.microsoft.com/office/powerpoint/2010/main" val="345684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For energy efficiency and renewable energy: </a:t>
            </a:r>
          </a:p>
          <a:p>
            <a:pPr lvl="1"/>
            <a:r>
              <a:rPr lang="en-US" sz="1200" dirty="0"/>
              <a:t>Annual energy savings</a:t>
            </a:r>
          </a:p>
          <a:p>
            <a:pPr lvl="1"/>
            <a:r>
              <a:rPr lang="en-US" sz="1200" dirty="0"/>
              <a:t>Annual Green House Gas emission reduced or avoided</a:t>
            </a:r>
          </a:p>
          <a:p>
            <a:pPr lvl="1"/>
            <a:r>
              <a:rPr lang="en-US" sz="1200" dirty="0"/>
              <a:t>Annual renewable energy plants constructed or rehabilitated </a:t>
            </a:r>
          </a:p>
          <a:p>
            <a:endParaRPr lang="en-US" dirty="0"/>
          </a:p>
        </p:txBody>
      </p:sp>
      <p:sp>
        <p:nvSpPr>
          <p:cNvPr id="4" name="Slide Number Placeholder 3"/>
          <p:cNvSpPr>
            <a:spLocks noGrp="1"/>
          </p:cNvSpPr>
          <p:nvPr>
            <p:ph type="sldNum" sz="quarter" idx="10"/>
          </p:nvPr>
        </p:nvSpPr>
        <p:spPr/>
        <p:txBody>
          <a:bodyPr/>
          <a:lstStyle/>
          <a:p>
            <a:fld id="{3E33C245-1823-4280-99B8-39121CBD807B}" type="slidenum">
              <a:rPr lang="en-US" smtClean="0"/>
              <a:t>14</a:t>
            </a:fld>
            <a:endParaRPr lang="en-US"/>
          </a:p>
        </p:txBody>
      </p:sp>
    </p:spTree>
    <p:extLst>
      <p:ext uri="{BB962C8B-B14F-4D97-AF65-F5344CB8AC3E}">
        <p14:creationId xmlns:p14="http://schemas.microsoft.com/office/powerpoint/2010/main" val="1816518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16</a:t>
            </a:fld>
            <a:endParaRPr lang="en-US"/>
          </a:p>
        </p:txBody>
      </p:sp>
    </p:spTree>
    <p:extLst>
      <p:ext uri="{BB962C8B-B14F-4D97-AF65-F5344CB8AC3E}">
        <p14:creationId xmlns:p14="http://schemas.microsoft.com/office/powerpoint/2010/main" val="1757007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18</a:t>
            </a:fld>
            <a:endParaRPr lang="en-US"/>
          </a:p>
        </p:txBody>
      </p:sp>
    </p:spTree>
    <p:extLst>
      <p:ext uri="{BB962C8B-B14F-4D97-AF65-F5344CB8AC3E}">
        <p14:creationId xmlns:p14="http://schemas.microsoft.com/office/powerpoint/2010/main" val="1545097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19</a:t>
            </a:fld>
            <a:endParaRPr lang="en-US"/>
          </a:p>
        </p:txBody>
      </p:sp>
    </p:spTree>
    <p:extLst>
      <p:ext uri="{BB962C8B-B14F-4D97-AF65-F5344CB8AC3E}">
        <p14:creationId xmlns:p14="http://schemas.microsoft.com/office/powerpoint/2010/main" val="45781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3C245-1823-4280-99B8-39121CBD80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252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3C245-1823-4280-99B8-39121CBD80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29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24</a:t>
            </a:fld>
            <a:endParaRPr lang="en-US"/>
          </a:p>
        </p:txBody>
      </p:sp>
    </p:spTree>
    <p:extLst>
      <p:ext uri="{BB962C8B-B14F-4D97-AF65-F5344CB8AC3E}">
        <p14:creationId xmlns:p14="http://schemas.microsoft.com/office/powerpoint/2010/main" val="253688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33C245-1823-4280-99B8-39121CBD807B}" type="slidenum">
              <a:rPr lang="en-US" smtClean="0"/>
              <a:t>2</a:t>
            </a:fld>
            <a:endParaRPr lang="en-US"/>
          </a:p>
        </p:txBody>
      </p:sp>
    </p:spTree>
    <p:extLst>
      <p:ext uri="{BB962C8B-B14F-4D97-AF65-F5344CB8AC3E}">
        <p14:creationId xmlns:p14="http://schemas.microsoft.com/office/powerpoint/2010/main" val="76683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reach the UN Sustainable Development Goals (SDGs) and meet the climate change mitigation targets by 2030, the world faces an investment gap of USD2.5 trillion per year.</a:t>
            </a:r>
          </a:p>
        </p:txBody>
      </p:sp>
      <p:sp>
        <p:nvSpPr>
          <p:cNvPr id="4" name="Slide Number Placeholder 3"/>
          <p:cNvSpPr>
            <a:spLocks noGrp="1"/>
          </p:cNvSpPr>
          <p:nvPr>
            <p:ph type="sldNum" sz="quarter" idx="5"/>
          </p:nvPr>
        </p:nvSpPr>
        <p:spPr/>
        <p:txBody>
          <a:bodyPr/>
          <a:lstStyle/>
          <a:p>
            <a:fld id="{3E33C245-1823-4280-99B8-39121CBD807B}" type="slidenum">
              <a:rPr lang="en-US" smtClean="0"/>
              <a:t>3</a:t>
            </a:fld>
            <a:endParaRPr lang="en-US"/>
          </a:p>
        </p:txBody>
      </p:sp>
    </p:spTree>
    <p:extLst>
      <p:ext uri="{BB962C8B-B14F-4D97-AF65-F5344CB8AC3E}">
        <p14:creationId xmlns:p14="http://schemas.microsoft.com/office/powerpoint/2010/main" val="400321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By end of 2018, a total USD1.45 trillion of climate aligned bond issuance currently outstanding which have been issued since 2005. </a:t>
            </a:r>
          </a:p>
          <a:p>
            <a:pPr marL="0" indent="0">
              <a:buNone/>
            </a:pPr>
            <a:endParaRPr lang="en-US" sz="1200" dirty="0"/>
          </a:p>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4</a:t>
            </a:fld>
            <a:endParaRPr lang="en-US"/>
          </a:p>
        </p:txBody>
      </p:sp>
    </p:spTree>
    <p:extLst>
      <p:ext uri="{BB962C8B-B14F-4D97-AF65-F5344CB8AC3E}">
        <p14:creationId xmlns:p14="http://schemas.microsoft.com/office/powerpoint/2010/main" val="382532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By end of 2018, a total USD1.45 trillion of climate aligned bond issuance currently outstanding which have been issued since 2005. </a:t>
            </a:r>
          </a:p>
          <a:p>
            <a:pPr marL="0" indent="0">
              <a:buNone/>
            </a:pPr>
            <a:endParaRPr lang="en-US" sz="1200" dirty="0"/>
          </a:p>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5</a:t>
            </a:fld>
            <a:endParaRPr lang="en-US"/>
          </a:p>
        </p:txBody>
      </p:sp>
    </p:spTree>
    <p:extLst>
      <p:ext uri="{BB962C8B-B14F-4D97-AF65-F5344CB8AC3E}">
        <p14:creationId xmlns:p14="http://schemas.microsoft.com/office/powerpoint/2010/main" val="104636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6</a:t>
            </a:fld>
            <a:endParaRPr lang="en-US"/>
          </a:p>
        </p:txBody>
      </p:sp>
    </p:spTree>
    <p:extLst>
      <p:ext uri="{BB962C8B-B14F-4D97-AF65-F5344CB8AC3E}">
        <p14:creationId xmlns:p14="http://schemas.microsoft.com/office/powerpoint/2010/main" val="281565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By end of 2018, a total USD1.45 trillion of climate aligned bond issuance currently outstanding which have been issued since 2005. </a:t>
            </a:r>
          </a:p>
          <a:p>
            <a:pPr marL="0" indent="0">
              <a:buNone/>
            </a:pPr>
            <a:endParaRPr lang="en-US" sz="1200" dirty="0"/>
          </a:p>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7</a:t>
            </a:fld>
            <a:endParaRPr lang="en-US"/>
          </a:p>
        </p:txBody>
      </p:sp>
    </p:spTree>
    <p:extLst>
      <p:ext uri="{BB962C8B-B14F-4D97-AF65-F5344CB8AC3E}">
        <p14:creationId xmlns:p14="http://schemas.microsoft.com/office/powerpoint/2010/main" val="313202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CBI seems to be referring to Vietnam’s issuances as 2 pilot bond issuances by HCMC and Ba Ria </a:t>
            </a:r>
            <a:r>
              <a:rPr lang="en-US" sz="1200" dirty="0" err="1"/>
              <a:t>Vung</a:t>
            </a:r>
            <a:r>
              <a:rPr lang="en-US" sz="1200" dirty="0"/>
              <a:t> Tau in 2016</a:t>
            </a:r>
          </a:p>
        </p:txBody>
      </p:sp>
      <p:sp>
        <p:nvSpPr>
          <p:cNvPr id="4" name="Slide Number Placeholder 3"/>
          <p:cNvSpPr>
            <a:spLocks noGrp="1"/>
          </p:cNvSpPr>
          <p:nvPr>
            <p:ph type="sldNum" sz="quarter" idx="10"/>
          </p:nvPr>
        </p:nvSpPr>
        <p:spPr/>
        <p:txBody>
          <a:bodyPr/>
          <a:lstStyle/>
          <a:p>
            <a:fld id="{3E33C245-1823-4280-99B8-39121CBD807B}" type="slidenum">
              <a:rPr lang="en-US" smtClean="0"/>
              <a:t>8</a:t>
            </a:fld>
            <a:endParaRPr lang="en-US"/>
          </a:p>
        </p:txBody>
      </p:sp>
    </p:spTree>
    <p:extLst>
      <p:ext uri="{BB962C8B-B14F-4D97-AF65-F5344CB8AC3E}">
        <p14:creationId xmlns:p14="http://schemas.microsoft.com/office/powerpoint/2010/main" val="157777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E33C245-1823-4280-99B8-39121CBD807B}" type="slidenum">
              <a:rPr lang="en-US" smtClean="0"/>
              <a:t>9</a:t>
            </a:fld>
            <a:endParaRPr lang="en-US"/>
          </a:p>
        </p:txBody>
      </p:sp>
    </p:spTree>
    <p:extLst>
      <p:ext uri="{BB962C8B-B14F-4D97-AF65-F5344CB8AC3E}">
        <p14:creationId xmlns:p14="http://schemas.microsoft.com/office/powerpoint/2010/main" val="177897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A6FF67-9448-486A-85DE-FFA7B60E5F0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48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145EAF-4A7B-48A7-9DA0-44139D46E34C}"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86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AEE6EC-5563-409A-B985-6F02481ABEF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1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A6FF67-9448-486A-85DE-FFA7B60E5F0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28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686800" cy="458787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F16132-37F0-4802-BEC2-40AFE238A76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hasCustomPrompt="1"/>
          </p:nvPr>
        </p:nvSpPr>
        <p:spPr>
          <a:xfrm>
            <a:off x="228600" y="457719"/>
            <a:ext cx="9144000" cy="1143000"/>
          </a:xfrm>
        </p:spPr>
        <p:txBody>
          <a:bodyPr>
            <a:normAutofit/>
          </a:bodyPr>
          <a:lstStyle>
            <a:lvl1pPr algn="l">
              <a:defRPr sz="2000" b="1" spc="600">
                <a:solidFill>
                  <a:schemeClr val="bg1"/>
                </a:solidFill>
              </a:defRPr>
            </a:lvl1pPr>
          </a:lstStyle>
          <a:p>
            <a:r>
              <a:rPr lang="en-US" dirty="0"/>
              <a:t>CLICK TO EDIT MASTER TITLE STYLE</a:t>
            </a:r>
          </a:p>
        </p:txBody>
      </p:sp>
      <p:sp>
        <p:nvSpPr>
          <p:cNvPr id="17" name="Content Placeholder 16"/>
          <p:cNvSpPr>
            <a:spLocks noGrp="1"/>
          </p:cNvSpPr>
          <p:nvPr>
            <p:ph sz="quarter" idx="13" hasCustomPrompt="1"/>
          </p:nvPr>
        </p:nvSpPr>
        <p:spPr>
          <a:xfrm>
            <a:off x="228600" y="1447800"/>
            <a:ext cx="8686800" cy="533400"/>
          </a:xfrm>
        </p:spPr>
        <p:txBody>
          <a:bodyPr>
            <a:normAutofit/>
          </a:bodyPr>
          <a:lstStyle>
            <a:lvl1pPr marL="0" indent="0">
              <a:buNone/>
              <a:defRPr sz="1600" i="1">
                <a:solidFill>
                  <a:schemeClr val="accent1">
                    <a:lumMod val="75000"/>
                  </a:schemeClr>
                </a:solidFill>
              </a:defRPr>
            </a:lvl1pPr>
          </a:lstStyle>
          <a:p>
            <a:pPr lvl="0"/>
            <a:r>
              <a:rPr lang="en-US" dirty="0"/>
              <a:t>&lt;Insert Tagline&gt;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7602" y="6359912"/>
            <a:ext cx="1842598" cy="361563"/>
          </a:xfrm>
          <a:prstGeom prst="rect">
            <a:avLst/>
          </a:prstGeom>
        </p:spPr>
      </p:pic>
    </p:spTree>
    <p:extLst>
      <p:ext uri="{BB962C8B-B14F-4D97-AF65-F5344CB8AC3E}">
        <p14:creationId xmlns:p14="http://schemas.microsoft.com/office/powerpoint/2010/main" val="1037553797"/>
      </p:ext>
    </p:extLst>
  </p:cSld>
  <p:clrMapOvr>
    <a:masterClrMapping/>
  </p:clrMapOvr>
  <p:extLst mod="1">
    <p:ext uri="{DCECCB84-F9BA-43D5-87BE-67443E8EF086}">
      <p15:sldGuideLst xmlns:p15="http://schemas.microsoft.com/office/powerpoint/2012/main">
        <p15:guide id="1" orient="horz" pos="2160">
          <p15:clr>
            <a:srgbClr val="FBAE40"/>
          </p15:clr>
        </p15:guide>
        <p15:guide id="2" pos="144">
          <p15:clr>
            <a:srgbClr val="FBAE40"/>
          </p15:clr>
        </p15:guide>
        <p15:guide id="3" pos="56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B8D2A-BFA6-4C0A-89E9-8F3509CA43D1}"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207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2707B3-267A-4183-B637-F9BDF8612259}"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73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1D33E4-3FFB-42F0-BA52-CB3A090ED688}" type="datetime1">
              <a:rPr lang="en-US" smtClean="0">
                <a:solidFill>
                  <a:prstClr val="black">
                    <a:tint val="75000"/>
                  </a:prstClr>
                </a:solidFill>
              </a:rPr>
              <a:pPr/>
              <a:t>11-Nov-19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DBDC4-BF2E-42A8-9BB0-3109765492C5}" type="datetime1">
              <a:rPr lang="en-US" smtClean="0">
                <a:solidFill>
                  <a:prstClr val="black">
                    <a:tint val="75000"/>
                  </a:prstClr>
                </a:solidFill>
              </a:rPr>
              <a:pPr/>
              <a:t>11-Nov-19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6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53959-D944-4C88-8AEB-D58814C564DF}" type="datetime1">
              <a:rPr lang="en-US" smtClean="0">
                <a:solidFill>
                  <a:prstClr val="black">
                    <a:tint val="75000"/>
                  </a:prstClr>
                </a:solidFill>
              </a:rPr>
              <a:pPr/>
              <a:t>11-Nov-19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14941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EFC21-8831-451D-B16D-3C6D77FAD924}"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19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686800" cy="458787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F16132-37F0-4802-BEC2-40AFE238A76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6626" y="749017"/>
            <a:ext cx="9144000" cy="5604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 name="Title 1"/>
          <p:cNvSpPr>
            <a:spLocks noGrp="1"/>
          </p:cNvSpPr>
          <p:nvPr>
            <p:ph type="title" hasCustomPrompt="1"/>
          </p:nvPr>
        </p:nvSpPr>
        <p:spPr>
          <a:xfrm>
            <a:off x="228600" y="457719"/>
            <a:ext cx="9144000" cy="1143000"/>
          </a:xfrm>
        </p:spPr>
        <p:txBody>
          <a:bodyPr>
            <a:normAutofit/>
          </a:bodyPr>
          <a:lstStyle>
            <a:lvl1pPr algn="l">
              <a:defRPr sz="2000" b="1" spc="600">
                <a:solidFill>
                  <a:schemeClr val="bg1"/>
                </a:solidFill>
              </a:defRPr>
            </a:lvl1pPr>
          </a:lstStyle>
          <a:p>
            <a:r>
              <a:rPr lang="en-US" dirty="0"/>
              <a:t>CLICK TO EDIT MASTER TITLE STYLE</a:t>
            </a:r>
          </a:p>
        </p:txBody>
      </p:sp>
      <p:sp>
        <p:nvSpPr>
          <p:cNvPr id="17" name="Content Placeholder 16"/>
          <p:cNvSpPr>
            <a:spLocks noGrp="1"/>
          </p:cNvSpPr>
          <p:nvPr>
            <p:ph sz="quarter" idx="13" hasCustomPrompt="1"/>
          </p:nvPr>
        </p:nvSpPr>
        <p:spPr>
          <a:xfrm>
            <a:off x="228600" y="1447800"/>
            <a:ext cx="8686800" cy="533400"/>
          </a:xfrm>
        </p:spPr>
        <p:txBody>
          <a:bodyPr>
            <a:normAutofit/>
          </a:bodyPr>
          <a:lstStyle>
            <a:lvl1pPr marL="0" indent="0">
              <a:buNone/>
              <a:defRPr sz="1600" i="1"/>
            </a:lvl1pPr>
          </a:lstStyle>
          <a:p>
            <a:pPr lvl="0"/>
            <a:r>
              <a:rPr lang="en-US" dirty="0"/>
              <a:t>&lt;Insert Tagline&gt;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14" y="178683"/>
            <a:ext cx="2209800" cy="431956"/>
          </a:xfrm>
          <a:prstGeom prst="rect">
            <a:avLst/>
          </a:prstGeom>
        </p:spPr>
      </p:pic>
    </p:spTree>
    <p:extLst>
      <p:ext uri="{BB962C8B-B14F-4D97-AF65-F5344CB8AC3E}">
        <p14:creationId xmlns:p14="http://schemas.microsoft.com/office/powerpoint/2010/main" val="3376074653"/>
      </p:ext>
    </p:extLst>
  </p:cSld>
  <p:clrMapOvr>
    <a:masterClrMapping/>
  </p:clrMapOvr>
  <p:extLst mod="1">
    <p:ext uri="{DCECCB84-F9BA-43D5-87BE-67443E8EF086}">
      <p15:sldGuideLst xmlns:p15="http://schemas.microsoft.com/office/powerpoint/2012/main">
        <p15:guide id="1" orient="horz" pos="2160">
          <p15:clr>
            <a:srgbClr val="FBAE40"/>
          </p15:clr>
        </p15:guide>
        <p15:guide id="2" pos="144">
          <p15:clr>
            <a:srgbClr val="FBAE40"/>
          </p15:clr>
        </p15:guide>
        <p15:guide id="3" pos="56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18B48F-0C24-49D9-8B01-B3E32DCA0BC4}"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809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145EAF-4A7B-48A7-9DA0-44139D46E34C}"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782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AEE6EC-5563-409A-B985-6F02481ABEF0}"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365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416F0-D784-41C9-A7AA-E54200E75D6A}"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AA6FB0-1AB7-4C9F-8D4B-46452EFA3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089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C_Overview">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57188" y="241242"/>
            <a:ext cx="7745411" cy="334491"/>
          </a:xfrm>
        </p:spPr>
        <p:txBody>
          <a:bodyPr/>
          <a:lstStyle>
            <a:lvl1pPr>
              <a:lnSpc>
                <a:spcPct val="90000"/>
              </a:lnSpc>
              <a:defRPr sz="2400" b="0" baseline="0">
                <a:solidFill>
                  <a:schemeClr val="tx2"/>
                </a:solidFill>
                <a:latin typeface="+mn-lt"/>
              </a:defRPr>
            </a:lvl1pPr>
          </a:lstStyle>
          <a:p>
            <a:r>
              <a:rPr lang="en-US" dirty="0"/>
              <a:t>Presentation Title</a:t>
            </a:r>
          </a:p>
        </p:txBody>
      </p:sp>
      <p:sp>
        <p:nvSpPr>
          <p:cNvPr id="3" name="Text Placeholder 2"/>
          <p:cNvSpPr>
            <a:spLocks noGrp="1"/>
          </p:cNvSpPr>
          <p:nvPr>
            <p:ph type="body" sz="quarter" idx="14"/>
          </p:nvPr>
        </p:nvSpPr>
        <p:spPr>
          <a:xfrm>
            <a:off x="688062" y="2214181"/>
            <a:ext cx="8164366" cy="4309532"/>
          </a:xfrm>
        </p:spPr>
        <p:txBody>
          <a:bodyPr/>
          <a:lstStyle>
            <a:lvl1pPr>
              <a:lnSpc>
                <a:spcPct val="100000"/>
              </a:lnSpc>
              <a:defRPr lang="en-US" sz="2400" dirty="0" smtClean="0">
                <a:solidFill>
                  <a:schemeClr val="tx2"/>
                </a:solidFill>
                <a:latin typeface="Arial"/>
                <a:ea typeface="MS PGothic" pitchFamily="34" charset="-128"/>
                <a:cs typeface="Arial"/>
              </a:defRPr>
            </a:lvl1pPr>
            <a:lvl2pPr>
              <a:lnSpc>
                <a:spcPct val="100000"/>
              </a:lnSpc>
              <a:defRPr lang="en-US" sz="2400" dirty="0" smtClean="0">
                <a:solidFill>
                  <a:schemeClr val="tx2"/>
                </a:solidFill>
                <a:latin typeface="Arial"/>
                <a:ea typeface="MS PGothic" pitchFamily="34" charset="-128"/>
                <a:cs typeface="Arial"/>
              </a:defRPr>
            </a:lvl2pPr>
            <a:lvl3pPr marL="576263" indent="-303213">
              <a:lnSpc>
                <a:spcPct val="100000"/>
              </a:lnSpc>
              <a:defRPr sz="1400">
                <a:solidFill>
                  <a:schemeClr val="tx2"/>
                </a:solidFill>
              </a:defRPr>
            </a:lvl3pPr>
            <a:lvl4pPr>
              <a:lnSpc>
                <a:spcPct val="100000"/>
              </a:lnSpc>
              <a:defRPr lang="en-US" sz="2400" dirty="0" smtClean="0">
                <a:solidFill>
                  <a:schemeClr val="tx2"/>
                </a:solidFill>
                <a:latin typeface="Arial"/>
                <a:ea typeface="MS PGothic" pitchFamily="34" charset="-128"/>
                <a:cs typeface="Arial"/>
              </a:defRPr>
            </a:lvl4pPr>
            <a:lvl5pPr>
              <a:lnSpc>
                <a:spcPct val="100000"/>
              </a:lnSpc>
              <a:defRPr lang="en-US" sz="2400" dirty="0">
                <a:solidFill>
                  <a:schemeClr val="tx2"/>
                </a:solidFill>
                <a:latin typeface="Arial"/>
                <a:ea typeface="MS PGothic" pitchFamily="34" charset="-128"/>
                <a:cs typeface="Arial"/>
              </a:defRPr>
            </a:lvl5pPr>
            <a:lvl6pPr>
              <a:defRPr lang="en-US" sz="2400" dirty="0" smtClean="0">
                <a:solidFill>
                  <a:schemeClr val="tx2"/>
                </a:solidFill>
                <a:latin typeface="Arial"/>
                <a:ea typeface="MS PGothic" pitchFamily="34" charset="-128"/>
                <a:cs typeface="Arial"/>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hasCustomPrompt="1"/>
          </p:nvPr>
        </p:nvSpPr>
        <p:spPr>
          <a:xfrm>
            <a:off x="357188" y="550332"/>
            <a:ext cx="7745411" cy="644238"/>
          </a:xfrm>
        </p:spPr>
        <p:txBody>
          <a:bodyPr/>
          <a:lstStyle>
            <a:lvl1pPr marL="0" indent="0">
              <a:lnSpc>
                <a:spcPct val="90000"/>
              </a:lnSpc>
              <a:spcBef>
                <a:spcPts val="0"/>
              </a:spcBef>
              <a:buFont typeface="Arial" panose="020B0604020202020204" pitchFamily="34" charset="0"/>
              <a:buNone/>
              <a:defRPr sz="4800" b="1">
                <a:solidFill>
                  <a:schemeClr val="tx2"/>
                </a:solidFill>
              </a:defRPr>
            </a:lvl1pPr>
            <a:lvl2pPr marL="0" indent="0">
              <a:buNone/>
              <a:defRPr/>
            </a:lvl2pPr>
            <a:lvl3pPr marL="0" indent="0">
              <a:buNone/>
              <a:defRPr/>
            </a:lvl3pPr>
            <a:lvl4pPr marL="546100" indent="0">
              <a:buNone/>
              <a:defRPr/>
            </a:lvl4pPr>
            <a:lvl5pPr marL="911225" indent="0">
              <a:buNone/>
              <a:defRPr/>
            </a:lvl5pPr>
          </a:lstStyle>
          <a:p>
            <a:pPr lvl="0"/>
            <a:r>
              <a:rPr lang="en-US" dirty="0"/>
              <a:t>Heading 1</a:t>
            </a:r>
          </a:p>
        </p:txBody>
      </p:sp>
    </p:spTree>
    <p:extLst>
      <p:ext uri="{BB962C8B-B14F-4D97-AF65-F5344CB8AC3E}">
        <p14:creationId xmlns:p14="http://schemas.microsoft.com/office/powerpoint/2010/main" val="311106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1Heading">
    <p:spTree>
      <p:nvGrpSpPr>
        <p:cNvPr id="1" name=""/>
        <p:cNvGrpSpPr/>
        <p:nvPr/>
      </p:nvGrpSpPr>
      <p:grpSpPr>
        <a:xfrm>
          <a:off x="0" y="0"/>
          <a:ext cx="0" cy="0"/>
          <a:chOff x="0" y="0"/>
          <a:chExt cx="0" cy="0"/>
        </a:xfrm>
      </p:grpSpPr>
      <p:sp>
        <p:nvSpPr>
          <p:cNvPr id="7" name="Title 6"/>
          <p:cNvSpPr>
            <a:spLocks noGrp="1"/>
          </p:cNvSpPr>
          <p:nvPr>
            <p:ph type="title"/>
          </p:nvPr>
        </p:nvSpPr>
        <p:spPr>
          <a:xfrm>
            <a:off x="357188" y="334377"/>
            <a:ext cx="7745411" cy="630698"/>
          </a:xfrm>
        </p:spPr>
        <p:txBody>
          <a:bodyPr/>
          <a:lstStyle>
            <a:lvl1pPr>
              <a:lnSpc>
                <a:spcPct val="90000"/>
              </a:lnSpc>
              <a:defRPr sz="3600" b="1">
                <a:solidFill>
                  <a:schemeClr val="tx2"/>
                </a:solidFill>
                <a:latin typeface="+mn-lt"/>
              </a:defRPr>
            </a:lvl1pPr>
          </a:lstStyle>
          <a:p>
            <a:r>
              <a:rPr lang="en-US" dirty="0"/>
              <a:t>Click to edit Master title style</a:t>
            </a:r>
          </a:p>
        </p:txBody>
      </p:sp>
      <p:sp>
        <p:nvSpPr>
          <p:cNvPr id="3" name="Text Placeholder 2"/>
          <p:cNvSpPr>
            <a:spLocks noGrp="1"/>
          </p:cNvSpPr>
          <p:nvPr>
            <p:ph type="body" sz="quarter" idx="14"/>
          </p:nvPr>
        </p:nvSpPr>
        <p:spPr>
          <a:xfrm>
            <a:off x="357188" y="1039847"/>
            <a:ext cx="8495240" cy="5191620"/>
          </a:xfrm>
        </p:spPr>
        <p:txBody>
          <a:bodyPr/>
          <a:lstStyle>
            <a:lvl1pPr>
              <a:lnSpc>
                <a:spcPct val="100000"/>
              </a:lnSpc>
              <a:defRPr sz="1800">
                <a:solidFill>
                  <a:schemeClr val="tx2"/>
                </a:solidFill>
              </a:defRPr>
            </a:lvl1pPr>
            <a:lvl2pPr>
              <a:lnSpc>
                <a:spcPct val="100000"/>
              </a:lnSpc>
              <a:defRPr sz="1600">
                <a:solidFill>
                  <a:schemeClr val="tx2"/>
                </a:solidFill>
              </a:defRPr>
            </a:lvl2pPr>
            <a:lvl3pPr marL="576263" indent="-303213">
              <a:lnSpc>
                <a:spcPct val="100000"/>
              </a:lnSpc>
              <a:defRPr sz="1400">
                <a:solidFill>
                  <a:schemeClr val="tx2"/>
                </a:solidFill>
              </a:defRPr>
            </a:lvl3pPr>
            <a:lvl4pPr>
              <a:lnSpc>
                <a:spcPct val="100000"/>
              </a:lnSpc>
              <a:defRPr sz="1400">
                <a:solidFill>
                  <a:schemeClr val="tx2"/>
                </a:solidFill>
              </a:defRPr>
            </a:lvl4pPr>
            <a:lvl5pPr>
              <a:lnSpc>
                <a:spcPct val="100000"/>
              </a:lnSpc>
              <a:defRPr sz="1400">
                <a:solidFill>
                  <a:schemeClr val="tx2"/>
                </a:solidFill>
              </a:defRPr>
            </a:lvl5pPr>
            <a:lvl6pPr>
              <a:defRPr lang="en-US" sz="16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4871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1Heading only">
    <p:spTree>
      <p:nvGrpSpPr>
        <p:cNvPr id="1" name=""/>
        <p:cNvGrpSpPr/>
        <p:nvPr/>
      </p:nvGrpSpPr>
      <p:grpSpPr>
        <a:xfrm>
          <a:off x="0" y="0"/>
          <a:ext cx="0" cy="0"/>
          <a:chOff x="0" y="0"/>
          <a:chExt cx="0" cy="0"/>
        </a:xfrm>
      </p:grpSpPr>
      <p:sp>
        <p:nvSpPr>
          <p:cNvPr id="7" name="Title 6"/>
          <p:cNvSpPr>
            <a:spLocks noGrp="1"/>
          </p:cNvSpPr>
          <p:nvPr>
            <p:ph type="title"/>
          </p:nvPr>
        </p:nvSpPr>
        <p:spPr>
          <a:xfrm>
            <a:off x="357188" y="334377"/>
            <a:ext cx="7745411" cy="630698"/>
          </a:xfrm>
        </p:spPr>
        <p:txBody>
          <a:bodyPr/>
          <a:lstStyle>
            <a:lvl1pPr>
              <a:lnSpc>
                <a:spcPct val="90000"/>
              </a:lnSpc>
              <a:defRPr sz="3600" b="1">
                <a:solidFill>
                  <a:schemeClr val="tx2"/>
                </a:solidFill>
                <a:latin typeface="+mn-lt"/>
              </a:defRPr>
            </a:lvl1pPr>
          </a:lstStyle>
          <a:p>
            <a:r>
              <a:rPr lang="en-US" dirty="0"/>
              <a:t>Click to edit Master title style</a:t>
            </a:r>
          </a:p>
        </p:txBody>
      </p:sp>
    </p:spTree>
    <p:extLst>
      <p:ext uri="{BB962C8B-B14F-4D97-AF65-F5344CB8AC3E}">
        <p14:creationId xmlns:p14="http://schemas.microsoft.com/office/powerpoint/2010/main" val="493015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2Headings_1textbox">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57188" y="241242"/>
            <a:ext cx="7745411" cy="334491"/>
          </a:xfrm>
        </p:spPr>
        <p:txBody>
          <a:bodyPr/>
          <a:lstStyle>
            <a:lvl1pPr>
              <a:lnSpc>
                <a:spcPct val="90000"/>
              </a:lnSpc>
              <a:defRPr sz="2400" b="1">
                <a:solidFill>
                  <a:schemeClr val="tx2"/>
                </a:solidFill>
                <a:latin typeface="+mn-lt"/>
              </a:defRPr>
            </a:lvl1pPr>
          </a:lstStyle>
          <a:p>
            <a:r>
              <a:rPr lang="en-US" dirty="0"/>
              <a:t>Subheading</a:t>
            </a:r>
          </a:p>
        </p:txBody>
      </p:sp>
      <p:sp>
        <p:nvSpPr>
          <p:cNvPr id="3" name="Text Placeholder 2"/>
          <p:cNvSpPr>
            <a:spLocks noGrp="1"/>
          </p:cNvSpPr>
          <p:nvPr>
            <p:ph type="body" sz="quarter" idx="14"/>
          </p:nvPr>
        </p:nvSpPr>
        <p:spPr>
          <a:xfrm>
            <a:off x="357188" y="1354666"/>
            <a:ext cx="8454496" cy="5122333"/>
          </a:xfrm>
        </p:spPr>
        <p:txBody>
          <a:bodyPr/>
          <a:lstStyle>
            <a:lvl1pPr>
              <a:lnSpc>
                <a:spcPct val="100000"/>
              </a:lnSpc>
              <a:defRPr lang="en-US" sz="1800" dirty="0" smtClean="0">
                <a:solidFill>
                  <a:schemeClr val="tx2"/>
                </a:solidFill>
                <a:latin typeface="Arial"/>
                <a:ea typeface="MS PGothic" pitchFamily="34" charset="-128"/>
                <a:cs typeface="Arial"/>
              </a:defRPr>
            </a:lvl1pPr>
            <a:lvl2pPr>
              <a:lnSpc>
                <a:spcPct val="100000"/>
              </a:lnSpc>
              <a:defRPr lang="en-US" sz="1600" dirty="0" smtClean="0">
                <a:solidFill>
                  <a:schemeClr val="tx2"/>
                </a:solidFill>
                <a:latin typeface="Arial"/>
                <a:ea typeface="MS PGothic" pitchFamily="34" charset="-128"/>
                <a:cs typeface="Arial"/>
              </a:defRPr>
            </a:lvl2pPr>
            <a:lvl3pPr marL="576263" indent="-303213">
              <a:lnSpc>
                <a:spcPct val="100000"/>
              </a:lnSpc>
              <a:defRPr sz="1400">
                <a:solidFill>
                  <a:schemeClr val="tx2"/>
                </a:solidFill>
              </a:defRPr>
            </a:lvl3pPr>
            <a:lvl4pPr>
              <a:lnSpc>
                <a:spcPct val="100000"/>
              </a:lnSpc>
              <a:defRPr sz="1400">
                <a:solidFill>
                  <a:schemeClr val="tx2"/>
                </a:solidFill>
              </a:defRPr>
            </a:lvl4pPr>
            <a:lvl5pPr>
              <a:lnSpc>
                <a:spcPct val="100000"/>
              </a:lnSpc>
              <a:defRPr sz="1400">
                <a:solidFill>
                  <a:schemeClr val="tx2"/>
                </a:solidFill>
              </a:defRPr>
            </a:lvl5pPr>
            <a:lvl6pPr marL="576263" indent="-303213" algn="l" rtl="0" fontAlgn="base">
              <a:lnSpc>
                <a:spcPct val="100000"/>
              </a:lnSpc>
              <a:spcBef>
                <a:spcPts val="0"/>
              </a:spcBef>
              <a:spcAft>
                <a:spcPct val="0"/>
              </a:spcAft>
              <a:buClrTx/>
              <a:buFont typeface="Arial" panose="020B0604020202020204" pitchFamily="34" charset="0"/>
              <a:buChar char="―"/>
              <a:defRPr lang="en-US" sz="16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tabLst/>
            </a:pPr>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hasCustomPrompt="1"/>
          </p:nvPr>
        </p:nvSpPr>
        <p:spPr>
          <a:xfrm>
            <a:off x="357188" y="575733"/>
            <a:ext cx="7745411" cy="644238"/>
          </a:xfrm>
        </p:spPr>
        <p:txBody>
          <a:bodyPr/>
          <a:lstStyle>
            <a:lvl1pPr marL="0" indent="0">
              <a:lnSpc>
                <a:spcPct val="90000"/>
              </a:lnSpc>
              <a:spcBef>
                <a:spcPts val="0"/>
              </a:spcBef>
              <a:buFont typeface="Arial" panose="020B0604020202020204" pitchFamily="34" charset="0"/>
              <a:buNone/>
              <a:defRPr sz="4800" b="1">
                <a:solidFill>
                  <a:schemeClr val="tx2"/>
                </a:solidFill>
              </a:defRPr>
            </a:lvl1pPr>
            <a:lvl2pPr marL="0" indent="0">
              <a:buNone/>
              <a:defRPr/>
            </a:lvl2pPr>
            <a:lvl3pPr marL="0" indent="0">
              <a:buNone/>
              <a:defRPr/>
            </a:lvl3pPr>
            <a:lvl4pPr marL="546100" indent="0">
              <a:buNone/>
              <a:defRPr/>
            </a:lvl4pPr>
            <a:lvl5pPr marL="911225" indent="0">
              <a:buNone/>
              <a:defRPr/>
            </a:lvl5pPr>
          </a:lstStyle>
          <a:p>
            <a:pPr lvl="0"/>
            <a:r>
              <a:rPr lang="en-US" dirty="0"/>
              <a:t>Main Heading</a:t>
            </a:r>
          </a:p>
        </p:txBody>
      </p:sp>
    </p:spTree>
    <p:extLst>
      <p:ext uri="{BB962C8B-B14F-4D97-AF65-F5344CB8AC3E}">
        <p14:creationId xmlns:p14="http://schemas.microsoft.com/office/powerpoint/2010/main" val="294484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2Headings_A">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57188" y="241242"/>
            <a:ext cx="7745411" cy="334491"/>
          </a:xfrm>
        </p:spPr>
        <p:txBody>
          <a:bodyPr/>
          <a:lstStyle>
            <a:lvl1pPr>
              <a:lnSpc>
                <a:spcPct val="90000"/>
              </a:lnSpc>
              <a:defRPr sz="2400" b="1">
                <a:solidFill>
                  <a:schemeClr val="tx2"/>
                </a:solidFill>
                <a:latin typeface="+mn-lt"/>
              </a:defRPr>
            </a:lvl1pPr>
          </a:lstStyle>
          <a:p>
            <a:r>
              <a:rPr lang="en-US" dirty="0"/>
              <a:t>Subheading</a:t>
            </a:r>
          </a:p>
        </p:txBody>
      </p:sp>
      <p:sp>
        <p:nvSpPr>
          <p:cNvPr id="3" name="Text Placeholder 2"/>
          <p:cNvSpPr>
            <a:spLocks noGrp="1"/>
          </p:cNvSpPr>
          <p:nvPr>
            <p:ph type="body" sz="quarter" idx="14"/>
          </p:nvPr>
        </p:nvSpPr>
        <p:spPr>
          <a:xfrm>
            <a:off x="357188" y="1354666"/>
            <a:ext cx="4144962" cy="5122333"/>
          </a:xfrm>
        </p:spPr>
        <p:txBody>
          <a:bodyPr/>
          <a:lstStyle>
            <a:lvl1pPr>
              <a:lnSpc>
                <a:spcPct val="100000"/>
              </a:lnSpc>
              <a:defRPr lang="en-US" sz="1800" dirty="0" smtClean="0">
                <a:solidFill>
                  <a:schemeClr val="tx2"/>
                </a:solidFill>
                <a:latin typeface="Arial"/>
                <a:ea typeface="MS PGothic" pitchFamily="34" charset="-128"/>
                <a:cs typeface="Arial"/>
              </a:defRPr>
            </a:lvl1pPr>
            <a:lvl2pPr>
              <a:lnSpc>
                <a:spcPct val="100000"/>
              </a:lnSpc>
              <a:defRPr lang="en-US" sz="1600" dirty="0" smtClean="0">
                <a:solidFill>
                  <a:schemeClr val="tx2"/>
                </a:solidFill>
                <a:latin typeface="Arial"/>
                <a:ea typeface="MS PGothic" pitchFamily="34" charset="-128"/>
                <a:cs typeface="Arial"/>
              </a:defRPr>
            </a:lvl2pPr>
            <a:lvl3pPr marL="576263" indent="-303213">
              <a:lnSpc>
                <a:spcPct val="100000"/>
              </a:lnSpc>
              <a:defRPr sz="1400">
                <a:solidFill>
                  <a:schemeClr val="tx2"/>
                </a:solidFill>
              </a:defRPr>
            </a:lvl3pPr>
            <a:lvl4pPr>
              <a:lnSpc>
                <a:spcPct val="100000"/>
              </a:lnSpc>
              <a:defRPr sz="1400">
                <a:solidFill>
                  <a:schemeClr val="tx2"/>
                </a:solidFill>
              </a:defRPr>
            </a:lvl4pPr>
            <a:lvl5pPr>
              <a:lnSpc>
                <a:spcPct val="100000"/>
              </a:lnSpc>
              <a:defRPr sz="1400">
                <a:solidFill>
                  <a:schemeClr val="tx2"/>
                </a:solidFill>
              </a:defRPr>
            </a:lvl5pPr>
            <a:lvl6pPr marL="576263" indent="-303213" algn="l" rtl="0" fontAlgn="base">
              <a:lnSpc>
                <a:spcPct val="100000"/>
              </a:lnSpc>
              <a:spcBef>
                <a:spcPts val="0"/>
              </a:spcBef>
              <a:spcAft>
                <a:spcPct val="0"/>
              </a:spcAft>
              <a:buClrTx/>
              <a:buFont typeface="Arial" panose="020B0604020202020204" pitchFamily="34" charset="0"/>
              <a:buChar char="―"/>
              <a:defRPr lang="en-US" sz="16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tabLst/>
            </a:pPr>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hasCustomPrompt="1"/>
          </p:nvPr>
        </p:nvSpPr>
        <p:spPr>
          <a:xfrm>
            <a:off x="357188" y="533398"/>
            <a:ext cx="7745411" cy="644238"/>
          </a:xfrm>
        </p:spPr>
        <p:txBody>
          <a:bodyPr/>
          <a:lstStyle>
            <a:lvl1pPr marL="0" indent="0">
              <a:lnSpc>
                <a:spcPct val="90000"/>
              </a:lnSpc>
              <a:spcBef>
                <a:spcPts val="0"/>
              </a:spcBef>
              <a:buFont typeface="Arial" panose="020B0604020202020204" pitchFamily="34" charset="0"/>
              <a:buNone/>
              <a:defRPr sz="4800" b="1">
                <a:solidFill>
                  <a:schemeClr val="tx2"/>
                </a:solidFill>
              </a:defRPr>
            </a:lvl1pPr>
            <a:lvl2pPr marL="0" indent="0">
              <a:buNone/>
              <a:defRPr/>
            </a:lvl2pPr>
            <a:lvl3pPr marL="0" indent="0">
              <a:buNone/>
              <a:defRPr/>
            </a:lvl3pPr>
            <a:lvl4pPr marL="546100" indent="0">
              <a:buNone/>
              <a:defRPr/>
            </a:lvl4pPr>
            <a:lvl5pPr marL="911225" indent="0">
              <a:buNone/>
              <a:defRPr/>
            </a:lvl5pPr>
          </a:lstStyle>
          <a:p>
            <a:pPr lvl="0"/>
            <a:r>
              <a:rPr lang="en-US" dirty="0"/>
              <a:t>Main Heading</a:t>
            </a:r>
          </a:p>
        </p:txBody>
      </p:sp>
      <p:sp>
        <p:nvSpPr>
          <p:cNvPr id="9" name="Text Placeholder 8"/>
          <p:cNvSpPr>
            <a:spLocks noGrp="1"/>
          </p:cNvSpPr>
          <p:nvPr>
            <p:ph type="body" sz="quarter" idx="16"/>
          </p:nvPr>
        </p:nvSpPr>
        <p:spPr>
          <a:xfrm>
            <a:off x="4666722" y="1354667"/>
            <a:ext cx="4144962" cy="5122332"/>
          </a:xfrm>
        </p:spPr>
        <p:txBody>
          <a:bodyPr/>
          <a:lstStyle>
            <a:lvl3pPr marL="576263" indent="-303213">
              <a:defRPr lang="en-US" sz="1400" dirty="0" smtClean="0">
                <a:solidFill>
                  <a:schemeClr val="tx2"/>
                </a:solidFill>
                <a:latin typeface="Arial" panose="020B0604020202020204" pitchFamily="34" charset="0"/>
                <a:cs typeface="Arial" panose="020B0604020202020204" pitchFamily="34" charset="0"/>
              </a:defRPr>
            </a:lvl3pPr>
            <a:lvl4pPr>
              <a:defRPr lang="en-US" sz="1400" dirty="0" smtClean="0">
                <a:solidFill>
                  <a:schemeClr val="tx2"/>
                </a:solidFill>
                <a:latin typeface="Arial"/>
                <a:ea typeface="MS PGothic" pitchFamily="34" charset="-128"/>
                <a:cs typeface="Arial"/>
              </a:defRPr>
            </a:lvl4pPr>
            <a:lvl5pPr>
              <a:defRPr lang="en-US" sz="1400" dirty="0">
                <a:solidFill>
                  <a:schemeClr val="tx2"/>
                </a:solidFill>
                <a:latin typeface="Arial"/>
                <a:ea typeface="MS PGothic" pitchFamily="34" charset="-128"/>
                <a:cs typeface="Arial"/>
              </a:defRPr>
            </a:lvl5pPr>
            <a:lvl6pPr marL="576263" indent="-228600">
              <a:tabLst/>
              <a:defRPr lang="en-US" sz="16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831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2Headings_B">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7188" y="1354666"/>
            <a:ext cx="4144962" cy="5122333"/>
          </a:xfrm>
        </p:spPr>
        <p:txBody>
          <a:bodyPr/>
          <a:lstStyle>
            <a:lvl1pPr>
              <a:lnSpc>
                <a:spcPct val="100000"/>
              </a:lnSpc>
              <a:defRPr sz="1800">
                <a:solidFill>
                  <a:schemeClr val="tx2"/>
                </a:solidFill>
              </a:defRPr>
            </a:lvl1pPr>
            <a:lvl2pPr>
              <a:lnSpc>
                <a:spcPct val="100000"/>
              </a:lnSpc>
              <a:defRPr sz="1600">
                <a:solidFill>
                  <a:schemeClr val="tx2"/>
                </a:solidFill>
              </a:defRPr>
            </a:lvl2pPr>
            <a:lvl3pPr marL="576263" indent="-303213">
              <a:lnSpc>
                <a:spcPct val="100000"/>
              </a:lnSpc>
              <a:defRPr lang="en-US" sz="1400" dirty="0" smtClean="0">
                <a:solidFill>
                  <a:schemeClr val="tx2"/>
                </a:solidFill>
                <a:latin typeface="Arial" panose="020B0604020202020204" pitchFamily="34" charset="0"/>
                <a:cs typeface="Arial" panose="020B0604020202020204" pitchFamily="34" charset="0"/>
              </a:defRPr>
            </a:lvl3pPr>
            <a:lvl4pPr>
              <a:lnSpc>
                <a:spcPct val="100000"/>
              </a:lnSpc>
              <a:defRPr sz="1400">
                <a:solidFill>
                  <a:schemeClr val="tx2"/>
                </a:solidFill>
              </a:defRPr>
            </a:lvl4pPr>
            <a:lvl5pPr>
              <a:lnSpc>
                <a:spcPct val="100000"/>
              </a:lnSpc>
              <a:defRPr sz="1400">
                <a:solidFill>
                  <a:schemeClr val="tx2"/>
                </a:solidFill>
              </a:defRPr>
            </a:lvl5pPr>
            <a:lvl6pPr>
              <a:defRPr lang="en-US" sz="16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hasCustomPrompt="1"/>
          </p:nvPr>
        </p:nvSpPr>
        <p:spPr>
          <a:xfrm>
            <a:off x="357188" y="241242"/>
            <a:ext cx="7745411" cy="644238"/>
          </a:xfrm>
        </p:spPr>
        <p:txBody>
          <a:bodyPr/>
          <a:lstStyle>
            <a:lvl1pPr marL="0" indent="0">
              <a:lnSpc>
                <a:spcPct val="90000"/>
              </a:lnSpc>
              <a:spcBef>
                <a:spcPts val="0"/>
              </a:spcBef>
              <a:buFont typeface="Arial" panose="020B0604020202020204" pitchFamily="34" charset="0"/>
              <a:buNone/>
              <a:defRPr sz="4800" b="1">
                <a:solidFill>
                  <a:schemeClr val="tx2"/>
                </a:solidFill>
              </a:defRPr>
            </a:lvl1pPr>
            <a:lvl2pPr marL="0" indent="0">
              <a:buNone/>
              <a:defRPr/>
            </a:lvl2pPr>
            <a:lvl3pPr marL="0" indent="0">
              <a:buNone/>
              <a:defRPr/>
            </a:lvl3pPr>
            <a:lvl4pPr marL="546100" indent="0">
              <a:buNone/>
              <a:defRPr/>
            </a:lvl4pPr>
            <a:lvl5pPr marL="911225" indent="0">
              <a:buNone/>
              <a:defRPr/>
            </a:lvl5pPr>
          </a:lstStyle>
          <a:p>
            <a:pPr lvl="0"/>
            <a:r>
              <a:rPr lang="en-US" dirty="0"/>
              <a:t>Main Heading</a:t>
            </a:r>
          </a:p>
        </p:txBody>
      </p:sp>
      <p:sp>
        <p:nvSpPr>
          <p:cNvPr id="6" name="Text Placeholder 5"/>
          <p:cNvSpPr>
            <a:spLocks noGrp="1"/>
          </p:cNvSpPr>
          <p:nvPr>
            <p:ph type="body" sz="quarter" idx="16"/>
          </p:nvPr>
        </p:nvSpPr>
        <p:spPr>
          <a:xfrm>
            <a:off x="357187" y="859692"/>
            <a:ext cx="7745411" cy="334491"/>
          </a:xfrm>
        </p:spPr>
        <p:txBody>
          <a:bodyPr/>
          <a:lstStyle>
            <a:lvl1pPr>
              <a:defRPr lang="en-US" sz="2400" b="1" dirty="0" smtClean="0">
                <a:solidFill>
                  <a:schemeClr val="tx2"/>
                </a:solidFill>
                <a:latin typeface="+mn-lt"/>
                <a:ea typeface="MS PGothic" pitchFamily="34" charset="-128"/>
                <a:cs typeface="Andes ExtraLight"/>
              </a:defRPr>
            </a:lvl1pPr>
            <a:lvl2pPr marL="0" indent="0">
              <a:tabLst/>
              <a:defRPr lang="en-US" sz="2400" b="1" dirty="0" smtClean="0">
                <a:solidFill>
                  <a:schemeClr val="tx2"/>
                </a:solidFill>
                <a:latin typeface="+mn-lt"/>
                <a:ea typeface="MS PGothic" pitchFamily="34" charset="-128"/>
                <a:cs typeface="Andes ExtraLight"/>
              </a:defRPr>
            </a:lvl2pPr>
            <a:lvl3pPr>
              <a:defRPr lang="en-US" sz="2400" b="1" dirty="0" smtClean="0">
                <a:solidFill>
                  <a:schemeClr val="tx2"/>
                </a:solidFill>
                <a:latin typeface="+mn-lt"/>
                <a:ea typeface="MS PGothic" pitchFamily="34" charset="-128"/>
                <a:cs typeface="Andes ExtraLight"/>
              </a:defRPr>
            </a:lvl3pPr>
            <a:lvl4pPr>
              <a:defRPr lang="en-US" sz="2400" b="1" dirty="0" smtClean="0">
                <a:solidFill>
                  <a:schemeClr val="tx2"/>
                </a:solidFill>
                <a:latin typeface="+mn-lt"/>
                <a:ea typeface="MS PGothic" pitchFamily="34" charset="-128"/>
                <a:cs typeface="Andes ExtraLight"/>
              </a:defRPr>
            </a:lvl4pPr>
            <a:lvl5pPr>
              <a:defRPr lang="en-US" sz="2400" b="1" dirty="0">
                <a:solidFill>
                  <a:schemeClr val="tx2"/>
                </a:solidFill>
                <a:latin typeface="+mn-lt"/>
                <a:ea typeface="MS PGothic" pitchFamily="34" charset="-128"/>
                <a:cs typeface="Andes ExtraLight"/>
              </a:defRPr>
            </a:lvl5pPr>
          </a:lstStyle>
          <a:p>
            <a:pPr lvl="0"/>
            <a:r>
              <a:rPr lang="en-US" dirty="0"/>
              <a:t>Click to edit Master text styles</a:t>
            </a:r>
          </a:p>
        </p:txBody>
      </p:sp>
      <p:sp>
        <p:nvSpPr>
          <p:cNvPr id="10" name="Text Placeholder 9"/>
          <p:cNvSpPr>
            <a:spLocks noGrp="1"/>
          </p:cNvSpPr>
          <p:nvPr>
            <p:ph type="body" sz="quarter" idx="17"/>
          </p:nvPr>
        </p:nvSpPr>
        <p:spPr>
          <a:xfrm>
            <a:off x="4666722" y="1354666"/>
            <a:ext cx="4144962" cy="5122333"/>
          </a:xfrm>
        </p:spPr>
        <p:txBody>
          <a:bodyPr/>
          <a:lstStyle>
            <a:lvl3pPr marL="457200" indent="-228600">
              <a:buFont typeface="Arial" panose="020B0604020202020204" pitchFamily="34" charset="0"/>
              <a:buChar char="―"/>
              <a:defRPr sz="1600"/>
            </a:lvl3pPr>
            <a:lvl4pPr marL="804863" indent="-228600">
              <a:tabLst/>
              <a:defRPr sz="1400"/>
            </a:lvl4pPr>
            <a:lvl5pPr marL="11430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030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B8D2A-BFA6-4C0A-89E9-8F3509CA43D1}"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41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MD_Project Slide_1line_Titl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57188" y="241243"/>
            <a:ext cx="7745411" cy="300623"/>
          </a:xfrm>
        </p:spPr>
        <p:txBody>
          <a:bodyPr/>
          <a:lstStyle>
            <a:lvl1pPr>
              <a:lnSpc>
                <a:spcPct val="90000"/>
              </a:lnSpc>
              <a:defRPr sz="1800">
                <a:solidFill>
                  <a:schemeClr val="tx2"/>
                </a:solidFill>
                <a:latin typeface="+mn-lt"/>
              </a:defRPr>
            </a:lvl1pPr>
          </a:lstStyle>
          <a:p>
            <a:r>
              <a:rPr lang="en-US" dirty="0"/>
              <a:t>Country</a:t>
            </a:r>
          </a:p>
        </p:txBody>
      </p:sp>
      <p:sp>
        <p:nvSpPr>
          <p:cNvPr id="12" name="Text Placeholder 11"/>
          <p:cNvSpPr>
            <a:spLocks noGrp="1"/>
          </p:cNvSpPr>
          <p:nvPr>
            <p:ph type="body" sz="quarter" idx="13"/>
          </p:nvPr>
        </p:nvSpPr>
        <p:spPr>
          <a:xfrm>
            <a:off x="3936999" y="1039847"/>
            <a:ext cx="4881563" cy="5191620"/>
          </a:xfrm>
        </p:spPr>
        <p:txBody>
          <a:bodyPr/>
          <a:lstStyle>
            <a:lvl1pPr>
              <a:lnSpc>
                <a:spcPct val="100000"/>
              </a:lnSpc>
              <a:defRPr sz="1400">
                <a:solidFill>
                  <a:schemeClr val="tx2"/>
                </a:solidFill>
              </a:defRPr>
            </a:lvl1pPr>
            <a:lvl2pPr>
              <a:lnSpc>
                <a:spcPct val="100000"/>
              </a:lnSpc>
              <a:defRPr sz="1400">
                <a:solidFill>
                  <a:schemeClr val="tx2"/>
                </a:solidFill>
              </a:defRPr>
            </a:lvl2pPr>
            <a:lvl3pPr marL="576263" indent="-303213">
              <a:lnSpc>
                <a:spcPct val="100000"/>
              </a:lnSpc>
              <a:defRPr sz="1400">
                <a:solidFill>
                  <a:schemeClr val="tx2"/>
                </a:solidFill>
              </a:defRPr>
            </a:lvl3pPr>
            <a:lvl4pPr>
              <a:lnSpc>
                <a:spcPct val="100000"/>
              </a:lnSpc>
              <a:defRPr sz="1400">
                <a:solidFill>
                  <a:schemeClr val="tx2"/>
                </a:solidFill>
              </a:defRPr>
            </a:lvl4pPr>
            <a:lvl5pPr>
              <a:lnSpc>
                <a:spcPct val="100000"/>
              </a:lnSpc>
              <a:defRPr sz="1400">
                <a:solidFill>
                  <a:schemeClr val="tx2"/>
                </a:solidFill>
              </a:defRPr>
            </a:lvl5pPr>
            <a:lvl6pPr>
              <a:defRPr lang="en-US" sz="14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5"/>
          </p:nvPr>
        </p:nvSpPr>
        <p:spPr>
          <a:xfrm>
            <a:off x="357188" y="3700463"/>
            <a:ext cx="3334917" cy="2531004"/>
          </a:xfrm>
        </p:spPr>
        <p:txBody>
          <a:bodyPr/>
          <a:lstStyle/>
          <a:p>
            <a:endParaRPr lang="en-US" dirty="0"/>
          </a:p>
        </p:txBody>
      </p:sp>
      <p:sp>
        <p:nvSpPr>
          <p:cNvPr id="19" name="Table Placeholder 18"/>
          <p:cNvSpPr>
            <a:spLocks noGrp="1"/>
          </p:cNvSpPr>
          <p:nvPr>
            <p:ph type="tbl" sz="quarter" idx="16"/>
          </p:nvPr>
        </p:nvSpPr>
        <p:spPr>
          <a:xfrm>
            <a:off x="356932" y="1039847"/>
            <a:ext cx="3335173" cy="2660616"/>
          </a:xfrm>
        </p:spPr>
        <p:txBody>
          <a:bodyPr/>
          <a:lstStyle/>
          <a:p>
            <a:endParaRPr lang="en-US"/>
          </a:p>
        </p:txBody>
      </p:sp>
      <p:sp>
        <p:nvSpPr>
          <p:cNvPr id="3" name="Text Placeholder 2"/>
          <p:cNvSpPr>
            <a:spLocks noGrp="1"/>
          </p:cNvSpPr>
          <p:nvPr>
            <p:ph type="body" sz="quarter" idx="17" hasCustomPrompt="1"/>
          </p:nvPr>
        </p:nvSpPr>
        <p:spPr>
          <a:xfrm>
            <a:off x="357188" y="491064"/>
            <a:ext cx="7745411" cy="330075"/>
          </a:xfrm>
        </p:spPr>
        <p:txBody>
          <a:bodyPr/>
          <a:lstStyle>
            <a:lvl1pPr>
              <a:lnSpc>
                <a:spcPct val="90000"/>
              </a:lnSpc>
              <a:spcBef>
                <a:spcPts val="0"/>
              </a:spcBef>
              <a:defRPr sz="2400" b="1"/>
            </a:lvl1pPr>
          </a:lstStyle>
          <a:p>
            <a:pPr lvl="0"/>
            <a:r>
              <a:rPr lang="en-US" dirty="0"/>
              <a:t>Project Title</a:t>
            </a:r>
          </a:p>
        </p:txBody>
      </p:sp>
    </p:spTree>
    <p:extLst>
      <p:ext uri="{BB962C8B-B14F-4D97-AF65-F5344CB8AC3E}">
        <p14:creationId xmlns:p14="http://schemas.microsoft.com/office/powerpoint/2010/main" val="650850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MD_Project Slide_2line_Titl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57188" y="241243"/>
            <a:ext cx="7745411" cy="300623"/>
          </a:xfrm>
        </p:spPr>
        <p:txBody>
          <a:bodyPr/>
          <a:lstStyle>
            <a:lvl1pPr>
              <a:lnSpc>
                <a:spcPct val="90000"/>
              </a:lnSpc>
              <a:defRPr sz="1800">
                <a:solidFill>
                  <a:schemeClr val="tx2"/>
                </a:solidFill>
                <a:latin typeface="+mn-lt"/>
              </a:defRPr>
            </a:lvl1pPr>
          </a:lstStyle>
          <a:p>
            <a:r>
              <a:rPr lang="en-US" dirty="0"/>
              <a:t>Country</a:t>
            </a:r>
          </a:p>
        </p:txBody>
      </p:sp>
      <p:sp>
        <p:nvSpPr>
          <p:cNvPr id="12" name="Text Placeholder 11"/>
          <p:cNvSpPr>
            <a:spLocks noGrp="1"/>
          </p:cNvSpPr>
          <p:nvPr>
            <p:ph type="body" sz="quarter" idx="13"/>
          </p:nvPr>
        </p:nvSpPr>
        <p:spPr>
          <a:xfrm>
            <a:off x="3936999" y="1344643"/>
            <a:ext cx="4881563" cy="4886823"/>
          </a:xfrm>
        </p:spPr>
        <p:txBody>
          <a:bodyPr/>
          <a:lstStyle>
            <a:lvl1pPr>
              <a:lnSpc>
                <a:spcPct val="100000"/>
              </a:lnSpc>
              <a:defRPr sz="1400">
                <a:solidFill>
                  <a:schemeClr val="tx2"/>
                </a:solidFill>
              </a:defRPr>
            </a:lvl1pPr>
            <a:lvl2pPr>
              <a:lnSpc>
                <a:spcPct val="100000"/>
              </a:lnSpc>
              <a:defRPr sz="1400">
                <a:solidFill>
                  <a:schemeClr val="tx2"/>
                </a:solidFill>
              </a:defRPr>
            </a:lvl2pPr>
            <a:lvl3pPr marL="576263" indent="-303213">
              <a:lnSpc>
                <a:spcPct val="100000"/>
              </a:lnSpc>
              <a:defRPr sz="1400">
                <a:solidFill>
                  <a:schemeClr val="tx2"/>
                </a:solidFill>
              </a:defRPr>
            </a:lvl3pPr>
            <a:lvl4pPr>
              <a:lnSpc>
                <a:spcPct val="100000"/>
              </a:lnSpc>
              <a:defRPr sz="1400">
                <a:solidFill>
                  <a:schemeClr val="tx2"/>
                </a:solidFill>
              </a:defRPr>
            </a:lvl4pPr>
            <a:lvl5pPr>
              <a:lnSpc>
                <a:spcPct val="100000"/>
              </a:lnSpc>
              <a:defRPr sz="1400">
                <a:solidFill>
                  <a:schemeClr val="tx2"/>
                </a:solidFill>
              </a:defRPr>
            </a:lvl5pPr>
            <a:lvl6pPr>
              <a:defRPr lang="en-US" sz="1400" dirty="0" smtClean="0">
                <a:solidFill>
                  <a:schemeClr val="tx2"/>
                </a:solidFill>
                <a:latin typeface="Arial" panose="020B0604020202020204" pitchFamily="34" charset="0"/>
                <a:cs typeface="Arial" panose="020B0604020202020204" pitchFamily="34" charset="0"/>
              </a:defRPr>
            </a:lvl6pPr>
          </a:lstStyle>
          <a:p>
            <a:pPr lvl="0"/>
            <a:r>
              <a:rPr lang="en-US" dirty="0"/>
              <a:t>Click to edit Master text styles</a:t>
            </a:r>
          </a:p>
          <a:p>
            <a:pPr lvl="1"/>
            <a:r>
              <a:rPr lang="en-US" dirty="0"/>
              <a:t>Second level</a:t>
            </a:r>
          </a:p>
          <a:p>
            <a:pPr marL="576263" lvl="5" indent="-303213" algn="l" rtl="0" fontAlgn="base">
              <a:lnSpc>
                <a:spcPct val="100000"/>
              </a:lnSpc>
              <a:spcBef>
                <a:spcPts val="0"/>
              </a:spcBef>
              <a:spcAft>
                <a:spcPct val="0"/>
              </a:spcAft>
              <a:buClrTx/>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5"/>
          </p:nvPr>
        </p:nvSpPr>
        <p:spPr>
          <a:xfrm>
            <a:off x="357188" y="4005259"/>
            <a:ext cx="3334917" cy="2226207"/>
          </a:xfrm>
        </p:spPr>
        <p:txBody>
          <a:bodyPr/>
          <a:lstStyle/>
          <a:p>
            <a:endParaRPr lang="en-US" dirty="0"/>
          </a:p>
        </p:txBody>
      </p:sp>
      <p:sp>
        <p:nvSpPr>
          <p:cNvPr id="19" name="Table Placeholder 18"/>
          <p:cNvSpPr>
            <a:spLocks noGrp="1"/>
          </p:cNvSpPr>
          <p:nvPr>
            <p:ph type="tbl" sz="quarter" idx="16"/>
          </p:nvPr>
        </p:nvSpPr>
        <p:spPr>
          <a:xfrm>
            <a:off x="356932" y="1344644"/>
            <a:ext cx="3335173" cy="2660616"/>
          </a:xfrm>
        </p:spPr>
        <p:txBody>
          <a:bodyPr/>
          <a:lstStyle/>
          <a:p>
            <a:endParaRPr lang="en-US" dirty="0"/>
          </a:p>
        </p:txBody>
      </p:sp>
      <p:sp>
        <p:nvSpPr>
          <p:cNvPr id="3" name="Text Placeholder 2"/>
          <p:cNvSpPr>
            <a:spLocks noGrp="1"/>
          </p:cNvSpPr>
          <p:nvPr>
            <p:ph type="body" sz="quarter" idx="17" hasCustomPrompt="1"/>
          </p:nvPr>
        </p:nvSpPr>
        <p:spPr>
          <a:xfrm>
            <a:off x="357188" y="541866"/>
            <a:ext cx="7745411" cy="668867"/>
          </a:xfrm>
        </p:spPr>
        <p:txBody>
          <a:bodyPr/>
          <a:lstStyle>
            <a:lvl1pPr>
              <a:lnSpc>
                <a:spcPct val="90000"/>
              </a:lnSpc>
              <a:spcBef>
                <a:spcPts val="0"/>
              </a:spcBef>
              <a:defRPr sz="2400" b="1"/>
            </a:lvl1pPr>
          </a:lstStyle>
          <a:p>
            <a:pPr lvl="0"/>
            <a:r>
              <a:rPr lang="en-US" dirty="0"/>
              <a:t>Project Title</a:t>
            </a:r>
          </a:p>
          <a:p>
            <a:pPr lvl="0"/>
            <a:r>
              <a:rPr lang="en-US" dirty="0"/>
              <a:t>2 lines</a:t>
            </a:r>
          </a:p>
        </p:txBody>
      </p:sp>
    </p:spTree>
    <p:extLst>
      <p:ext uri="{BB962C8B-B14F-4D97-AF65-F5344CB8AC3E}">
        <p14:creationId xmlns:p14="http://schemas.microsoft.com/office/powerpoint/2010/main" val="362697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MD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193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_CMD">
    <p:spTree>
      <p:nvGrpSpPr>
        <p:cNvPr id="1" name=""/>
        <p:cNvGrpSpPr/>
        <p:nvPr/>
      </p:nvGrpSpPr>
      <p:grpSpPr>
        <a:xfrm>
          <a:off x="0" y="0"/>
          <a:ext cx="0" cy="0"/>
          <a:chOff x="0" y="0"/>
          <a:chExt cx="0" cy="0"/>
        </a:xfrm>
      </p:grpSpPr>
      <p:sp>
        <p:nvSpPr>
          <p:cNvPr id="4" name="Line 1086"/>
          <p:cNvSpPr>
            <a:spLocks noChangeShapeType="1"/>
          </p:cNvSpPr>
          <p:nvPr/>
        </p:nvSpPr>
        <p:spPr bwMode="auto">
          <a:xfrm>
            <a:off x="484188" y="617538"/>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Line 1087"/>
          <p:cNvSpPr>
            <a:spLocks noChangeShapeType="1"/>
          </p:cNvSpPr>
          <p:nvPr/>
        </p:nvSpPr>
        <p:spPr bwMode="auto">
          <a:xfrm>
            <a:off x="484188" y="617538"/>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Rectangle 1088"/>
          <p:cNvSpPr>
            <a:spLocks noChangeArrowheads="1"/>
          </p:cNvSpPr>
          <p:nvPr/>
        </p:nvSpPr>
        <p:spPr bwMode="auto">
          <a:xfrm>
            <a:off x="484188" y="617538"/>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7" name="Rectangle 1089"/>
          <p:cNvSpPr>
            <a:spLocks noChangeArrowheads="1"/>
          </p:cNvSpPr>
          <p:nvPr/>
        </p:nvSpPr>
        <p:spPr bwMode="auto">
          <a:xfrm>
            <a:off x="484188" y="61753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8" name="Freeform 1098"/>
          <p:cNvSpPr>
            <a:spLocks/>
          </p:cNvSpPr>
          <p:nvPr/>
        </p:nvSpPr>
        <p:spPr bwMode="auto">
          <a:xfrm>
            <a:off x="487363" y="617538"/>
            <a:ext cx="3175" cy="1587"/>
          </a:xfrm>
          <a:custGeom>
            <a:avLst/>
            <a:gdLst>
              <a:gd name="T0" fmla="*/ 0 w 2"/>
              <a:gd name="T1" fmla="*/ 0 h 1587"/>
              <a:gd name="T2" fmla="*/ 2 w 2"/>
              <a:gd name="T3" fmla="*/ 0 h 1587"/>
              <a:gd name="T4" fmla="*/ 2 w 2"/>
              <a:gd name="T5" fmla="*/ 0 h 1587"/>
              <a:gd name="T6" fmla="*/ 2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 w 2"/>
              <a:gd name="T35" fmla="*/ 0 h 1587"/>
              <a:gd name="T36" fmla="*/ 2 w 2"/>
              <a:gd name="T37" fmla="*/ 0 h 1587"/>
              <a:gd name="T38" fmla="*/ 2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115"/>
          <p:cNvSpPr>
            <a:spLocks/>
          </p:cNvSpPr>
          <p:nvPr/>
        </p:nvSpPr>
        <p:spPr bwMode="auto">
          <a:xfrm>
            <a:off x="458788" y="473075"/>
            <a:ext cx="3175"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2 w 2"/>
              <a:gd name="T13" fmla="*/ 2 h 2"/>
              <a:gd name="T14" fmla="*/ 2 w 2"/>
              <a:gd name="T15" fmla="*/ 2 h 2"/>
              <a:gd name="T16" fmla="*/ 2 w 2"/>
              <a:gd name="T17" fmla="*/ 0 h 2"/>
              <a:gd name="T18" fmla="*/ 0 w 2"/>
              <a:gd name="T19" fmla="*/ 2 h 2"/>
              <a:gd name="T20" fmla="*/ 0 w 2"/>
              <a:gd name="T21" fmla="*/ 2 h 2"/>
              <a:gd name="T22" fmla="*/ 0 w 2"/>
              <a:gd name="T23" fmla="*/ 2 h 2"/>
              <a:gd name="T24" fmla="*/ 0 w 2"/>
              <a:gd name="T25" fmla="*/ 2 h 2"/>
              <a:gd name="T26" fmla="*/ 0 w 2"/>
              <a:gd name="T27" fmla="*/ 2 h 2"/>
              <a:gd name="T28" fmla="*/ 2 w 2"/>
              <a:gd name="T29" fmla="*/ 2 h 2"/>
              <a:gd name="T30" fmla="*/ 2 w 2"/>
              <a:gd name="T31" fmla="*/ 2 h 2"/>
              <a:gd name="T32" fmla="*/ 2 w 2"/>
              <a:gd name="T33" fmla="*/ 2 h 2"/>
              <a:gd name="T34" fmla="*/ 2 w 2"/>
              <a:gd name="T35" fmla="*/ 2 h 2"/>
              <a:gd name="T36" fmla="*/ 2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2 w 2"/>
              <a:gd name="T55" fmla="*/ 2 h 2"/>
              <a:gd name="T56" fmla="*/ 0 w 2"/>
              <a:gd name="T57" fmla="*/ 2 h 2"/>
              <a:gd name="T58" fmla="*/ 2 w 2"/>
              <a:gd name="T59" fmla="*/ 2 h 2"/>
              <a:gd name="T60" fmla="*/ 2 w 2"/>
              <a:gd name="T61" fmla="*/ 2 h 2"/>
              <a:gd name="T62" fmla="*/ 2 w 2"/>
              <a:gd name="T63" fmla="*/ 2 h 2"/>
              <a:gd name="T64" fmla="*/ 0 w 2"/>
              <a:gd name="T65" fmla="*/ 2 h 2"/>
              <a:gd name="T66" fmla="*/ 0 w 2"/>
              <a:gd name="T67" fmla="*/ 2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20"/>
          <p:cNvSpPr>
            <a:spLocks/>
          </p:cNvSpPr>
          <p:nvPr/>
        </p:nvSpPr>
        <p:spPr bwMode="auto">
          <a:xfrm>
            <a:off x="458788" y="463550"/>
            <a:ext cx="3175" cy="3175"/>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0 h 2"/>
              <a:gd name="T12" fmla="*/ 2 w 2"/>
              <a:gd name="T13" fmla="*/ 0 h 2"/>
              <a:gd name="T14" fmla="*/ 2 w 2"/>
              <a:gd name="T15" fmla="*/ 0 h 2"/>
              <a:gd name="T16" fmla="*/ 0 w 2"/>
              <a:gd name="T17" fmla="*/ 0 h 2"/>
              <a:gd name="T18" fmla="*/ 0 w 2"/>
              <a:gd name="T19" fmla="*/ 2 h 2"/>
              <a:gd name="T20" fmla="*/ 0 w 2"/>
              <a:gd name="T21" fmla="*/ 2 h 2"/>
              <a:gd name="T22" fmla="*/ 2 w 2"/>
              <a:gd name="T23" fmla="*/ 0 h 2"/>
              <a:gd name="T24" fmla="*/ 2 w 2"/>
              <a:gd name="T25" fmla="*/ 0 h 2"/>
              <a:gd name="T26" fmla="*/ 2 w 2"/>
              <a:gd name="T27" fmla="*/ 0 h 2"/>
              <a:gd name="T28" fmla="*/ 2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2 w 2"/>
              <a:gd name="T47" fmla="*/ 2 h 2"/>
              <a:gd name="T48" fmla="*/ 0 w 2"/>
              <a:gd name="T49" fmla="*/ 2 h 2"/>
              <a:gd name="T50" fmla="*/ 0 w 2"/>
              <a:gd name="T51" fmla="*/ 2 h 2"/>
              <a:gd name="T52" fmla="*/ 2 w 2"/>
              <a:gd name="T53" fmla="*/ 2 h 2"/>
              <a:gd name="T54" fmla="*/ 2 w 2"/>
              <a:gd name="T55" fmla="*/ 2 h 2"/>
              <a:gd name="T56" fmla="*/ 2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34"/>
          <p:cNvSpPr>
            <a:spLocks/>
          </p:cNvSpPr>
          <p:nvPr/>
        </p:nvSpPr>
        <p:spPr bwMode="auto">
          <a:xfrm>
            <a:off x="703263" y="514350"/>
            <a:ext cx="3175" cy="6350"/>
          </a:xfrm>
          <a:custGeom>
            <a:avLst/>
            <a:gdLst>
              <a:gd name="T0" fmla="*/ 2 w 2"/>
              <a:gd name="T1" fmla="*/ 4 h 4"/>
              <a:gd name="T2" fmla="*/ 2 w 2"/>
              <a:gd name="T3" fmla="*/ 4 h 4"/>
              <a:gd name="T4" fmla="*/ 2 w 2"/>
              <a:gd name="T5" fmla="*/ 4 h 4"/>
              <a:gd name="T6" fmla="*/ 2 w 2"/>
              <a:gd name="T7" fmla="*/ 2 h 4"/>
              <a:gd name="T8" fmla="*/ 2 w 2"/>
              <a:gd name="T9" fmla="*/ 0 h 4"/>
              <a:gd name="T10" fmla="*/ 2 w 2"/>
              <a:gd name="T11" fmla="*/ 0 h 4"/>
              <a:gd name="T12" fmla="*/ 2 w 2"/>
              <a:gd name="T13" fmla="*/ 0 h 4"/>
              <a:gd name="T14" fmla="*/ 0 w 2"/>
              <a:gd name="T15" fmla="*/ 2 h 4"/>
              <a:gd name="T16" fmla="*/ 2 w 2"/>
              <a:gd name="T17" fmla="*/ 4 h 4"/>
              <a:gd name="T18" fmla="*/ 2 w 2"/>
              <a:gd name="T19" fmla="*/ 2 h 4"/>
              <a:gd name="T20" fmla="*/ 2 w 2"/>
              <a:gd name="T21" fmla="*/ 2 h 4"/>
              <a:gd name="T22" fmla="*/ 2 w 2"/>
              <a:gd name="T23" fmla="*/ 0 h 4"/>
              <a:gd name="T24" fmla="*/ 2 w 2"/>
              <a:gd name="T25" fmla="*/ 2 h 4"/>
              <a:gd name="T26" fmla="*/ 2 w 2"/>
              <a:gd name="T27" fmla="*/ 2 h 4"/>
              <a:gd name="T28" fmla="*/ 2 w 2"/>
              <a:gd name="T29" fmla="*/ 2 h 4"/>
              <a:gd name="T30" fmla="*/ 2 w 2"/>
              <a:gd name="T31" fmla="*/ 2 h 4"/>
              <a:gd name="T32" fmla="*/ 2 w 2"/>
              <a:gd name="T33" fmla="*/ 2 h 4"/>
              <a:gd name="T34" fmla="*/ 2 w 2"/>
              <a:gd name="T35" fmla="*/ 2 h 4"/>
              <a:gd name="T36" fmla="*/ 2 w 2"/>
              <a:gd name="T37" fmla="*/ 2 h 4"/>
              <a:gd name="T38" fmla="*/ 2 w 2"/>
              <a:gd name="T39" fmla="*/ 2 h 4"/>
              <a:gd name="T40" fmla="*/ 2 w 2"/>
              <a:gd name="T41" fmla="*/ 2 h 4"/>
              <a:gd name="T42" fmla="*/ 2 w 2"/>
              <a:gd name="T43" fmla="*/ 2 h 4"/>
              <a:gd name="T44" fmla="*/ 2 w 2"/>
              <a:gd name="T45" fmla="*/ 2 h 4"/>
              <a:gd name="T46" fmla="*/ 2 w 2"/>
              <a:gd name="T47" fmla="*/ 2 h 4"/>
              <a:gd name="T48" fmla="*/ 2 w 2"/>
              <a:gd name="T49" fmla="*/ 2 h 4"/>
              <a:gd name="T50" fmla="*/ 2 w 2"/>
              <a:gd name="T51" fmla="*/ 2 h 4"/>
              <a:gd name="T52" fmla="*/ 0 w 2"/>
              <a:gd name="T53" fmla="*/ 2 h 4"/>
              <a:gd name="T54" fmla="*/ 2 w 2"/>
              <a:gd name="T55" fmla="*/ 4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141"/>
          <p:cNvSpPr>
            <a:spLocks/>
          </p:cNvSpPr>
          <p:nvPr/>
        </p:nvSpPr>
        <p:spPr bwMode="auto">
          <a:xfrm>
            <a:off x="706438" y="479425"/>
            <a:ext cx="1587" cy="6350"/>
          </a:xfrm>
          <a:custGeom>
            <a:avLst/>
            <a:gdLst>
              <a:gd name="T0" fmla="*/ 0 w 1587"/>
              <a:gd name="T1" fmla="*/ 4 h 4"/>
              <a:gd name="T2" fmla="*/ 0 w 1587"/>
              <a:gd name="T3" fmla="*/ 2 h 4"/>
              <a:gd name="T4" fmla="*/ 0 w 1587"/>
              <a:gd name="T5" fmla="*/ 0 h 4"/>
              <a:gd name="T6" fmla="*/ 0 w 1587"/>
              <a:gd name="T7" fmla="*/ 0 h 4"/>
              <a:gd name="T8" fmla="*/ 0 w 1587"/>
              <a:gd name="T9" fmla="*/ 2 h 4"/>
              <a:gd name="T10" fmla="*/ 0 w 1587"/>
              <a:gd name="T11" fmla="*/ 2 h 4"/>
              <a:gd name="T12" fmla="*/ 0 w 1587"/>
              <a:gd name="T13" fmla="*/ 4 h 4"/>
              <a:gd name="T14" fmla="*/ 0 w 1587"/>
              <a:gd name="T15" fmla="*/ 2 h 4"/>
              <a:gd name="T16" fmla="*/ 0 w 1587"/>
              <a:gd name="T17" fmla="*/ 2 h 4"/>
              <a:gd name="T18" fmla="*/ 0 w 1587"/>
              <a:gd name="T19" fmla="*/ 2 h 4"/>
              <a:gd name="T20" fmla="*/ 0 w 1587"/>
              <a:gd name="T21" fmla="*/ 2 h 4"/>
              <a:gd name="T22" fmla="*/ 0 w 1587"/>
              <a:gd name="T23" fmla="*/ 2 h 4"/>
              <a:gd name="T24" fmla="*/ 0 w 1587"/>
              <a:gd name="T25" fmla="*/ 2 h 4"/>
              <a:gd name="T26" fmla="*/ 0 w 1587"/>
              <a:gd name="T27" fmla="*/ 2 h 4"/>
              <a:gd name="T28" fmla="*/ 0 w 1587"/>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48"/>
          <p:cNvSpPr>
            <a:spLocks/>
          </p:cNvSpPr>
          <p:nvPr/>
        </p:nvSpPr>
        <p:spPr bwMode="auto">
          <a:xfrm>
            <a:off x="693738" y="460375"/>
            <a:ext cx="3175" cy="3175"/>
          </a:xfrm>
          <a:custGeom>
            <a:avLst/>
            <a:gdLst>
              <a:gd name="T0" fmla="*/ 2 w 2"/>
              <a:gd name="T1" fmla="*/ 2 h 2"/>
              <a:gd name="T2" fmla="*/ 2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2 h 2"/>
              <a:gd name="T16" fmla="*/ 0 w 2"/>
              <a:gd name="T17" fmla="*/ 2 h 2"/>
              <a:gd name="T18" fmla="*/ 0 w 2"/>
              <a:gd name="T19" fmla="*/ 2 h 2"/>
              <a:gd name="T20" fmla="*/ 2 w 2"/>
              <a:gd name="T21" fmla="*/ 2 h 2"/>
              <a:gd name="T22" fmla="*/ 2 w 2"/>
              <a:gd name="T23" fmla="*/ 2 h 2"/>
              <a:gd name="T24" fmla="*/ 2 w 2"/>
              <a:gd name="T25" fmla="*/ 0 h 2"/>
              <a:gd name="T26" fmla="*/ 2 w 2"/>
              <a:gd name="T27" fmla="*/ 0 h 2"/>
              <a:gd name="T28" fmla="*/ 2 w 2"/>
              <a:gd name="T29" fmla="*/ 0 h 2"/>
              <a:gd name="T30" fmla="*/ 0 w 2"/>
              <a:gd name="T31" fmla="*/ 2 h 2"/>
              <a:gd name="T32" fmla="*/ 2 w 2"/>
              <a:gd name="T33" fmla="*/ 2 h 2"/>
              <a:gd name="T34" fmla="*/ 2 w 2"/>
              <a:gd name="T35" fmla="*/ 0 h 2"/>
              <a:gd name="T36" fmla="*/ 0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2 w 2"/>
              <a:gd name="T59" fmla="*/ 2 h 2"/>
              <a:gd name="T60" fmla="*/ 2 w 2"/>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50"/>
          <p:cNvSpPr>
            <a:spLocks/>
          </p:cNvSpPr>
          <p:nvPr/>
        </p:nvSpPr>
        <p:spPr bwMode="auto">
          <a:xfrm>
            <a:off x="684213" y="447675"/>
            <a:ext cx="1587" cy="3175"/>
          </a:xfrm>
          <a:custGeom>
            <a:avLst/>
            <a:gdLst>
              <a:gd name="T0" fmla="*/ 0 w 1587"/>
              <a:gd name="T1" fmla="*/ 2 h 2"/>
              <a:gd name="T2" fmla="*/ 0 w 1587"/>
              <a:gd name="T3" fmla="*/ 0 h 2"/>
              <a:gd name="T4" fmla="*/ 0 w 1587"/>
              <a:gd name="T5" fmla="*/ 2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152"/>
          <p:cNvSpPr>
            <a:spLocks/>
          </p:cNvSpPr>
          <p:nvPr/>
        </p:nvSpPr>
        <p:spPr bwMode="auto">
          <a:xfrm>
            <a:off x="684213" y="447675"/>
            <a:ext cx="3175" cy="3175"/>
          </a:xfrm>
          <a:custGeom>
            <a:avLst/>
            <a:gdLst>
              <a:gd name="T0" fmla="*/ 2 w 2"/>
              <a:gd name="T1" fmla="*/ 0 h 2"/>
              <a:gd name="T2" fmla="*/ 0 w 2"/>
              <a:gd name="T3" fmla="*/ 0 h 2"/>
              <a:gd name="T4" fmla="*/ 0 w 2"/>
              <a:gd name="T5" fmla="*/ 0 h 2"/>
              <a:gd name="T6" fmla="*/ 0 w 2"/>
              <a:gd name="T7" fmla="*/ 0 h 2"/>
              <a:gd name="T8" fmla="*/ 0 w 2"/>
              <a:gd name="T9" fmla="*/ 2 h 2"/>
              <a:gd name="T10" fmla="*/ 2 w 2"/>
              <a:gd name="T11" fmla="*/ 2 h 2"/>
              <a:gd name="T12" fmla="*/ 2 w 2"/>
              <a:gd name="T13" fmla="*/ 0 h 2"/>
              <a:gd name="T14" fmla="*/ 0 w 2"/>
              <a:gd name="T15" fmla="*/ 0 h 2"/>
              <a:gd name="T16" fmla="*/ 0 w 2"/>
              <a:gd name="T17" fmla="*/ 0 h 2"/>
              <a:gd name="T18" fmla="*/ 0 w 2"/>
              <a:gd name="T19" fmla="*/ 0 h 2"/>
              <a:gd name="T20" fmla="*/ 0 w 2"/>
              <a:gd name="T21" fmla="*/ 2 h 2"/>
              <a:gd name="T22" fmla="*/ 2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154"/>
          <p:cNvSpPr>
            <a:spLocks/>
          </p:cNvSpPr>
          <p:nvPr/>
        </p:nvSpPr>
        <p:spPr bwMode="auto">
          <a:xfrm>
            <a:off x="665163" y="434975"/>
            <a:ext cx="3175"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156"/>
          <p:cNvSpPr>
            <a:spLocks/>
          </p:cNvSpPr>
          <p:nvPr/>
        </p:nvSpPr>
        <p:spPr bwMode="auto">
          <a:xfrm>
            <a:off x="665163" y="431800"/>
            <a:ext cx="3175" cy="3175"/>
          </a:xfrm>
          <a:custGeom>
            <a:avLst/>
            <a:gdLst>
              <a:gd name="T0" fmla="*/ 2 w 2"/>
              <a:gd name="T1" fmla="*/ 2 h 2"/>
              <a:gd name="T2" fmla="*/ 0 w 2"/>
              <a:gd name="T3" fmla="*/ 0 h 2"/>
              <a:gd name="T4" fmla="*/ 0 w 2"/>
              <a:gd name="T5" fmla="*/ 0 h 2"/>
              <a:gd name="T6" fmla="*/ 0 w 2"/>
              <a:gd name="T7" fmla="*/ 2 h 2"/>
              <a:gd name="T8" fmla="*/ 2 w 2"/>
              <a:gd name="T9" fmla="*/ 2 h 2"/>
              <a:gd name="T10" fmla="*/ 2 w 2"/>
              <a:gd name="T11" fmla="*/ 2 h 2"/>
              <a:gd name="T12" fmla="*/ 2 w 2"/>
              <a:gd name="T13" fmla="*/ 2 h 2"/>
              <a:gd name="T14" fmla="*/ 0 w 2"/>
              <a:gd name="T15" fmla="*/ 0 h 2"/>
              <a:gd name="T16" fmla="*/ 0 w 2"/>
              <a:gd name="T17" fmla="*/ 0 h 2"/>
              <a:gd name="T18" fmla="*/ 0 w 2"/>
              <a:gd name="T19" fmla="*/ 2 h 2"/>
              <a:gd name="T20" fmla="*/ 2 w 2"/>
              <a:gd name="T21" fmla="*/ 2 h 2"/>
              <a:gd name="T22" fmla="*/ 2 w 2"/>
              <a:gd name="T23" fmla="*/ 2 h 2"/>
              <a:gd name="T24" fmla="*/ 2 w 2"/>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163"/>
          <p:cNvSpPr>
            <a:spLocks/>
          </p:cNvSpPr>
          <p:nvPr/>
        </p:nvSpPr>
        <p:spPr bwMode="auto">
          <a:xfrm>
            <a:off x="611188" y="415925"/>
            <a:ext cx="6350" cy="3175"/>
          </a:xfrm>
          <a:custGeom>
            <a:avLst/>
            <a:gdLst>
              <a:gd name="T0" fmla="*/ 2 w 4"/>
              <a:gd name="T1" fmla="*/ 2 h 2"/>
              <a:gd name="T2" fmla="*/ 2 w 4"/>
              <a:gd name="T3" fmla="*/ 2 h 2"/>
              <a:gd name="T4" fmla="*/ 4 w 4"/>
              <a:gd name="T5" fmla="*/ 2 h 2"/>
              <a:gd name="T6" fmla="*/ 4 w 4"/>
              <a:gd name="T7" fmla="*/ 0 h 2"/>
              <a:gd name="T8" fmla="*/ 4 w 4"/>
              <a:gd name="T9" fmla="*/ 0 h 2"/>
              <a:gd name="T10" fmla="*/ 2 w 4"/>
              <a:gd name="T11" fmla="*/ 0 h 2"/>
              <a:gd name="T12" fmla="*/ 2 w 4"/>
              <a:gd name="T13" fmla="*/ 0 h 2"/>
              <a:gd name="T14" fmla="*/ 0 w 4"/>
              <a:gd name="T15" fmla="*/ 2 h 2"/>
              <a:gd name="T16" fmla="*/ 2 w 4"/>
              <a:gd name="T17" fmla="*/ 2 h 2"/>
              <a:gd name="T18" fmla="*/ 2 w 4"/>
              <a:gd name="T19" fmla="*/ 0 h 2"/>
              <a:gd name="T20" fmla="*/ 4 w 4"/>
              <a:gd name="T21" fmla="*/ 2 h 2"/>
              <a:gd name="T22" fmla="*/ 4 w 4"/>
              <a:gd name="T23" fmla="*/ 0 h 2"/>
              <a:gd name="T24" fmla="*/ 4 w 4"/>
              <a:gd name="T25" fmla="*/ 0 h 2"/>
              <a:gd name="T26" fmla="*/ 2 w 4"/>
              <a:gd name="T27" fmla="*/ 0 h 2"/>
              <a:gd name="T28" fmla="*/ 2 w 4"/>
              <a:gd name="T29" fmla="*/ 0 h 2"/>
              <a:gd name="T30" fmla="*/ 0 w 4"/>
              <a:gd name="T31" fmla="*/ 0 h 2"/>
              <a:gd name="T32" fmla="*/ 2 w 4"/>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172"/>
          <p:cNvSpPr>
            <a:spLocks/>
          </p:cNvSpPr>
          <p:nvPr/>
        </p:nvSpPr>
        <p:spPr bwMode="auto">
          <a:xfrm>
            <a:off x="582613" y="476250"/>
            <a:ext cx="3175" cy="3175"/>
          </a:xfrm>
          <a:custGeom>
            <a:avLst/>
            <a:gdLst>
              <a:gd name="T0" fmla="*/ 0 w 2"/>
              <a:gd name="T1" fmla="*/ 2 h 2"/>
              <a:gd name="T2" fmla="*/ 0 w 2"/>
              <a:gd name="T3" fmla="*/ 2 h 2"/>
              <a:gd name="T4" fmla="*/ 2 w 2"/>
              <a:gd name="T5" fmla="*/ 2 h 2"/>
              <a:gd name="T6" fmla="*/ 0 w 2"/>
              <a:gd name="T7" fmla="*/ 0 h 2"/>
              <a:gd name="T8" fmla="*/ 0 w 2"/>
              <a:gd name="T9" fmla="*/ 0 h 2"/>
              <a:gd name="T10" fmla="*/ 0 w 2"/>
              <a:gd name="T11" fmla="*/ 0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0 w 2"/>
              <a:gd name="T59" fmla="*/ 2 h 2"/>
              <a:gd name="T60" fmla="*/ 0 w 2"/>
              <a:gd name="T61" fmla="*/ 2 h 2"/>
              <a:gd name="T62" fmla="*/ 0 w 2"/>
              <a:gd name="T63" fmla="*/ 2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177"/>
          <p:cNvSpPr>
            <a:spLocks/>
          </p:cNvSpPr>
          <p:nvPr/>
        </p:nvSpPr>
        <p:spPr bwMode="auto">
          <a:xfrm>
            <a:off x="557213" y="534988"/>
            <a:ext cx="3175" cy="3175"/>
          </a:xfrm>
          <a:custGeom>
            <a:avLst/>
            <a:gdLst>
              <a:gd name="T0" fmla="*/ 0 w 2"/>
              <a:gd name="T1" fmla="*/ 2 h 2"/>
              <a:gd name="T2" fmla="*/ 2 w 2"/>
              <a:gd name="T3" fmla="*/ 2 h 2"/>
              <a:gd name="T4" fmla="*/ 2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 h 2"/>
              <a:gd name="T40" fmla="*/ 0 w 2"/>
              <a:gd name="T41" fmla="*/ 2 h 2"/>
              <a:gd name="T42" fmla="*/ 2 w 2"/>
              <a:gd name="T43" fmla="*/ 2 h 2"/>
              <a:gd name="T44" fmla="*/ 2 w 2"/>
              <a:gd name="T45" fmla="*/ 0 h 2"/>
              <a:gd name="T46" fmla="*/ 2 w 2"/>
              <a:gd name="T47" fmla="*/ 0 h 2"/>
              <a:gd name="T48" fmla="*/ 2 w 2"/>
              <a:gd name="T49" fmla="*/ 0 h 2"/>
              <a:gd name="T50" fmla="*/ 2 w 2"/>
              <a:gd name="T51" fmla="*/ 0 h 2"/>
              <a:gd name="T52" fmla="*/ 2 w 2"/>
              <a:gd name="T53" fmla="*/ 0 h 2"/>
              <a:gd name="T54" fmla="*/ 2 w 2"/>
              <a:gd name="T55" fmla="*/ 0 h 2"/>
              <a:gd name="T56" fmla="*/ 2 w 2"/>
              <a:gd name="T57" fmla="*/ 0 h 2"/>
              <a:gd name="T58" fmla="*/ 2 w 2"/>
              <a:gd name="T59" fmla="*/ 0 h 2"/>
              <a:gd name="T60" fmla="*/ 2 w 2"/>
              <a:gd name="T61" fmla="*/ 0 h 2"/>
              <a:gd name="T62" fmla="*/ 2 w 2"/>
              <a:gd name="T63" fmla="*/ 0 h 2"/>
              <a:gd name="T64" fmla="*/ 2 w 2"/>
              <a:gd name="T65" fmla="*/ 0 h 2"/>
              <a:gd name="T66" fmla="*/ 2 w 2"/>
              <a:gd name="T67" fmla="*/ 2 h 2"/>
              <a:gd name="T68" fmla="*/ 2 w 2"/>
              <a:gd name="T69" fmla="*/ 0 h 2"/>
              <a:gd name="T70" fmla="*/ 2 w 2"/>
              <a:gd name="T71" fmla="*/ 0 h 2"/>
              <a:gd name="T72" fmla="*/ 0 w 2"/>
              <a:gd name="T73" fmla="*/ 0 h 2"/>
              <a:gd name="T74" fmla="*/ 0 w 2"/>
              <a:gd name="T75" fmla="*/ 0 h 2"/>
              <a:gd name="T76" fmla="*/ 0 w 2"/>
              <a:gd name="T77" fmla="*/ 2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180"/>
          <p:cNvSpPr>
            <a:spLocks/>
          </p:cNvSpPr>
          <p:nvPr/>
        </p:nvSpPr>
        <p:spPr bwMode="auto">
          <a:xfrm>
            <a:off x="560388" y="530225"/>
            <a:ext cx="3175" cy="4763"/>
          </a:xfrm>
          <a:custGeom>
            <a:avLst/>
            <a:gdLst>
              <a:gd name="T0" fmla="*/ 0 w 2"/>
              <a:gd name="T1" fmla="*/ 3 h 3"/>
              <a:gd name="T2" fmla="*/ 0 w 2"/>
              <a:gd name="T3" fmla="*/ 3 h 3"/>
              <a:gd name="T4" fmla="*/ 2 w 2"/>
              <a:gd name="T5" fmla="*/ 3 h 3"/>
              <a:gd name="T6" fmla="*/ 2 w 2"/>
              <a:gd name="T7" fmla="*/ 3 h 3"/>
              <a:gd name="T8" fmla="*/ 0 w 2"/>
              <a:gd name="T9" fmla="*/ 0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0 w 2"/>
              <a:gd name="T23" fmla="*/ 0 h 3"/>
              <a:gd name="T24" fmla="*/ 0 w 2"/>
              <a:gd name="T25" fmla="*/ 3 h 3"/>
              <a:gd name="T26" fmla="*/ 0 w 2"/>
              <a:gd name="T27" fmla="*/ 3 h 3"/>
              <a:gd name="T28" fmla="*/ 0 w 2"/>
              <a:gd name="T29" fmla="*/ 3 h 3"/>
              <a:gd name="T30" fmla="*/ 0 w 2"/>
              <a:gd name="T31" fmla="*/ 3 h 3"/>
              <a:gd name="T32" fmla="*/ 0 w 2"/>
              <a:gd name="T33" fmla="*/ 3 h 3"/>
              <a:gd name="T34" fmla="*/ 0 w 2"/>
              <a:gd name="T35" fmla="*/ 3 h 3"/>
              <a:gd name="T36" fmla="*/ 0 w 2"/>
              <a:gd name="T37" fmla="*/ 3 h 3"/>
              <a:gd name="T38" fmla="*/ 0 w 2"/>
              <a:gd name="T39" fmla="*/ 3 h 3"/>
              <a:gd name="T40" fmla="*/ 0 w 2"/>
              <a:gd name="T41" fmla="*/ 3 h 3"/>
              <a:gd name="T42" fmla="*/ 0 w 2"/>
              <a:gd name="T43" fmla="*/ 3 h 3"/>
              <a:gd name="T44" fmla="*/ 0 w 2"/>
              <a:gd name="T45" fmla="*/ 3 h 3"/>
              <a:gd name="T46" fmla="*/ 0 w 2"/>
              <a:gd name="T47" fmla="*/ 3 h 3"/>
              <a:gd name="T48" fmla="*/ 0 w 2"/>
              <a:gd name="T49" fmla="*/ 3 h 3"/>
              <a:gd name="T50" fmla="*/ 0 w 2"/>
              <a:gd name="T51" fmla="*/ 3 h 3"/>
              <a:gd name="T52" fmla="*/ 0 w 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Line 1187"/>
          <p:cNvSpPr>
            <a:spLocks noChangeShapeType="1"/>
          </p:cNvSpPr>
          <p:nvPr/>
        </p:nvSpPr>
        <p:spPr bwMode="auto">
          <a:xfrm>
            <a:off x="569913"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Line 1188"/>
          <p:cNvSpPr>
            <a:spLocks noChangeShapeType="1"/>
          </p:cNvSpPr>
          <p:nvPr/>
        </p:nvSpPr>
        <p:spPr bwMode="auto">
          <a:xfrm>
            <a:off x="569913"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208"/>
          <p:cNvSpPr>
            <a:spLocks/>
          </p:cNvSpPr>
          <p:nvPr/>
        </p:nvSpPr>
        <p:spPr bwMode="auto">
          <a:xfrm>
            <a:off x="595313" y="557213"/>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210"/>
          <p:cNvSpPr>
            <a:spLocks/>
          </p:cNvSpPr>
          <p:nvPr/>
        </p:nvSpPr>
        <p:spPr bwMode="auto">
          <a:xfrm>
            <a:off x="595313" y="557213"/>
            <a:ext cx="3175" cy="3175"/>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0 h 2"/>
              <a:gd name="T12" fmla="*/ 0 w 2"/>
              <a:gd name="T13" fmla="*/ 0 h 2"/>
              <a:gd name="T14" fmla="*/ 0 w 2"/>
              <a:gd name="T15" fmla="*/ 0 h 2"/>
              <a:gd name="T16" fmla="*/ 0 w 2"/>
              <a:gd name="T17" fmla="*/ 2 h 2"/>
              <a:gd name="T18" fmla="*/ 0 w 2"/>
              <a:gd name="T19" fmla="*/ 2 h 2"/>
              <a:gd name="T20" fmla="*/ 2 w 2"/>
              <a:gd name="T21" fmla="*/ 2 h 2"/>
              <a:gd name="T22" fmla="*/ 2 w 2"/>
              <a:gd name="T23" fmla="*/ 0 h 2"/>
              <a:gd name="T24" fmla="*/ 2 w 2"/>
              <a:gd name="T25" fmla="*/ 0 h 2"/>
              <a:gd name="T26" fmla="*/ 0 w 2"/>
              <a:gd name="T27" fmla="*/ 0 h 2"/>
              <a:gd name="T28" fmla="*/ 0 w 2"/>
              <a:gd name="T29" fmla="*/ 0 h 2"/>
              <a:gd name="T30" fmla="*/ 0 w 2"/>
              <a:gd name="T31" fmla="*/ 0 h 2"/>
              <a:gd name="T32" fmla="*/ 0 w 2"/>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214"/>
          <p:cNvSpPr>
            <a:spLocks/>
          </p:cNvSpPr>
          <p:nvPr/>
        </p:nvSpPr>
        <p:spPr bwMode="auto">
          <a:xfrm>
            <a:off x="595313" y="557213"/>
            <a:ext cx="3175" cy="3175"/>
          </a:xfrm>
          <a:custGeom>
            <a:avLst/>
            <a:gdLst>
              <a:gd name="T0" fmla="*/ 0 w 2"/>
              <a:gd name="T1" fmla="*/ 2 h 2"/>
              <a:gd name="T2" fmla="*/ 2 w 2"/>
              <a:gd name="T3" fmla="*/ 2 h 2"/>
              <a:gd name="T4" fmla="*/ 0 w 2"/>
              <a:gd name="T5" fmla="*/ 0 h 2"/>
              <a:gd name="T6" fmla="*/ 0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Rectangle 1215"/>
          <p:cNvSpPr>
            <a:spLocks noChangeArrowheads="1"/>
          </p:cNvSpPr>
          <p:nvPr/>
        </p:nvSpPr>
        <p:spPr bwMode="auto">
          <a:xfrm>
            <a:off x="595313" y="627063"/>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28" name="Freeform 1217"/>
          <p:cNvSpPr>
            <a:spLocks/>
          </p:cNvSpPr>
          <p:nvPr/>
        </p:nvSpPr>
        <p:spPr bwMode="auto">
          <a:xfrm>
            <a:off x="595313" y="627063"/>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219"/>
          <p:cNvSpPr>
            <a:spLocks/>
          </p:cNvSpPr>
          <p:nvPr/>
        </p:nvSpPr>
        <p:spPr bwMode="auto">
          <a:xfrm>
            <a:off x="731838" y="541338"/>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221"/>
          <p:cNvSpPr>
            <a:spLocks/>
          </p:cNvSpPr>
          <p:nvPr/>
        </p:nvSpPr>
        <p:spPr bwMode="auto">
          <a:xfrm>
            <a:off x="731838" y="541338"/>
            <a:ext cx="3175" cy="3175"/>
          </a:xfrm>
          <a:custGeom>
            <a:avLst/>
            <a:gdLst>
              <a:gd name="T0" fmla="*/ 2 w 2"/>
              <a:gd name="T1" fmla="*/ 0 h 2"/>
              <a:gd name="T2" fmla="*/ 2 w 2"/>
              <a:gd name="T3" fmla="*/ 0 h 2"/>
              <a:gd name="T4" fmla="*/ 2 w 2"/>
              <a:gd name="T5" fmla="*/ 0 h 2"/>
              <a:gd name="T6" fmla="*/ 0 w 2"/>
              <a:gd name="T7" fmla="*/ 0 h 2"/>
              <a:gd name="T8" fmla="*/ 0 w 2"/>
              <a:gd name="T9" fmla="*/ 0 h 2"/>
              <a:gd name="T10" fmla="*/ 0 w 2"/>
              <a:gd name="T11" fmla="*/ 2 h 2"/>
              <a:gd name="T12" fmla="*/ 2 w 2"/>
              <a:gd name="T13" fmla="*/ 0 h 2"/>
              <a:gd name="T14" fmla="*/ 2 w 2"/>
              <a:gd name="T15" fmla="*/ 0 h 2"/>
              <a:gd name="T16" fmla="*/ 2 w 2"/>
              <a:gd name="T17" fmla="*/ 0 h 2"/>
              <a:gd name="T18" fmla="*/ 0 w 2"/>
              <a:gd name="T19" fmla="*/ 0 h 2"/>
              <a:gd name="T20" fmla="*/ 0 w 2"/>
              <a:gd name="T21" fmla="*/ 0 h 2"/>
              <a:gd name="T22" fmla="*/ 0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234"/>
          <p:cNvSpPr>
            <a:spLocks/>
          </p:cNvSpPr>
          <p:nvPr/>
        </p:nvSpPr>
        <p:spPr bwMode="auto">
          <a:xfrm>
            <a:off x="722313" y="550863"/>
            <a:ext cx="3175" cy="1587"/>
          </a:xfrm>
          <a:custGeom>
            <a:avLst/>
            <a:gdLst>
              <a:gd name="T0" fmla="*/ 0 w 2"/>
              <a:gd name="T1" fmla="*/ 0 h 1587"/>
              <a:gd name="T2" fmla="*/ 0 w 2"/>
              <a:gd name="T3" fmla="*/ 0 h 1587"/>
              <a:gd name="T4" fmla="*/ 2 w 2"/>
              <a:gd name="T5" fmla="*/ 0 h 1587"/>
              <a:gd name="T6" fmla="*/ 2 w 2"/>
              <a:gd name="T7" fmla="*/ 0 h 1587"/>
              <a:gd name="T8" fmla="*/ 2 w 2"/>
              <a:gd name="T9" fmla="*/ 0 h 1587"/>
              <a:gd name="T10" fmla="*/ 2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 w 2"/>
              <a:gd name="T25" fmla="*/ 0 h 1587"/>
              <a:gd name="T26" fmla="*/ 2 w 2"/>
              <a:gd name="T27" fmla="*/ 0 h 1587"/>
              <a:gd name="T28" fmla="*/ 2 w 2"/>
              <a:gd name="T29" fmla="*/ 0 h 1587"/>
              <a:gd name="T30" fmla="*/ 0 w 2"/>
              <a:gd name="T31" fmla="*/ 0 h 1587"/>
              <a:gd name="T32" fmla="*/ 0 w 2"/>
              <a:gd name="T33" fmla="*/ 0 h 1587"/>
              <a:gd name="T34" fmla="*/ 2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Line 1237"/>
          <p:cNvSpPr>
            <a:spLocks noChangeShapeType="1"/>
          </p:cNvSpPr>
          <p:nvPr/>
        </p:nvSpPr>
        <p:spPr bwMode="auto">
          <a:xfrm>
            <a:off x="728663" y="54451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Line 1238"/>
          <p:cNvSpPr>
            <a:spLocks noChangeShapeType="1"/>
          </p:cNvSpPr>
          <p:nvPr/>
        </p:nvSpPr>
        <p:spPr bwMode="auto">
          <a:xfrm>
            <a:off x="728663" y="54451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240"/>
          <p:cNvSpPr>
            <a:spLocks/>
          </p:cNvSpPr>
          <p:nvPr/>
        </p:nvSpPr>
        <p:spPr bwMode="auto">
          <a:xfrm>
            <a:off x="728663" y="541338"/>
            <a:ext cx="1587"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243"/>
          <p:cNvSpPr>
            <a:spLocks/>
          </p:cNvSpPr>
          <p:nvPr/>
        </p:nvSpPr>
        <p:spPr bwMode="auto">
          <a:xfrm>
            <a:off x="728663" y="538163"/>
            <a:ext cx="3175" cy="3175"/>
          </a:xfrm>
          <a:custGeom>
            <a:avLst/>
            <a:gdLst>
              <a:gd name="T0" fmla="*/ 2 w 2"/>
              <a:gd name="T1" fmla="*/ 2 h 2"/>
              <a:gd name="T2" fmla="*/ 2 w 2"/>
              <a:gd name="T3" fmla="*/ 2 h 2"/>
              <a:gd name="T4" fmla="*/ 2 w 2"/>
              <a:gd name="T5" fmla="*/ 2 h 2"/>
              <a:gd name="T6" fmla="*/ 2 w 2"/>
              <a:gd name="T7" fmla="*/ 2 h 2"/>
              <a:gd name="T8" fmla="*/ 0 w 2"/>
              <a:gd name="T9" fmla="*/ 2 h 2"/>
              <a:gd name="T10" fmla="*/ 0 w 2"/>
              <a:gd name="T11" fmla="*/ 2 h 2"/>
              <a:gd name="T12" fmla="*/ 2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2 w 2"/>
              <a:gd name="T39" fmla="*/ 2 h 2"/>
              <a:gd name="T40" fmla="*/ 2 w 2"/>
              <a:gd name="T41" fmla="*/ 2 h 2"/>
              <a:gd name="T42" fmla="*/ 2 w 2"/>
              <a:gd name="T43" fmla="*/ 2 h 2"/>
              <a:gd name="T44" fmla="*/ 2 w 2"/>
              <a:gd name="T45" fmla="*/ 2 h 2"/>
              <a:gd name="T46" fmla="*/ 2 w 2"/>
              <a:gd name="T47" fmla="*/ 2 h 2"/>
              <a:gd name="T48" fmla="*/ 0 w 2"/>
              <a:gd name="T49" fmla="*/ 0 h 2"/>
              <a:gd name="T50" fmla="*/ 0 w 2"/>
              <a:gd name="T51" fmla="*/ 2 h 2"/>
              <a:gd name="T52" fmla="*/ 0 w 2"/>
              <a:gd name="T53" fmla="*/ 2 h 2"/>
              <a:gd name="T54" fmla="*/ 0 w 2"/>
              <a:gd name="T55" fmla="*/ 2 h 2"/>
              <a:gd name="T56" fmla="*/ 2 w 2"/>
              <a:gd name="T57" fmla="*/ 2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246"/>
          <p:cNvSpPr>
            <a:spLocks/>
          </p:cNvSpPr>
          <p:nvPr/>
        </p:nvSpPr>
        <p:spPr bwMode="auto">
          <a:xfrm>
            <a:off x="725488" y="547688"/>
            <a:ext cx="3175" cy="3175"/>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2 w 2"/>
              <a:gd name="T17" fmla="*/ 0 h 2"/>
              <a:gd name="T18" fmla="*/ 2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 h 2"/>
              <a:gd name="T48" fmla="*/ 0 w 2"/>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250"/>
          <p:cNvSpPr>
            <a:spLocks/>
          </p:cNvSpPr>
          <p:nvPr/>
        </p:nvSpPr>
        <p:spPr bwMode="auto">
          <a:xfrm>
            <a:off x="731838" y="530225"/>
            <a:ext cx="3175"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252"/>
          <p:cNvSpPr>
            <a:spLocks/>
          </p:cNvSpPr>
          <p:nvPr/>
        </p:nvSpPr>
        <p:spPr bwMode="auto">
          <a:xfrm>
            <a:off x="731838" y="527050"/>
            <a:ext cx="3175" cy="7938"/>
          </a:xfrm>
          <a:custGeom>
            <a:avLst/>
            <a:gdLst>
              <a:gd name="T0" fmla="*/ 2 w 2"/>
              <a:gd name="T1" fmla="*/ 2 h 5"/>
              <a:gd name="T2" fmla="*/ 2 w 2"/>
              <a:gd name="T3" fmla="*/ 2 h 5"/>
              <a:gd name="T4" fmla="*/ 0 w 2"/>
              <a:gd name="T5" fmla="*/ 0 h 5"/>
              <a:gd name="T6" fmla="*/ 0 w 2"/>
              <a:gd name="T7" fmla="*/ 2 h 5"/>
              <a:gd name="T8" fmla="*/ 0 w 2"/>
              <a:gd name="T9" fmla="*/ 2 h 5"/>
              <a:gd name="T10" fmla="*/ 2 w 2"/>
              <a:gd name="T11" fmla="*/ 5 h 5"/>
              <a:gd name="T12" fmla="*/ 2 w 2"/>
              <a:gd name="T13" fmla="*/ 2 h 5"/>
              <a:gd name="T14" fmla="*/ 2 w 2"/>
              <a:gd name="T15" fmla="*/ 2 h 5"/>
              <a:gd name="T16" fmla="*/ 0 w 2"/>
              <a:gd name="T17" fmla="*/ 0 h 5"/>
              <a:gd name="T18" fmla="*/ 0 w 2"/>
              <a:gd name="T19" fmla="*/ 2 h 5"/>
              <a:gd name="T20" fmla="*/ 0 w 2"/>
              <a:gd name="T21" fmla="*/ 2 h 5"/>
              <a:gd name="T22" fmla="*/ 2 w 2"/>
              <a:gd name="T23" fmla="*/ 5 h 5"/>
              <a:gd name="T24" fmla="*/ 2 w 2"/>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255"/>
          <p:cNvSpPr>
            <a:spLocks/>
          </p:cNvSpPr>
          <p:nvPr/>
        </p:nvSpPr>
        <p:spPr bwMode="auto">
          <a:xfrm>
            <a:off x="712788" y="550863"/>
            <a:ext cx="3175" cy="1587"/>
          </a:xfrm>
          <a:custGeom>
            <a:avLst/>
            <a:gdLst>
              <a:gd name="T0" fmla="*/ 0 w 2"/>
              <a:gd name="T1" fmla="*/ 0 h 1587"/>
              <a:gd name="T2" fmla="*/ 2 w 2"/>
              <a:gd name="T3" fmla="*/ 0 h 1587"/>
              <a:gd name="T4" fmla="*/ 2 w 2"/>
              <a:gd name="T5" fmla="*/ 0 h 1587"/>
              <a:gd name="T6" fmla="*/ 2 w 2"/>
              <a:gd name="T7" fmla="*/ 0 h 1587"/>
              <a:gd name="T8" fmla="*/ 2 w 2"/>
              <a:gd name="T9" fmla="*/ 0 h 1587"/>
              <a:gd name="T10" fmla="*/ 0 w 2"/>
              <a:gd name="T11" fmla="*/ 0 h 1587"/>
              <a:gd name="T12" fmla="*/ 0 w 2"/>
              <a:gd name="T13" fmla="*/ 0 h 1587"/>
              <a:gd name="T14" fmla="*/ 0 w 2"/>
              <a:gd name="T15" fmla="*/ 0 h 1587"/>
              <a:gd name="T16" fmla="*/ 0 w 2"/>
              <a:gd name="T17" fmla="*/ 0 h 1587"/>
              <a:gd name="T18" fmla="*/ 2 w 2"/>
              <a:gd name="T19" fmla="*/ 0 h 1587"/>
              <a:gd name="T20" fmla="*/ 2 w 2"/>
              <a:gd name="T21" fmla="*/ 0 h 1587"/>
              <a:gd name="T22" fmla="*/ 2 w 2"/>
              <a:gd name="T23" fmla="*/ 0 h 1587"/>
              <a:gd name="T24" fmla="*/ 2 w 2"/>
              <a:gd name="T25" fmla="*/ 0 h 1587"/>
              <a:gd name="T26" fmla="*/ 2 w 2"/>
              <a:gd name="T27" fmla="*/ 0 h 1587"/>
              <a:gd name="T28" fmla="*/ 2 w 2"/>
              <a:gd name="T29" fmla="*/ 0 h 1587"/>
              <a:gd name="T30" fmla="*/ 2 w 2"/>
              <a:gd name="T31" fmla="*/ 0 h 1587"/>
              <a:gd name="T32" fmla="*/ 2 w 2"/>
              <a:gd name="T33" fmla="*/ 0 h 1587"/>
              <a:gd name="T34" fmla="*/ 2 w 2"/>
              <a:gd name="T35" fmla="*/ 0 h 1587"/>
              <a:gd name="T36" fmla="*/ 2 w 2"/>
              <a:gd name="T37" fmla="*/ 0 h 1587"/>
              <a:gd name="T38" fmla="*/ 2 w 2"/>
              <a:gd name="T39" fmla="*/ 0 h 1587"/>
              <a:gd name="T40" fmla="*/ 2 w 2"/>
              <a:gd name="T41" fmla="*/ 0 h 1587"/>
              <a:gd name="T42" fmla="*/ 2 w 2"/>
              <a:gd name="T43" fmla="*/ 0 h 1587"/>
              <a:gd name="T44" fmla="*/ 2 w 2"/>
              <a:gd name="T45" fmla="*/ 0 h 1587"/>
              <a:gd name="T46" fmla="*/ 2 w 2"/>
              <a:gd name="T47" fmla="*/ 0 h 1587"/>
              <a:gd name="T48" fmla="*/ 2 w 2"/>
              <a:gd name="T49" fmla="*/ 0 h 1587"/>
              <a:gd name="T50" fmla="*/ 2 w 2"/>
              <a:gd name="T51" fmla="*/ 0 h 1587"/>
              <a:gd name="T52" fmla="*/ 2 w 2"/>
              <a:gd name="T53" fmla="*/ 0 h 1587"/>
              <a:gd name="T54" fmla="*/ 2 w 2"/>
              <a:gd name="T55" fmla="*/ 0 h 1587"/>
              <a:gd name="T56" fmla="*/ 2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Rectangle 1256"/>
          <p:cNvSpPr>
            <a:spLocks noChangeArrowheads="1"/>
          </p:cNvSpPr>
          <p:nvPr/>
        </p:nvSpPr>
        <p:spPr bwMode="auto">
          <a:xfrm>
            <a:off x="722313" y="550863"/>
            <a:ext cx="1587"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1" name="Freeform 1258"/>
          <p:cNvSpPr>
            <a:spLocks/>
          </p:cNvSpPr>
          <p:nvPr/>
        </p:nvSpPr>
        <p:spPr bwMode="auto">
          <a:xfrm>
            <a:off x="722313" y="550863"/>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266"/>
          <p:cNvSpPr>
            <a:spLocks/>
          </p:cNvSpPr>
          <p:nvPr/>
        </p:nvSpPr>
        <p:spPr bwMode="auto">
          <a:xfrm>
            <a:off x="728663" y="5349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269"/>
          <p:cNvSpPr>
            <a:spLocks/>
          </p:cNvSpPr>
          <p:nvPr/>
        </p:nvSpPr>
        <p:spPr bwMode="auto">
          <a:xfrm>
            <a:off x="728663" y="530225"/>
            <a:ext cx="3175" cy="4763"/>
          </a:xfrm>
          <a:custGeom>
            <a:avLst/>
            <a:gdLst>
              <a:gd name="T0" fmla="*/ 0 w 2"/>
              <a:gd name="T1" fmla="*/ 3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3 h 3"/>
              <a:gd name="T16" fmla="*/ 0 w 2"/>
              <a:gd name="T17" fmla="*/ 3 h 3"/>
              <a:gd name="T18" fmla="*/ 2 w 2"/>
              <a:gd name="T19" fmla="*/ 0 h 3"/>
              <a:gd name="T20" fmla="*/ 2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3 h 3"/>
              <a:gd name="T40" fmla="*/ 0 w 2"/>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Line 1270"/>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Line 1271"/>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Rectangle 1272"/>
          <p:cNvSpPr>
            <a:spLocks noChangeArrowheads="1"/>
          </p:cNvSpPr>
          <p:nvPr/>
        </p:nvSpPr>
        <p:spPr bwMode="auto">
          <a:xfrm>
            <a:off x="728663" y="530225"/>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7" name="Rectangle 1273"/>
          <p:cNvSpPr>
            <a:spLocks noChangeArrowheads="1"/>
          </p:cNvSpPr>
          <p:nvPr/>
        </p:nvSpPr>
        <p:spPr bwMode="auto">
          <a:xfrm>
            <a:off x="728663" y="530225"/>
            <a:ext cx="158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8" name="Line 1274"/>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Line 1275"/>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1277"/>
          <p:cNvSpPr>
            <a:spLocks/>
          </p:cNvSpPr>
          <p:nvPr/>
        </p:nvSpPr>
        <p:spPr bwMode="auto">
          <a:xfrm>
            <a:off x="728663" y="523875"/>
            <a:ext cx="1587"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1287"/>
          <p:cNvSpPr>
            <a:spLocks/>
          </p:cNvSpPr>
          <p:nvPr/>
        </p:nvSpPr>
        <p:spPr bwMode="auto">
          <a:xfrm>
            <a:off x="719138" y="514350"/>
            <a:ext cx="3175"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2 h 2"/>
              <a:gd name="T18" fmla="*/ 0 w 2"/>
              <a:gd name="T19" fmla="*/ 2 h 2"/>
              <a:gd name="T20" fmla="*/ 0 w 2"/>
              <a:gd name="T21" fmla="*/ 2 h 2"/>
              <a:gd name="T22" fmla="*/ 0 w 2"/>
              <a:gd name="T23" fmla="*/ 2 h 2"/>
              <a:gd name="T24" fmla="*/ 2 w 2"/>
              <a:gd name="T25" fmla="*/ 2 h 2"/>
              <a:gd name="T26" fmla="*/ 2 w 2"/>
              <a:gd name="T27" fmla="*/ 2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1290"/>
          <p:cNvSpPr>
            <a:spLocks/>
          </p:cNvSpPr>
          <p:nvPr/>
        </p:nvSpPr>
        <p:spPr bwMode="auto">
          <a:xfrm>
            <a:off x="719138" y="517525"/>
            <a:ext cx="3175" cy="3175"/>
          </a:xfrm>
          <a:custGeom>
            <a:avLst/>
            <a:gdLst>
              <a:gd name="T0" fmla="*/ 0 w 2"/>
              <a:gd name="T1" fmla="*/ 2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0 h 2"/>
              <a:gd name="T18" fmla="*/ 0 w 2"/>
              <a:gd name="T19" fmla="*/ 0 h 2"/>
              <a:gd name="T20" fmla="*/ 2 w 2"/>
              <a:gd name="T21" fmla="*/ 0 h 2"/>
              <a:gd name="T22" fmla="*/ 0 w 2"/>
              <a:gd name="T23" fmla="*/ 0 h 2"/>
              <a:gd name="T24" fmla="*/ 0 w 2"/>
              <a:gd name="T25" fmla="*/ 0 h 2"/>
              <a:gd name="T26" fmla="*/ 0 w 2"/>
              <a:gd name="T27" fmla="*/ 0 h 2"/>
              <a:gd name="T28" fmla="*/ 0 w 2"/>
              <a:gd name="T29" fmla="*/ 0 h 2"/>
              <a:gd name="T30" fmla="*/ 0 w 2"/>
              <a:gd name="T31" fmla="*/ 2 h 2"/>
              <a:gd name="T32" fmla="*/ 0 w 2"/>
              <a:gd name="T33" fmla="*/ 2 h 2"/>
              <a:gd name="T34" fmla="*/ 0 w 2"/>
              <a:gd name="T35" fmla="*/ 2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 h 2"/>
              <a:gd name="T50" fmla="*/ 2 w 2"/>
              <a:gd name="T51" fmla="*/ 2 h 2"/>
              <a:gd name="T52" fmla="*/ 2 w 2"/>
              <a:gd name="T53" fmla="*/ 0 h 2"/>
              <a:gd name="T54" fmla="*/ 2 w 2"/>
              <a:gd name="T55" fmla="*/ 0 h 2"/>
              <a:gd name="T56" fmla="*/ 0 w 2"/>
              <a:gd name="T57" fmla="*/ 0 h 2"/>
              <a:gd name="T58" fmla="*/ 0 w 2"/>
              <a:gd name="T59" fmla="*/ 0 h 2"/>
              <a:gd name="T60" fmla="*/ 0 w 2"/>
              <a:gd name="T61" fmla="*/ 2 h 2"/>
              <a:gd name="T62" fmla="*/ 0 w 2"/>
              <a:gd name="T63" fmla="*/ 2 h 2"/>
              <a:gd name="T64" fmla="*/ 2 w 2"/>
              <a:gd name="T65" fmla="*/ 2 h 2"/>
              <a:gd name="T66" fmla="*/ 2 w 2"/>
              <a:gd name="T67" fmla="*/ 2 h 2"/>
              <a:gd name="T68" fmla="*/ 0 w 2"/>
              <a:gd name="T69" fmla="*/ 2 h 2"/>
              <a:gd name="T70" fmla="*/ 0 w 2"/>
              <a:gd name="T71" fmla="*/ 2 h 2"/>
              <a:gd name="T72" fmla="*/ 0 w 2"/>
              <a:gd name="T73" fmla="*/ 2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Rectangle 1335"/>
          <p:cNvSpPr>
            <a:spLocks noChangeArrowheads="1"/>
          </p:cNvSpPr>
          <p:nvPr/>
        </p:nvSpPr>
        <p:spPr bwMode="auto">
          <a:xfrm>
            <a:off x="468313"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4" name="Rectangle 1336"/>
          <p:cNvSpPr>
            <a:spLocks noChangeArrowheads="1"/>
          </p:cNvSpPr>
          <p:nvPr/>
        </p:nvSpPr>
        <p:spPr bwMode="auto">
          <a:xfrm>
            <a:off x="474663"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5" name="Rectangle 1337"/>
          <p:cNvSpPr>
            <a:spLocks noChangeArrowheads="1"/>
          </p:cNvSpPr>
          <p:nvPr/>
        </p:nvSpPr>
        <p:spPr bwMode="auto">
          <a:xfrm>
            <a:off x="474663"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6" name="Rectangle 1340"/>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7" name="Rectangle 1341"/>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8" name="Rectangle 1342"/>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9" name="Rectangle 1343"/>
          <p:cNvSpPr>
            <a:spLocks noChangeArrowheads="1"/>
          </p:cNvSpPr>
          <p:nvPr/>
        </p:nvSpPr>
        <p:spPr bwMode="auto">
          <a:xfrm>
            <a:off x="468313"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0" name="Rectangle 1344"/>
          <p:cNvSpPr>
            <a:spLocks noChangeArrowheads="1"/>
          </p:cNvSpPr>
          <p:nvPr/>
        </p:nvSpPr>
        <p:spPr bwMode="auto">
          <a:xfrm>
            <a:off x="465138" y="485775"/>
            <a:ext cx="1587"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30" name="Title 329"/>
          <p:cNvSpPr>
            <a:spLocks noGrp="1"/>
          </p:cNvSpPr>
          <p:nvPr>
            <p:ph type="title"/>
          </p:nvPr>
        </p:nvSpPr>
        <p:spPr>
          <a:xfrm>
            <a:off x="865910" y="1306550"/>
            <a:ext cx="7296726" cy="1450437"/>
          </a:xfrm>
        </p:spPr>
        <p:txBody>
          <a:bodyPr anchor="b"/>
          <a:lstStyle>
            <a:lvl1pPr>
              <a:defRPr sz="3800" b="1" cap="none" baseline="0">
                <a:solidFill>
                  <a:schemeClr val="tx2"/>
                </a:solidFill>
              </a:defRPr>
            </a:lvl1pPr>
          </a:lstStyle>
          <a:p>
            <a:r>
              <a:rPr lang="en-US" dirty="0"/>
              <a:t>Click to edit Master title style</a:t>
            </a:r>
          </a:p>
        </p:txBody>
      </p:sp>
      <p:sp>
        <p:nvSpPr>
          <p:cNvPr id="332" name="Text Placeholder 331"/>
          <p:cNvSpPr>
            <a:spLocks noGrp="1"/>
          </p:cNvSpPr>
          <p:nvPr>
            <p:ph type="body" sz="quarter" idx="13"/>
          </p:nvPr>
        </p:nvSpPr>
        <p:spPr>
          <a:xfrm>
            <a:off x="851104" y="3361955"/>
            <a:ext cx="7328771" cy="2397495"/>
          </a:xfrm>
        </p:spPr>
        <p:txBody>
          <a:bodyPr>
            <a:normAutofit/>
          </a:bodyPr>
          <a:lstStyle>
            <a:lvl1pPr>
              <a:lnSpc>
                <a:spcPct val="100000"/>
              </a:lnSpc>
              <a:defRPr sz="2800" b="0" i="0" cap="none" baseline="0">
                <a:solidFill>
                  <a:schemeClr val="tx2"/>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Click to edit Master text styles</a:t>
            </a:r>
          </a:p>
        </p:txBody>
      </p:sp>
    </p:spTree>
    <p:extLst>
      <p:ext uri="{BB962C8B-B14F-4D97-AF65-F5344CB8AC3E}">
        <p14:creationId xmlns:p14="http://schemas.microsoft.com/office/powerpoint/2010/main" val="2695496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629400"/>
            <a:ext cx="2133600" cy="228600"/>
          </a:xfrm>
          <a:prstGeom prst="rect">
            <a:avLst/>
          </a:prstGeom>
        </p:spPr>
        <p:txBody>
          <a:bodyPr/>
          <a:lstStyle/>
          <a:p>
            <a:fld id="{92E6C341-3FDB-47B6-877D-86C259CDDD70}" type="slidenum">
              <a:rPr lang="en-US" smtClean="0"/>
              <a:pPr/>
              <a:t>‹#›</a:t>
            </a:fld>
            <a:endParaRPr lang="en-US" dirty="0"/>
          </a:p>
        </p:txBody>
      </p:sp>
      <p:sp>
        <p:nvSpPr>
          <p:cNvPr id="6" name="Date Placeholder 3"/>
          <p:cNvSpPr>
            <a:spLocks noGrp="1"/>
          </p:cNvSpPr>
          <p:nvPr>
            <p:ph type="dt" sz="half" idx="2"/>
          </p:nvPr>
        </p:nvSpPr>
        <p:spPr>
          <a:xfrm>
            <a:off x="76200" y="6629400"/>
            <a:ext cx="2133600" cy="228600"/>
          </a:xfrm>
          <a:prstGeom prst="rect">
            <a:avLst/>
          </a:prstGeom>
        </p:spPr>
        <p:txBody>
          <a:bodyPr vert="horz" lIns="91440" tIns="45720" rIns="91440" bIns="45720" rtlCol="0" anchor="ctr"/>
          <a:lstStyle>
            <a:lvl1pPr algn="l">
              <a:defRPr sz="1000" b="1">
                <a:solidFill>
                  <a:srgbClr val="FFFFFF"/>
                </a:solidFill>
              </a:defRPr>
            </a:lvl1pPr>
          </a:lstStyle>
          <a:p>
            <a:r>
              <a:rPr lang="en-US"/>
              <a:t>THE WORLD BANK TREASURY</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34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8EAB727E-C686-4C53-950C-D6F0345FD758}" type="datetime1">
              <a:rPr lang="en-MY" smtClean="0"/>
              <a:t>11/11/2019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1468421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80047ED-526E-46C6-A36E-E64318BB3A8C}" type="datetime1">
              <a:rPr lang="en-MY" smtClean="0"/>
              <a:t>11/11/2019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605808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FC3ADB-D7DB-4671-94C6-767DBBE576E0}" type="datetime1">
              <a:rPr lang="en-MY" smtClean="0"/>
              <a:t>11/11/2019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3197332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6B2E32A8-CBA0-4309-9553-51A4D10AF102}" type="datetime1">
              <a:rPr lang="en-MY" smtClean="0"/>
              <a:t>11/11/2019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1335808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3D6C51D8-3DF6-4EF6-8BD9-3645AC1B4677}" type="datetime1">
              <a:rPr lang="en-MY" smtClean="0"/>
              <a:t>11/11/2019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54788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2707B3-267A-4183-B637-F9BDF8612259}"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409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55047DF7-D2F4-4FF1-A07D-2FCCF8FBCF1E}" type="datetime1">
              <a:rPr lang="en-MY" smtClean="0"/>
              <a:t>11/11/2019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341482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F9AAC-A1EC-455A-8E85-3618E6BAD1DE}" type="datetime1">
              <a:rPr lang="en-MY" smtClean="0"/>
              <a:t>11/11/2019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1392874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AA7BCE-BA26-4FB6-82D2-545AC31F30BD}" type="datetime1">
              <a:rPr lang="en-MY" smtClean="0"/>
              <a:t>11/11/2019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3718381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380405-67C8-4FCC-A26E-F15671CA0A5E}" type="datetime1">
              <a:rPr lang="en-MY" smtClean="0"/>
              <a:t>11/11/2019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1882488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BC2572CB-34A7-4BB4-99B1-8F2B4C1CE515}" type="datetime1">
              <a:rPr lang="en-MY" smtClean="0"/>
              <a:t>11/11/2019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3079452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AAD4A413-C5B8-4081-88C7-3DA948A40441}" type="datetime1">
              <a:rPr lang="en-MY" smtClean="0"/>
              <a:t>11/11/2019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2669CBB-F1E4-46B7-AA16-59EF1343402D}" type="slidenum">
              <a:rPr lang="en-MY" smtClean="0"/>
              <a:t>‹#›</a:t>
            </a:fld>
            <a:endParaRPr lang="en-MY"/>
          </a:p>
        </p:txBody>
      </p:sp>
    </p:spTree>
    <p:extLst>
      <p:ext uri="{BB962C8B-B14F-4D97-AF65-F5344CB8AC3E}">
        <p14:creationId xmlns:p14="http://schemas.microsoft.com/office/powerpoint/2010/main" val="74109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1D33E4-3FFB-42F0-BA52-CB3A090ED688}" type="datetime1">
              <a:rPr lang="en-US" smtClean="0">
                <a:solidFill>
                  <a:prstClr val="black">
                    <a:tint val="75000"/>
                  </a:prstClr>
                </a:solidFill>
              </a:rPr>
              <a:pPr/>
              <a:t>11-Nov-19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2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DBDC4-BF2E-42A8-9BB0-3109765492C5}" type="datetime1">
              <a:rPr lang="en-US" smtClean="0">
                <a:solidFill>
                  <a:prstClr val="black">
                    <a:tint val="75000"/>
                  </a:prstClr>
                </a:solidFill>
              </a:rPr>
              <a:pPr/>
              <a:t>11-Nov-19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24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53959-D944-4C88-8AEB-D58814C564DF}" type="datetime1">
              <a:rPr lang="en-US" smtClean="0">
                <a:solidFill>
                  <a:prstClr val="black">
                    <a:tint val="75000"/>
                  </a:prstClr>
                </a:solidFill>
              </a:rPr>
              <a:pPr/>
              <a:t>11-Nov-19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71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EFC21-8831-451D-B16D-3C6D77FAD924}"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1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18B48F-0C24-49D9-8B01-B3E32DCA0BC4}" type="datetime1">
              <a:rPr lang="en-US" smtClean="0">
                <a:solidFill>
                  <a:prstClr val="black">
                    <a:tint val="75000"/>
                  </a:prstClr>
                </a:solidFill>
              </a:rPr>
              <a:pPr/>
              <a:t>11-Nov-19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98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5746E-1772-4DCF-B23C-4422E52E2DF2}"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208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5746E-1772-4DCF-B23C-4422E52E2DF2}" type="datetime1">
              <a:rPr lang="en-US" smtClean="0">
                <a:solidFill>
                  <a:prstClr val="black">
                    <a:tint val="75000"/>
                  </a:prstClr>
                </a:solidFill>
              </a:rPr>
              <a:pPr/>
              <a:t>11-Nov-19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590CD-298B-4C73-80FE-85BAAA5FF4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7814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84"/>
          <p:cNvSpPr>
            <a:spLocks/>
          </p:cNvSpPr>
          <p:nvPr/>
        </p:nvSpPr>
        <p:spPr bwMode="auto">
          <a:xfrm flipH="1">
            <a:off x="8189913" y="6323013"/>
            <a:ext cx="349250" cy="534987"/>
          </a:xfrm>
          <a:custGeom>
            <a:avLst/>
            <a:gdLst>
              <a:gd name="T0" fmla="*/ 0 w 638"/>
              <a:gd name="T1" fmla="*/ 0 h 1194"/>
              <a:gd name="T2" fmla="*/ 20802 w 638"/>
              <a:gd name="T3" fmla="*/ 49287 h 1194"/>
              <a:gd name="T4" fmla="*/ 42698 w 638"/>
              <a:gd name="T5" fmla="*/ 96782 h 1194"/>
              <a:gd name="T6" fmla="*/ 58026 w 638"/>
              <a:gd name="T7" fmla="*/ 136211 h 1194"/>
              <a:gd name="T8" fmla="*/ 74448 w 638"/>
              <a:gd name="T9" fmla="*/ 178329 h 1194"/>
              <a:gd name="T10" fmla="*/ 89776 w 638"/>
              <a:gd name="T11" fmla="*/ 226720 h 1194"/>
              <a:gd name="T12" fmla="*/ 112767 w 638"/>
              <a:gd name="T13" fmla="*/ 301098 h 1194"/>
              <a:gd name="T14" fmla="*/ 129190 w 638"/>
              <a:gd name="T15" fmla="*/ 353073 h 1194"/>
              <a:gd name="T16" fmla="*/ 148897 w 638"/>
              <a:gd name="T17" fmla="*/ 443582 h 1194"/>
              <a:gd name="T18" fmla="*/ 156560 w 638"/>
              <a:gd name="T19" fmla="*/ 486596 h 1194"/>
              <a:gd name="T20" fmla="*/ 165319 w 638"/>
              <a:gd name="T21" fmla="*/ 534987 h 1194"/>
              <a:gd name="T22" fmla="*/ 349250 w 638"/>
              <a:gd name="T23" fmla="*/ 534987 h 1194"/>
              <a:gd name="T24" fmla="*/ 341586 w 638"/>
              <a:gd name="T25" fmla="*/ 511688 h 1194"/>
              <a:gd name="T26" fmla="*/ 327353 w 638"/>
              <a:gd name="T27" fmla="*/ 474947 h 1194"/>
              <a:gd name="T28" fmla="*/ 313121 w 638"/>
              <a:gd name="T29" fmla="*/ 439102 h 1194"/>
              <a:gd name="T30" fmla="*/ 299983 w 638"/>
              <a:gd name="T31" fmla="*/ 408633 h 1194"/>
              <a:gd name="T32" fmla="*/ 270422 w 638"/>
              <a:gd name="T33" fmla="*/ 351281 h 1194"/>
              <a:gd name="T34" fmla="*/ 249621 w 638"/>
              <a:gd name="T35" fmla="*/ 312748 h 1194"/>
              <a:gd name="T36" fmla="*/ 232103 w 638"/>
              <a:gd name="T37" fmla="*/ 280487 h 1194"/>
              <a:gd name="T38" fmla="*/ 206922 w 638"/>
              <a:gd name="T39" fmla="*/ 238369 h 1194"/>
              <a:gd name="T40" fmla="*/ 186121 w 638"/>
              <a:gd name="T41" fmla="*/ 210590 h 1194"/>
              <a:gd name="T42" fmla="*/ 167509 w 638"/>
              <a:gd name="T43" fmla="*/ 185498 h 1194"/>
              <a:gd name="T44" fmla="*/ 146707 w 638"/>
              <a:gd name="T45" fmla="*/ 153237 h 1194"/>
              <a:gd name="T46" fmla="*/ 124810 w 638"/>
              <a:gd name="T47" fmla="*/ 128146 h 1194"/>
              <a:gd name="T48" fmla="*/ 95250 w 638"/>
              <a:gd name="T49" fmla="*/ 94093 h 1194"/>
              <a:gd name="T50" fmla="*/ 66784 w 638"/>
              <a:gd name="T51" fmla="*/ 62729 h 1194"/>
              <a:gd name="T52" fmla="*/ 31750 w 638"/>
              <a:gd name="T53" fmla="*/ 23299 h 1194"/>
              <a:gd name="T54" fmla="*/ 16422 w 638"/>
              <a:gd name="T55" fmla="*/ 8961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a:p>
        </p:txBody>
      </p:sp>
      <p:sp>
        <p:nvSpPr>
          <p:cNvPr id="2051" name="Freeform 85"/>
          <p:cNvSpPr>
            <a:spLocks/>
          </p:cNvSpPr>
          <p:nvPr/>
        </p:nvSpPr>
        <p:spPr bwMode="auto">
          <a:xfrm flipH="1">
            <a:off x="8545513" y="6146800"/>
            <a:ext cx="246062" cy="165100"/>
          </a:xfrm>
          <a:custGeom>
            <a:avLst/>
            <a:gdLst>
              <a:gd name="T0" fmla="*/ 246062 w 448"/>
              <a:gd name="T1" fmla="*/ 165100 h 372"/>
              <a:gd name="T2" fmla="*/ 213107 w 448"/>
              <a:gd name="T3" fmla="*/ 134033 h 372"/>
              <a:gd name="T4" fmla="*/ 153789 w 448"/>
              <a:gd name="T5" fmla="*/ 92314 h 372"/>
              <a:gd name="T6" fmla="*/ 115342 w 448"/>
              <a:gd name="T7" fmla="*/ 63022 h 372"/>
              <a:gd name="T8" fmla="*/ 76894 w 448"/>
              <a:gd name="T9" fmla="*/ 41719 h 372"/>
              <a:gd name="T10" fmla="*/ 35152 w 448"/>
              <a:gd name="T11" fmla="*/ 19528 h 372"/>
              <a:gd name="T12" fmla="*/ 0 w 448"/>
              <a:gd name="T13" fmla="*/ 0 h 372"/>
              <a:gd name="T14" fmla="*/ 153789 w 448"/>
              <a:gd name="T15" fmla="*/ 0 h 372"/>
              <a:gd name="T16" fmla="*/ 164774 w 448"/>
              <a:gd name="T17" fmla="*/ 15977 h 372"/>
              <a:gd name="T18" fmla="*/ 177956 w 448"/>
              <a:gd name="T19" fmla="*/ 36393 h 372"/>
              <a:gd name="T20" fmla="*/ 190039 w 448"/>
              <a:gd name="T21" fmla="*/ 59472 h 372"/>
              <a:gd name="T22" fmla="*/ 207615 w 448"/>
              <a:gd name="T23" fmla="*/ 91426 h 372"/>
              <a:gd name="T24" fmla="*/ 224092 w 448"/>
              <a:gd name="T25" fmla="*/ 117168 h 372"/>
              <a:gd name="T26" fmla="*/ 238373 w 448"/>
              <a:gd name="T27" fmla="*/ 148235 h 372"/>
              <a:gd name="T28" fmla="*/ 246062 w 448"/>
              <a:gd name="T29" fmla="*/ 165100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a:p>
        </p:txBody>
      </p:sp>
      <p:sp>
        <p:nvSpPr>
          <p:cNvPr id="2052" name="Rectangle 2"/>
          <p:cNvSpPr>
            <a:spLocks noGrp="1" noChangeArrowheads="1"/>
          </p:cNvSpPr>
          <p:nvPr>
            <p:ph type="title"/>
          </p:nvPr>
        </p:nvSpPr>
        <p:spPr bwMode="auto">
          <a:xfrm>
            <a:off x="357188" y="241243"/>
            <a:ext cx="8461375" cy="9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33" name="Rectangle 3"/>
          <p:cNvSpPr>
            <a:spLocks noGrp="1" noChangeArrowheads="1"/>
          </p:cNvSpPr>
          <p:nvPr>
            <p:ph type="body" idx="1"/>
          </p:nvPr>
        </p:nvSpPr>
        <p:spPr bwMode="auto">
          <a:xfrm>
            <a:off x="357188" y="1354666"/>
            <a:ext cx="8478837" cy="49953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Paragraph content</a:t>
            </a:r>
          </a:p>
          <a:p>
            <a:pPr lvl="1"/>
            <a:r>
              <a:rPr lang="en-US" dirty="0"/>
              <a:t>Bullets</a:t>
            </a:r>
          </a:p>
          <a:p>
            <a:pPr lvl="5"/>
            <a:r>
              <a:rPr lang="en-US" dirty="0"/>
              <a:t>Bullets</a:t>
            </a:r>
          </a:p>
          <a:p>
            <a:pPr lvl="3"/>
            <a:r>
              <a:rPr lang="en-US" dirty="0"/>
              <a:t>Bullets</a:t>
            </a:r>
          </a:p>
          <a:p>
            <a:pPr lvl="4"/>
            <a:r>
              <a:rPr lang="en-US" dirty="0"/>
              <a:t>Bullets</a:t>
            </a:r>
          </a:p>
        </p:txBody>
      </p:sp>
      <p:sp>
        <p:nvSpPr>
          <p:cNvPr id="2055" name="TextBox 7"/>
          <p:cNvSpPr txBox="1">
            <a:spLocks noChangeArrowheads="1"/>
          </p:cNvSpPr>
          <p:nvPr/>
        </p:nvSpPr>
        <p:spPr bwMode="auto">
          <a:xfrm>
            <a:off x="8683625" y="62071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hangingPunct="1">
              <a:defRPr/>
            </a:pPr>
            <a:endParaRPr lang="en-US"/>
          </a:p>
        </p:txBody>
      </p:sp>
      <p:pic>
        <p:nvPicPr>
          <p:cNvPr id="9" name="Picture 2" descr="M:\BCFCM-SD-IR\CFE Investor Relations\WB Logos\New World Bank Treasury Logo\vertical\black\png\WB-Treasury-vertical-black-web.png"/>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219448" y="152400"/>
            <a:ext cx="814484" cy="541867"/>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p:cNvSpPr txBox="1">
            <a:spLocks/>
          </p:cNvSpPr>
          <p:nvPr userDrawn="1"/>
        </p:nvSpPr>
        <p:spPr>
          <a:xfrm>
            <a:off x="8619067" y="6571941"/>
            <a:ext cx="524089" cy="274199"/>
          </a:xfrm>
          <a:prstGeom prst="rect">
            <a:avLst/>
          </a:prstGeom>
        </p:spPr>
        <p:txBody>
          <a:bodyPr/>
          <a:lstStyle>
            <a:defPPr>
              <a:defRPr lang="en-US"/>
            </a:defPPr>
            <a:lvl1pPr algn="r" rtl="0" fontAlgn="base">
              <a:spcBef>
                <a:spcPct val="0"/>
              </a:spcBef>
              <a:spcAft>
                <a:spcPct val="0"/>
              </a:spcAft>
              <a:defRPr sz="1000" b="1" kern="1200">
                <a:solidFill>
                  <a:schemeClr val="tx2">
                    <a:lumMod val="50000"/>
                    <a:lumOff val="50000"/>
                  </a:schemeClr>
                </a:solidFill>
                <a:latin typeface="Trebuchet MS" pitchFamily="34" charset="0"/>
                <a:ea typeface="MS PGothic" pitchFamily="34" charset="-128"/>
                <a:cs typeface="+mn-cs"/>
              </a:defRPr>
            </a:lvl1pPr>
            <a:lvl2pPr marL="457200" algn="l" rtl="0" fontAlgn="base">
              <a:spcBef>
                <a:spcPct val="0"/>
              </a:spcBef>
              <a:spcAft>
                <a:spcPct val="0"/>
              </a:spcAft>
              <a:defRPr sz="1600" b="1" kern="1200">
                <a:solidFill>
                  <a:schemeClr val="tx1"/>
                </a:solidFill>
                <a:latin typeface="Trebuchet MS" pitchFamily="34" charset="0"/>
                <a:ea typeface="MS PGothic" pitchFamily="34" charset="-128"/>
                <a:cs typeface="+mn-cs"/>
              </a:defRPr>
            </a:lvl2pPr>
            <a:lvl3pPr marL="914400" algn="l" rtl="0" fontAlgn="base">
              <a:spcBef>
                <a:spcPct val="0"/>
              </a:spcBef>
              <a:spcAft>
                <a:spcPct val="0"/>
              </a:spcAft>
              <a:defRPr sz="1600" b="1" kern="1200">
                <a:solidFill>
                  <a:schemeClr val="tx1"/>
                </a:solidFill>
                <a:latin typeface="Trebuchet MS" pitchFamily="34" charset="0"/>
                <a:ea typeface="MS PGothic" pitchFamily="34" charset="-128"/>
                <a:cs typeface="+mn-cs"/>
              </a:defRPr>
            </a:lvl3pPr>
            <a:lvl4pPr marL="1371600" algn="l" rtl="0" fontAlgn="base">
              <a:spcBef>
                <a:spcPct val="0"/>
              </a:spcBef>
              <a:spcAft>
                <a:spcPct val="0"/>
              </a:spcAft>
              <a:defRPr sz="1600" b="1" kern="1200">
                <a:solidFill>
                  <a:schemeClr val="tx1"/>
                </a:solidFill>
                <a:latin typeface="Trebuchet MS" pitchFamily="34" charset="0"/>
                <a:ea typeface="MS PGothic" pitchFamily="34" charset="-128"/>
                <a:cs typeface="+mn-cs"/>
              </a:defRPr>
            </a:lvl4pPr>
            <a:lvl5pPr marL="1828800" algn="l" rtl="0" fontAlgn="base">
              <a:spcBef>
                <a:spcPct val="0"/>
              </a:spcBef>
              <a:spcAft>
                <a:spcPct val="0"/>
              </a:spcAft>
              <a:defRPr sz="1600" b="1" kern="1200">
                <a:solidFill>
                  <a:schemeClr val="tx1"/>
                </a:solidFill>
                <a:latin typeface="Trebuchet MS" pitchFamily="34" charset="0"/>
                <a:ea typeface="MS PGothic" pitchFamily="34" charset="-128"/>
                <a:cs typeface="+mn-cs"/>
              </a:defRPr>
            </a:lvl5pPr>
            <a:lvl6pPr marL="2286000" algn="l" defTabSz="914400" rtl="0" eaLnBrk="1" latinLnBrk="0" hangingPunct="1">
              <a:defRPr sz="1600" b="1" kern="1200">
                <a:solidFill>
                  <a:schemeClr val="tx1"/>
                </a:solidFill>
                <a:latin typeface="Trebuchet MS" pitchFamily="34" charset="0"/>
                <a:ea typeface="MS PGothic" pitchFamily="34" charset="-128"/>
                <a:cs typeface="+mn-cs"/>
              </a:defRPr>
            </a:lvl6pPr>
            <a:lvl7pPr marL="2743200" algn="l" defTabSz="914400" rtl="0" eaLnBrk="1" latinLnBrk="0" hangingPunct="1">
              <a:defRPr sz="1600" b="1" kern="1200">
                <a:solidFill>
                  <a:schemeClr val="tx1"/>
                </a:solidFill>
                <a:latin typeface="Trebuchet MS" pitchFamily="34" charset="0"/>
                <a:ea typeface="MS PGothic" pitchFamily="34" charset="-128"/>
                <a:cs typeface="+mn-cs"/>
              </a:defRPr>
            </a:lvl7pPr>
            <a:lvl8pPr marL="3200400" algn="l" defTabSz="914400" rtl="0" eaLnBrk="1" latinLnBrk="0" hangingPunct="1">
              <a:defRPr sz="1600" b="1" kern="1200">
                <a:solidFill>
                  <a:schemeClr val="tx1"/>
                </a:solidFill>
                <a:latin typeface="Trebuchet MS" pitchFamily="34" charset="0"/>
                <a:ea typeface="MS PGothic" pitchFamily="34" charset="-128"/>
                <a:cs typeface="+mn-cs"/>
              </a:defRPr>
            </a:lvl8pPr>
            <a:lvl9pPr marL="3657600" algn="l" defTabSz="914400" rtl="0" eaLnBrk="1" latinLnBrk="0" hangingPunct="1">
              <a:defRPr sz="1600" b="1" kern="1200">
                <a:solidFill>
                  <a:schemeClr val="tx1"/>
                </a:solidFill>
                <a:latin typeface="Trebuchet MS" pitchFamily="34" charset="0"/>
                <a:ea typeface="MS PGothic" pitchFamily="34" charset="-128"/>
                <a:cs typeface="+mn-cs"/>
              </a:defRPr>
            </a:lvl9pPr>
          </a:lstStyle>
          <a:p>
            <a:fld id="{64FD1A01-7C6C-47F0-95F1-4AB1E58D1C45}" type="slidenum">
              <a:rPr lang="en-US" i="0" smtClean="0">
                <a:solidFill>
                  <a:schemeClr val="tx2">
                    <a:lumMod val="50000"/>
                    <a:lumOff val="50000"/>
                  </a:schemeClr>
                </a:solidFill>
                <a:latin typeface="Arial" panose="020B0604020202020204" pitchFamily="34" charset="0"/>
                <a:cs typeface="Arial" panose="020B0604020202020204" pitchFamily="34" charset="0"/>
              </a:rPr>
              <a:t>‹#›</a:t>
            </a:fld>
            <a:endParaRPr lang="en-US" i="0" dirty="0">
              <a:solidFill>
                <a:schemeClr val="tx2">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2066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p:txStyles>
    <p:titleStyle>
      <a:lvl1pPr algn="l" rtl="0" eaLnBrk="0" fontAlgn="base" hangingPunct="0">
        <a:lnSpc>
          <a:spcPct val="90000"/>
        </a:lnSpc>
        <a:spcBef>
          <a:spcPct val="0"/>
        </a:spcBef>
        <a:spcAft>
          <a:spcPct val="0"/>
        </a:spcAft>
        <a:buFont typeface="Arial" charset="0"/>
        <a:defRPr sz="2400">
          <a:solidFill>
            <a:schemeClr val="tx2"/>
          </a:solidFill>
          <a:latin typeface="+mn-lt"/>
          <a:ea typeface="MS PGothic" pitchFamily="34" charset="-128"/>
          <a:cs typeface="Andes ExtraLight"/>
        </a:defRPr>
      </a:lvl1pPr>
      <a:lvl2pPr algn="l" rtl="0" eaLnBrk="0" fontAlgn="base" hangingPunct="0">
        <a:spcBef>
          <a:spcPct val="0"/>
        </a:spcBef>
        <a:spcAft>
          <a:spcPct val="0"/>
        </a:spcAft>
        <a:buFont typeface="Arial" charset="0"/>
        <a:defRPr sz="2200">
          <a:solidFill>
            <a:srgbClr val="595959"/>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charset="0"/>
        <a:defRPr sz="2200">
          <a:solidFill>
            <a:srgbClr val="595959"/>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charset="0"/>
        <a:defRPr sz="2200">
          <a:solidFill>
            <a:srgbClr val="595959"/>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charset="0"/>
        <a:defRPr sz="2200">
          <a:solidFill>
            <a:srgbClr val="595959"/>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marL="0" indent="0" algn="l" rtl="0" eaLnBrk="0" fontAlgn="base" hangingPunct="0">
        <a:lnSpc>
          <a:spcPct val="100000"/>
        </a:lnSpc>
        <a:spcBef>
          <a:spcPts val="1800"/>
        </a:spcBef>
        <a:spcAft>
          <a:spcPct val="0"/>
        </a:spcAft>
        <a:buClr>
          <a:srgbClr val="404040"/>
        </a:buClr>
        <a:defRPr sz="1800">
          <a:solidFill>
            <a:schemeClr val="tx2"/>
          </a:solidFill>
          <a:latin typeface="Arial"/>
          <a:ea typeface="MS PGothic" pitchFamily="34" charset="-128"/>
          <a:cs typeface="Arial"/>
        </a:defRPr>
      </a:lvl1pPr>
      <a:lvl2pPr marL="228600" indent="-228600" algn="l" rtl="0" eaLnBrk="0" fontAlgn="base" hangingPunct="0">
        <a:lnSpc>
          <a:spcPct val="100000"/>
        </a:lnSpc>
        <a:spcBef>
          <a:spcPct val="0"/>
        </a:spcBef>
        <a:spcAft>
          <a:spcPct val="0"/>
        </a:spcAft>
        <a:buClrTx/>
        <a:buFont typeface="Arial" panose="020B0604020202020204" pitchFamily="34" charset="0"/>
        <a:buChar char="●"/>
        <a:defRPr sz="1600">
          <a:solidFill>
            <a:schemeClr val="tx2"/>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charset="0"/>
        <a:buChar char="•"/>
        <a:defRPr>
          <a:solidFill>
            <a:schemeClr val="tx2"/>
          </a:solidFill>
          <a:latin typeface="Arial"/>
          <a:ea typeface="MS PGothic" pitchFamily="34" charset="-128"/>
          <a:cs typeface="Arial"/>
        </a:defRPr>
      </a:lvl3pPr>
      <a:lvl4pPr marL="914400" indent="-228600" algn="l" rtl="0" eaLnBrk="0" fontAlgn="base" hangingPunct="0">
        <a:lnSpc>
          <a:spcPct val="100000"/>
        </a:lnSpc>
        <a:spcBef>
          <a:spcPct val="0"/>
        </a:spcBef>
        <a:spcAft>
          <a:spcPct val="0"/>
        </a:spcAft>
        <a:buClrTx/>
        <a:buFont typeface="Arial" panose="020B0604020202020204" pitchFamily="34" charset="0"/>
        <a:buChar char="•"/>
        <a:defRPr sz="1600">
          <a:solidFill>
            <a:schemeClr val="tx2"/>
          </a:solidFill>
          <a:latin typeface="Arial"/>
          <a:ea typeface="MS PGothic" pitchFamily="34" charset="-128"/>
          <a:cs typeface="Arial"/>
        </a:defRPr>
      </a:lvl4pPr>
      <a:lvl5pPr marL="1262063" indent="-228600" algn="l" rtl="0" eaLnBrk="0" fontAlgn="base" hangingPunct="0">
        <a:lnSpc>
          <a:spcPct val="100000"/>
        </a:lnSpc>
        <a:spcBef>
          <a:spcPct val="0"/>
        </a:spcBef>
        <a:spcAft>
          <a:spcPct val="0"/>
        </a:spcAft>
        <a:buClrTx/>
        <a:buFont typeface="Arial" panose="020B0604020202020204" pitchFamily="34" charset="0"/>
        <a:buChar char="▬"/>
        <a:defRPr sz="1400">
          <a:solidFill>
            <a:schemeClr val="tx2"/>
          </a:solidFill>
          <a:latin typeface="Arial"/>
          <a:ea typeface="MS PGothic" pitchFamily="34" charset="-128"/>
          <a:cs typeface="Arial"/>
        </a:defRPr>
      </a:lvl5pPr>
      <a:lvl6pPr marL="576263" indent="-303213" algn="l" rtl="0" fontAlgn="base">
        <a:lnSpc>
          <a:spcPct val="100000"/>
        </a:lnSpc>
        <a:spcBef>
          <a:spcPts val="0"/>
        </a:spcBef>
        <a:spcAft>
          <a:spcPct val="0"/>
        </a:spcAft>
        <a:buClrTx/>
        <a:buFont typeface="Arial" panose="020B0604020202020204" pitchFamily="34" charset="0"/>
        <a:buChar char="―"/>
        <a:defRPr sz="1600">
          <a:solidFill>
            <a:schemeClr val="tx2"/>
          </a:solidFill>
          <a:latin typeface="Arial" panose="020B0604020202020204" pitchFamily="34" charset="0"/>
          <a:cs typeface="Arial" panose="020B0604020202020204" pitchFamily="34" charset="0"/>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8B4BE-0F56-4FA0-BCDB-AFD81F1CA68B}" type="datetime1">
              <a:rPr lang="en-MY" smtClean="0"/>
              <a:t>11/11/2019</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69CBB-F1E4-46B7-AA16-59EF1343402D}" type="slidenum">
              <a:rPr lang="en-MY" smtClean="0"/>
              <a:t>‹#›</a:t>
            </a:fld>
            <a:endParaRPr lang="en-MY"/>
          </a:p>
        </p:txBody>
      </p:sp>
    </p:spTree>
    <p:extLst>
      <p:ext uri="{BB962C8B-B14F-4D97-AF65-F5344CB8AC3E}">
        <p14:creationId xmlns:p14="http://schemas.microsoft.com/office/powerpoint/2010/main" val="6860635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rbf.gov.fj/getattachment/b19a81cf-4179-49c7-8667-579b7c7bf166/Fiji-s-Green-Bond-Framework-October-2017.pdf?lang=en-US"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www.djppr.kemenkeu.go.id/uploads/files/dmodata/in/6Publikasi/Offering%20Circular/ROI%20Green%20Bond%20and%20Green%20Sukuk%20Framework.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9.pn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31.jpeg"/><Relationship Id="rId4" Type="http://schemas.openxmlformats.org/officeDocument/2006/relationships/diagramData" Target="../diagrams/data7.xml"/><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www.edra.energy/sites/default/files/Sustainability%20Sukuk%20Framework-Edra%20Solar%20Sdn%20Bhd_0.pdf"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ocuments.worldbank.org/curated/en/400251468187810398/pdf/99662-REVISED-WB-Green-Bond-Box393208B-PUBLIC.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documents.worldbank.org/curated/en/591721554824346344/Islamic-Green-Finance-Development-Ecosystem-and-Prospects" TargetMode="External"/><Relationship Id="rId5" Type="http://schemas.openxmlformats.org/officeDocument/2006/relationships/hyperlink" Target="https://www.worldbank.org/en/news/immersive-story/2019/03/18/10-years-of-green-bonds-creating-the-blueprint-for-sustainability-across-capital-markets" TargetMode="External"/><Relationship Id="rId4" Type="http://schemas.openxmlformats.org/officeDocument/2006/relationships/hyperlink" Target="http://pubdocs.worldbank.org/en/768111536944473808/WB-Green-Bond-Proceeds-Management-and-Reporting-Guide.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EDDE8C-45A1-4689-8FC3-3224B7F75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3" r="11345"/>
          <a:stretch/>
        </p:blipFill>
        <p:spPr>
          <a:xfrm>
            <a:off x="3810001" y="2030627"/>
            <a:ext cx="5334000" cy="2535782"/>
          </a:xfrm>
          <a:prstGeom prst="rect">
            <a:avLst/>
          </a:prstGeom>
        </p:spPr>
      </p:pic>
      <p:sp>
        <p:nvSpPr>
          <p:cNvPr id="2" name="Content Placeholder 1"/>
          <p:cNvSpPr>
            <a:spLocks noGrp="1"/>
          </p:cNvSpPr>
          <p:nvPr>
            <p:ph idx="4294967295"/>
          </p:nvPr>
        </p:nvSpPr>
        <p:spPr>
          <a:xfrm>
            <a:off x="304800" y="228600"/>
            <a:ext cx="8534400" cy="6324600"/>
          </a:xfrm>
        </p:spPr>
        <p:txBody>
          <a:bodyPr>
            <a:normAutofit lnSpcReduction="10000"/>
          </a:bodyPr>
          <a:lstStyle/>
          <a:p>
            <a:pPr marL="0" indent="0" algn="r">
              <a:buNone/>
            </a:pPr>
            <a:r>
              <a:rPr lang="en-US" sz="2000" b="1" dirty="0">
                <a:solidFill>
                  <a:schemeClr val="accent3">
                    <a:lumMod val="60000"/>
                    <a:lumOff val="40000"/>
                  </a:schemeClr>
                </a:solidFill>
              </a:rPr>
              <a:t>The Role of New, Renewable, and Clean Energy in Achieving SDG7: </a:t>
            </a:r>
          </a:p>
          <a:p>
            <a:pPr marL="0" indent="0" algn="r">
              <a:buNone/>
            </a:pPr>
            <a:r>
              <a:rPr lang="en-US" sz="2000" b="1" dirty="0">
                <a:solidFill>
                  <a:schemeClr val="accent3">
                    <a:lumMod val="60000"/>
                    <a:lumOff val="40000"/>
                  </a:schemeClr>
                </a:solidFill>
              </a:rPr>
              <a:t>Policy, Investment and Technology</a:t>
            </a:r>
          </a:p>
          <a:p>
            <a:pPr marL="0" indent="0" algn="r">
              <a:buNone/>
            </a:pPr>
            <a:endParaRPr lang="en-US" sz="2400" b="1" dirty="0">
              <a:solidFill>
                <a:schemeClr val="accent3">
                  <a:lumMod val="60000"/>
                  <a:lumOff val="40000"/>
                </a:schemeClr>
              </a:solidFill>
            </a:endParaRPr>
          </a:p>
          <a:p>
            <a:pPr marL="0" indent="0" algn="r">
              <a:buNone/>
            </a:pPr>
            <a:r>
              <a:rPr lang="en-US" sz="2600" b="1">
                <a:solidFill>
                  <a:schemeClr val="accent3">
                    <a:lumMod val="60000"/>
                    <a:lumOff val="40000"/>
                  </a:schemeClr>
                </a:solidFill>
              </a:rPr>
              <a:t>Sustainable </a:t>
            </a:r>
            <a:r>
              <a:rPr lang="en-US" sz="2600" b="1" dirty="0">
                <a:solidFill>
                  <a:schemeClr val="accent3">
                    <a:lumMod val="60000"/>
                    <a:lumOff val="40000"/>
                  </a:schemeClr>
                </a:solidFill>
              </a:rPr>
              <a:t>Finance </a:t>
            </a:r>
          </a:p>
          <a:p>
            <a:pPr marL="0" indent="0" algn="r">
              <a:buNone/>
            </a:pPr>
            <a:endParaRPr lang="en-US" sz="2600" b="1" i="1" dirty="0">
              <a:solidFill>
                <a:srgbClr val="FFFFFF"/>
              </a:solidFill>
            </a:endParaRPr>
          </a:p>
          <a:p>
            <a:pPr marL="0" indent="0" algn="r">
              <a:buNone/>
            </a:pPr>
            <a:endParaRPr lang="en-US" sz="2600" b="1" i="1" dirty="0">
              <a:solidFill>
                <a:srgbClr val="FFFFFF"/>
              </a:solidFill>
            </a:endParaRPr>
          </a:p>
          <a:p>
            <a:pPr marL="0" indent="0" algn="r">
              <a:buNone/>
            </a:pPr>
            <a:endParaRPr lang="en-US" sz="2600" b="1" i="1" dirty="0">
              <a:solidFill>
                <a:srgbClr val="FFFFFF"/>
              </a:solidFill>
            </a:endParaRPr>
          </a:p>
          <a:p>
            <a:pPr marL="0" indent="0" algn="r">
              <a:buNone/>
            </a:pPr>
            <a:endParaRPr lang="en-US" sz="2600" b="1" i="1" dirty="0">
              <a:solidFill>
                <a:schemeClr val="bg1"/>
              </a:solidFill>
            </a:endParaRPr>
          </a:p>
          <a:p>
            <a:pPr marL="0" indent="0" algn="r">
              <a:buNone/>
            </a:pPr>
            <a:endParaRPr lang="en-US" sz="2600" b="1" i="1" dirty="0">
              <a:solidFill>
                <a:schemeClr val="bg1"/>
              </a:solidFill>
            </a:endParaRPr>
          </a:p>
          <a:p>
            <a:pPr marL="0" indent="0" algn="r">
              <a:buNone/>
            </a:pPr>
            <a:endParaRPr lang="en-US" sz="2600" b="1" i="1" dirty="0">
              <a:solidFill>
                <a:schemeClr val="bg1"/>
              </a:solidFill>
            </a:endParaRPr>
          </a:p>
          <a:p>
            <a:pPr marL="0" indent="0" algn="r">
              <a:buNone/>
            </a:pPr>
            <a:endParaRPr lang="en-US" sz="2600" b="1" i="1" dirty="0">
              <a:solidFill>
                <a:schemeClr val="bg1"/>
              </a:solidFill>
            </a:endParaRPr>
          </a:p>
          <a:p>
            <a:pPr marL="0" indent="0" algn="r">
              <a:buNone/>
            </a:pPr>
            <a:endParaRPr lang="en-US" sz="2600" b="1" i="1" dirty="0">
              <a:solidFill>
                <a:schemeClr val="bg1"/>
              </a:solidFill>
            </a:endParaRPr>
          </a:p>
          <a:p>
            <a:pPr marL="0" indent="0" algn="r">
              <a:buNone/>
            </a:pPr>
            <a:endParaRPr lang="en-US" sz="2600" b="1" i="1" dirty="0">
              <a:solidFill>
                <a:schemeClr val="bg1"/>
              </a:solidFill>
            </a:endParaRPr>
          </a:p>
          <a:p>
            <a:pPr marL="0" indent="0" algn="r">
              <a:buNone/>
            </a:pPr>
            <a:r>
              <a:rPr lang="en-US" sz="2000" b="1" i="1" dirty="0">
                <a:solidFill>
                  <a:schemeClr val="accent3">
                    <a:lumMod val="60000"/>
                    <a:lumOff val="40000"/>
                  </a:schemeClr>
                </a:solidFill>
              </a:rPr>
              <a:t>M. Rozani Osman</a:t>
            </a:r>
          </a:p>
          <a:p>
            <a:pPr marL="0" indent="0" algn="r">
              <a:buNone/>
            </a:pPr>
            <a:r>
              <a:rPr lang="en-US" sz="2000" b="1" i="1" dirty="0">
                <a:solidFill>
                  <a:schemeClr val="accent3">
                    <a:lumMod val="60000"/>
                    <a:lumOff val="40000"/>
                  </a:schemeClr>
                </a:solidFill>
              </a:rPr>
              <a:t>Nov 13, 2019</a:t>
            </a:r>
            <a:endParaRPr lang="en-US" sz="2400" dirty="0">
              <a:solidFill>
                <a:schemeClr val="accent3">
                  <a:lumMod val="60000"/>
                  <a:lumOff val="40000"/>
                </a:schemeClr>
              </a:solidFill>
            </a:endParaRPr>
          </a:p>
        </p:txBody>
      </p:sp>
      <p:pic>
        <p:nvPicPr>
          <p:cNvPr id="4" name="Picture 3">
            <a:extLst>
              <a:ext uri="{FF2B5EF4-FFF2-40B4-BE49-F238E27FC236}">
                <a16:creationId xmlns:a16="http://schemas.microsoft.com/office/drawing/2014/main" id="{1C884C4A-83D4-47D5-A678-6C73C934E0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9802" y="2009150"/>
            <a:ext cx="1644198" cy="2557259"/>
          </a:xfrm>
          <a:prstGeom prst="rect">
            <a:avLst/>
          </a:prstGeom>
        </p:spPr>
      </p:pic>
      <p:pic>
        <p:nvPicPr>
          <p:cNvPr id="6" name="Picture 5">
            <a:extLst>
              <a:ext uri="{FF2B5EF4-FFF2-40B4-BE49-F238E27FC236}">
                <a16:creationId xmlns:a16="http://schemas.microsoft.com/office/drawing/2014/main" id="{87D1281B-6A08-4FDD-A953-B7A0392EDB8F}"/>
              </a:ext>
            </a:extLst>
          </p:cNvPr>
          <p:cNvPicPr>
            <a:picLocks noChangeAspect="1"/>
          </p:cNvPicPr>
          <p:nvPr/>
        </p:nvPicPr>
        <p:blipFill rotWithShape="1">
          <a:blip r:embed="rId6">
            <a:extLst>
              <a:ext uri="{28A0092B-C50C-407E-A947-70E740481C1C}">
                <a14:useLocalDpi xmlns:a14="http://schemas.microsoft.com/office/drawing/2010/main" val="0"/>
              </a:ext>
            </a:extLst>
          </a:blip>
          <a:srcRect l="15377" t="15588" r="23806" b="31804"/>
          <a:stretch/>
        </p:blipFill>
        <p:spPr>
          <a:xfrm>
            <a:off x="0" y="2009150"/>
            <a:ext cx="3941723" cy="2557259"/>
          </a:xfrm>
          <a:prstGeom prst="rect">
            <a:avLst/>
          </a:prstGeom>
        </p:spPr>
      </p:pic>
    </p:spTree>
    <p:extLst>
      <p:ext uri="{BB962C8B-B14F-4D97-AF65-F5344CB8AC3E}">
        <p14:creationId xmlns:p14="http://schemas.microsoft.com/office/powerpoint/2010/main" val="124793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Green Bond Standards – Regional/National</a:t>
            </a:r>
          </a:p>
        </p:txBody>
      </p:sp>
      <p:sp>
        <p:nvSpPr>
          <p:cNvPr id="6" name="Rectangle 5">
            <a:extLst>
              <a:ext uri="{FF2B5EF4-FFF2-40B4-BE49-F238E27FC236}">
                <a16:creationId xmlns:a16="http://schemas.microsoft.com/office/drawing/2014/main" id="{D2963BBA-7D5E-4FC7-BD24-0F9757C134B2}"/>
              </a:ext>
            </a:extLst>
          </p:cNvPr>
          <p:cNvSpPr/>
          <p:nvPr/>
        </p:nvSpPr>
        <p:spPr>
          <a:xfrm>
            <a:off x="-41792" y="6611779"/>
            <a:ext cx="720459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Source: ASEAN Capital Markets Forum, Securities Commission Malaysia, OJK</a:t>
            </a:r>
          </a:p>
        </p:txBody>
      </p:sp>
      <p:sp>
        <p:nvSpPr>
          <p:cNvPr id="15" name="Slide Number Placeholder 2">
            <a:extLst>
              <a:ext uri="{FF2B5EF4-FFF2-40B4-BE49-F238E27FC236}">
                <a16:creationId xmlns:a16="http://schemas.microsoft.com/office/drawing/2014/main" id="{EC60A39E-FE24-4195-BF1F-32968B484BC0}"/>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0CD-298B-4C73-80FE-85BAAA5FF43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9" name="Diagram 8">
            <a:extLst>
              <a:ext uri="{FF2B5EF4-FFF2-40B4-BE49-F238E27FC236}">
                <a16:creationId xmlns:a16="http://schemas.microsoft.com/office/drawing/2014/main" id="{3E49D790-5013-4EC2-B84F-73F3980BA7DB}"/>
              </a:ext>
            </a:extLst>
          </p:cNvPr>
          <p:cNvGraphicFramePr/>
          <p:nvPr>
            <p:extLst>
              <p:ext uri="{D42A27DB-BD31-4B8C-83A1-F6EECF244321}">
                <p14:modId xmlns:p14="http://schemas.microsoft.com/office/powerpoint/2010/main" val="3647362266"/>
              </p:ext>
            </p:extLst>
          </p:nvPr>
        </p:nvGraphicFramePr>
        <p:xfrm>
          <a:off x="533400" y="1510231"/>
          <a:ext cx="7848600" cy="5028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42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228600" y="1817132"/>
          <a:ext cx="8686800" cy="4904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E19590CD-298B-4C73-80FE-85BAAA5FF432}" type="slidenum">
              <a:rPr lang="en-US" smtClean="0">
                <a:solidFill>
                  <a:prstClr val="black">
                    <a:tint val="75000"/>
                  </a:prstClr>
                </a:solidFill>
              </a:rPr>
              <a:pPr/>
              <a:t>11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Additional Steps needed to issue a Green Bond</a:t>
            </a:r>
          </a:p>
        </p:txBody>
      </p:sp>
      <p:sp>
        <p:nvSpPr>
          <p:cNvPr id="5" name="TextBox 4"/>
          <p:cNvSpPr txBox="1"/>
          <p:nvPr/>
        </p:nvSpPr>
        <p:spPr>
          <a:xfrm>
            <a:off x="228600" y="1447800"/>
            <a:ext cx="8458200" cy="369332"/>
          </a:xfrm>
          <a:prstGeom prst="rect">
            <a:avLst/>
          </a:prstGeom>
          <a:noFill/>
        </p:spPr>
        <p:txBody>
          <a:bodyPr wrap="square" rtlCol="0">
            <a:spAutoFit/>
          </a:bodyPr>
          <a:lstStyle/>
          <a:p>
            <a:r>
              <a:rPr lang="en-US" b="1" dirty="0"/>
              <a:t>In addition to the normal issuance process for a Bond, an issuer needs to:</a:t>
            </a:r>
          </a:p>
        </p:txBody>
      </p:sp>
    </p:spTree>
    <p:extLst>
      <p:ext uri="{BB962C8B-B14F-4D97-AF65-F5344CB8AC3E}">
        <p14:creationId xmlns:p14="http://schemas.microsoft.com/office/powerpoint/2010/main" val="295803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B619D9-278C-40B4-826E-658D51B2F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99" y="1371599"/>
            <a:ext cx="3748766" cy="4984751"/>
          </a:xfrm>
          <a:prstGeom prst="rect">
            <a:avLst/>
          </a:prstGeom>
          <a:ln>
            <a:solidFill>
              <a:schemeClr val="bg1">
                <a:lumMod val="75000"/>
              </a:schemeClr>
            </a:solidFill>
          </a:ln>
        </p:spPr>
      </p:pic>
      <p:sp>
        <p:nvSpPr>
          <p:cNvPr id="2" name="Content Placeholder 1">
            <a:extLst>
              <a:ext uri="{FF2B5EF4-FFF2-40B4-BE49-F238E27FC236}">
                <a16:creationId xmlns:a16="http://schemas.microsoft.com/office/drawing/2014/main" id="{D0BA055E-F13E-49BD-9460-5713B7E08887}"/>
              </a:ext>
            </a:extLst>
          </p:cNvPr>
          <p:cNvSpPr>
            <a:spLocks noGrp="1"/>
          </p:cNvSpPr>
          <p:nvPr>
            <p:ph idx="1"/>
          </p:nvPr>
        </p:nvSpPr>
        <p:spPr>
          <a:xfrm>
            <a:off x="76200" y="1371599"/>
            <a:ext cx="4953000" cy="5046611"/>
          </a:xfrm>
        </p:spPr>
        <p:txBody>
          <a:bodyPr>
            <a:normAutofit/>
          </a:bodyPr>
          <a:lstStyle/>
          <a:p>
            <a:r>
              <a:rPr lang="en-US" dirty="0"/>
              <a:t>Describes how the Issuer intends to use the proceeds of the green bond issuance, for eligible Green projects in a sustainable manner with appropriate transparency and disclosures to investors</a:t>
            </a:r>
          </a:p>
          <a:p>
            <a:r>
              <a:rPr lang="en-US" dirty="0"/>
              <a:t>This usually includes:</a:t>
            </a:r>
          </a:p>
          <a:p>
            <a:pPr lvl="1"/>
            <a:r>
              <a:rPr lang="en-US" sz="1400" dirty="0"/>
              <a:t>Use of proceeds</a:t>
            </a:r>
          </a:p>
          <a:p>
            <a:pPr lvl="1"/>
            <a:r>
              <a:rPr lang="en-US" sz="1400" dirty="0"/>
              <a:t>How are the proceeds managed prior to investment?</a:t>
            </a:r>
          </a:p>
          <a:p>
            <a:pPr lvl="1"/>
            <a:r>
              <a:rPr lang="en-US" sz="1400" dirty="0"/>
              <a:t>What are “Eligible Green Projects”</a:t>
            </a:r>
          </a:p>
          <a:p>
            <a:pPr lvl="1"/>
            <a:r>
              <a:rPr lang="en-US" sz="1400" dirty="0"/>
              <a:t>How are the “Eligible Green Projects” selected and evaluated?</a:t>
            </a:r>
          </a:p>
          <a:p>
            <a:pPr lvl="1"/>
            <a:r>
              <a:rPr lang="en-US" sz="1400" dirty="0"/>
              <a:t>Reporting by the Issuer to the Investors on:</a:t>
            </a:r>
          </a:p>
          <a:p>
            <a:pPr lvl="2"/>
            <a:r>
              <a:rPr lang="en-US" sz="1400" dirty="0"/>
              <a:t>Use and management of proceeds</a:t>
            </a:r>
          </a:p>
          <a:p>
            <a:pPr lvl="2"/>
            <a:r>
              <a:rPr lang="en-US" sz="1400" dirty="0"/>
              <a:t>Environmental benefits achieved</a:t>
            </a:r>
          </a:p>
          <a:p>
            <a:pPr lvl="2"/>
            <a:endParaRPr lang="en-US" dirty="0"/>
          </a:p>
          <a:p>
            <a:r>
              <a:rPr lang="en-US" sz="1400" b="1" dirty="0">
                <a:hlinkClick r:id="rId3"/>
              </a:rPr>
              <a:t>Fiji Green Bond Framework</a:t>
            </a:r>
            <a:endParaRPr lang="en-US" sz="1400" b="1" dirty="0"/>
          </a:p>
          <a:p>
            <a:pPr marL="457200" lvl="1" indent="0">
              <a:buNone/>
            </a:pPr>
            <a:endParaRPr lang="en-US" sz="1400" dirty="0"/>
          </a:p>
          <a:p>
            <a:r>
              <a:rPr lang="en-US" sz="1400" b="1" dirty="0">
                <a:hlinkClick r:id="rId4"/>
              </a:rPr>
              <a:t>Indonesia Green Bond and Green Sukuk Framework</a:t>
            </a:r>
            <a:endParaRPr lang="en-US" sz="1400" b="1" dirty="0"/>
          </a:p>
          <a:p>
            <a:pPr marL="0" indent="0">
              <a:buNone/>
            </a:pPr>
            <a:endParaRPr lang="en-US" sz="1400" dirty="0"/>
          </a:p>
          <a:p>
            <a:endParaRPr lang="en-US" sz="1400" dirty="0"/>
          </a:p>
        </p:txBody>
      </p:sp>
      <p:sp>
        <p:nvSpPr>
          <p:cNvPr id="3" name="Slide Number Placeholder 2">
            <a:extLst>
              <a:ext uri="{FF2B5EF4-FFF2-40B4-BE49-F238E27FC236}">
                <a16:creationId xmlns:a16="http://schemas.microsoft.com/office/drawing/2014/main" id="{9FABBBF3-D7EA-4829-85D6-EE1297D0C8ED}"/>
              </a:ext>
            </a:extLst>
          </p:cNvPr>
          <p:cNvSpPr>
            <a:spLocks noGrp="1"/>
          </p:cNvSpPr>
          <p:nvPr>
            <p:ph type="sldNum" sz="quarter" idx="12"/>
          </p:nvPr>
        </p:nvSpPr>
        <p:spPr>
          <a:xfrm>
            <a:off x="6553200" y="6388490"/>
            <a:ext cx="2133600" cy="365125"/>
          </a:xfrm>
        </p:spPr>
        <p:txBody>
          <a:bodyPr/>
          <a:lstStyle/>
          <a:p>
            <a:fld id="{E19590CD-298B-4C73-80FE-85BAAA5FF432}" type="slidenum">
              <a:rPr lang="en-US" smtClean="0">
                <a:solidFill>
                  <a:prstClr val="black">
                    <a:tint val="75000"/>
                  </a:prstClr>
                </a:solidFill>
              </a:rPr>
              <a:pPr/>
              <a:t>12</a:t>
            </a:fld>
            <a:endParaRPr lang="en-US">
              <a:solidFill>
                <a:prstClr val="black">
                  <a:tint val="75000"/>
                </a:prstClr>
              </a:solidFill>
            </a:endParaRPr>
          </a:p>
        </p:txBody>
      </p:sp>
      <p:sp>
        <p:nvSpPr>
          <p:cNvPr id="4" name="Title 3">
            <a:extLst>
              <a:ext uri="{FF2B5EF4-FFF2-40B4-BE49-F238E27FC236}">
                <a16:creationId xmlns:a16="http://schemas.microsoft.com/office/drawing/2014/main" id="{5253BE75-1EDB-40D1-A04E-9882FCC7D188}"/>
              </a:ext>
            </a:extLst>
          </p:cNvPr>
          <p:cNvSpPr>
            <a:spLocks noGrp="1"/>
          </p:cNvSpPr>
          <p:nvPr>
            <p:ph type="title"/>
          </p:nvPr>
        </p:nvSpPr>
        <p:spPr/>
        <p:txBody>
          <a:bodyPr/>
          <a:lstStyle/>
          <a:p>
            <a:r>
              <a:rPr lang="en-US" dirty="0"/>
              <a:t>Green Bond Framework</a:t>
            </a:r>
          </a:p>
        </p:txBody>
      </p:sp>
      <p:sp>
        <p:nvSpPr>
          <p:cNvPr id="10" name="TextBox 9">
            <a:extLst>
              <a:ext uri="{FF2B5EF4-FFF2-40B4-BE49-F238E27FC236}">
                <a16:creationId xmlns:a16="http://schemas.microsoft.com/office/drawing/2014/main" id="{3F8CCA91-4D4B-4FCF-98B6-BF43C2A9EDE0}"/>
              </a:ext>
            </a:extLst>
          </p:cNvPr>
          <p:cNvSpPr txBox="1"/>
          <p:nvPr/>
        </p:nvSpPr>
        <p:spPr>
          <a:xfrm>
            <a:off x="-1" y="6582975"/>
            <a:ext cx="289560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Source: Reserve Bank of Fiji</a:t>
            </a:r>
          </a:p>
        </p:txBody>
      </p:sp>
      <p:sp>
        <p:nvSpPr>
          <p:cNvPr id="11" name="Rectangle 10">
            <a:extLst>
              <a:ext uri="{FF2B5EF4-FFF2-40B4-BE49-F238E27FC236}">
                <a16:creationId xmlns:a16="http://schemas.microsoft.com/office/drawing/2014/main" id="{1C93AD3C-F2E3-4169-B60B-5A6448AE5F39}"/>
              </a:ext>
            </a:extLst>
          </p:cNvPr>
          <p:cNvSpPr/>
          <p:nvPr/>
        </p:nvSpPr>
        <p:spPr>
          <a:xfrm>
            <a:off x="439271" y="5987323"/>
            <a:ext cx="4572000" cy="430887"/>
          </a:xfrm>
          <a:prstGeom prst="rect">
            <a:avLst/>
          </a:prstGeom>
        </p:spPr>
        <p:txBody>
          <a:bodyPr>
            <a:spAutoFit/>
          </a:bodyPr>
          <a:lstStyle/>
          <a:p>
            <a:endParaRPr lang="en-US" sz="1100" dirty="0"/>
          </a:p>
          <a:p>
            <a:endParaRPr lang="en-US" sz="1100" dirty="0"/>
          </a:p>
        </p:txBody>
      </p:sp>
    </p:spTree>
    <p:extLst>
      <p:ext uri="{BB962C8B-B14F-4D97-AF65-F5344CB8AC3E}">
        <p14:creationId xmlns:p14="http://schemas.microsoft.com/office/powerpoint/2010/main" val="274074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096CE-412B-46D2-8115-CB6375AB458F}"/>
              </a:ext>
            </a:extLst>
          </p:cNvPr>
          <p:cNvSpPr>
            <a:spLocks noGrp="1"/>
          </p:cNvSpPr>
          <p:nvPr>
            <p:ph type="title"/>
          </p:nvPr>
        </p:nvSpPr>
        <p:spPr/>
        <p:txBody>
          <a:bodyPr/>
          <a:lstStyle/>
          <a:p>
            <a:r>
              <a:rPr lang="en-US" dirty="0"/>
              <a:t>External Review</a:t>
            </a:r>
          </a:p>
        </p:txBody>
      </p:sp>
      <p:sp>
        <p:nvSpPr>
          <p:cNvPr id="6" name="Rectangle 5">
            <a:extLst>
              <a:ext uri="{FF2B5EF4-FFF2-40B4-BE49-F238E27FC236}">
                <a16:creationId xmlns:a16="http://schemas.microsoft.com/office/drawing/2014/main" id="{2F7FD5A7-786B-434D-9476-D9A90C3BCB96}"/>
              </a:ext>
            </a:extLst>
          </p:cNvPr>
          <p:cNvSpPr/>
          <p:nvPr/>
        </p:nvSpPr>
        <p:spPr>
          <a:xfrm>
            <a:off x="-41792" y="6611779"/>
            <a:ext cx="720459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Source: Climate Bonds Initiative, </a:t>
            </a:r>
            <a:r>
              <a:rPr kumimoji="0" lang="en-US" sz="1000" b="0" i="0" u="none" strike="noStrike" kern="1200" cap="none" spc="0" normalizeH="0" baseline="0" noProof="0" dirty="0" err="1">
                <a:ln>
                  <a:noFill/>
                </a:ln>
                <a:solidFill>
                  <a:srgbClr val="000000"/>
                </a:solidFill>
                <a:effectLst/>
                <a:uLnTx/>
                <a:uFillTx/>
                <a:latin typeface="Calibri"/>
                <a:ea typeface="+mn-ea"/>
                <a:cs typeface="+mn-cs"/>
              </a:rPr>
              <a:t>Sustainalytics</a:t>
            </a:r>
            <a:r>
              <a:rPr kumimoji="0" lang="en-US" sz="1000" b="0" i="0" u="none" strike="noStrike" kern="1200" cap="none" spc="0" normalizeH="0" baseline="0" noProof="0" dirty="0">
                <a:ln>
                  <a:noFill/>
                </a:ln>
                <a:solidFill>
                  <a:srgbClr val="000000"/>
                </a:solidFill>
                <a:effectLst/>
                <a:uLnTx/>
                <a:uFillTx/>
                <a:latin typeface="Calibri"/>
                <a:ea typeface="+mn-ea"/>
                <a:cs typeface="+mn-cs"/>
              </a:rPr>
              <a:t>, MOF Indonesia</a:t>
            </a:r>
          </a:p>
        </p:txBody>
      </p:sp>
      <p:sp>
        <p:nvSpPr>
          <p:cNvPr id="13" name="Slide Number Placeholder 2">
            <a:extLst>
              <a:ext uri="{FF2B5EF4-FFF2-40B4-BE49-F238E27FC236}">
                <a16:creationId xmlns:a16="http://schemas.microsoft.com/office/drawing/2014/main" id="{BB880554-2AEF-4959-B4A2-8ACBFFF20571}"/>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0CD-298B-4C73-80FE-85BAAA5FF43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Content Placeholder 2">
            <a:extLst>
              <a:ext uri="{FF2B5EF4-FFF2-40B4-BE49-F238E27FC236}">
                <a16:creationId xmlns:a16="http://schemas.microsoft.com/office/drawing/2014/main" id="{DD4A8A38-EF40-4391-B237-23691DC15CD7}"/>
              </a:ext>
            </a:extLst>
          </p:cNvPr>
          <p:cNvGraphicFramePr>
            <a:graphicFrameLocks noGrp="1"/>
          </p:cNvGraphicFramePr>
          <p:nvPr>
            <p:ph idx="1"/>
            <p:extLst/>
          </p:nvPr>
        </p:nvGraphicFramePr>
        <p:xfrm>
          <a:off x="152400" y="1250163"/>
          <a:ext cx="6781800" cy="4617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39437156-5E16-4435-96E0-0613716FD8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458" y="3833441"/>
            <a:ext cx="1865660" cy="2581968"/>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084D4DC0-397D-4DCD-8611-76B929FFB1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2458" y="1361027"/>
            <a:ext cx="1865660" cy="2421919"/>
          </a:xfrm>
          <a:prstGeom prst="rect">
            <a:avLst/>
          </a:prstGeom>
          <a:ln>
            <a:solidFill>
              <a:schemeClr val="bg1">
                <a:lumMod val="65000"/>
              </a:schemeClr>
            </a:solidFill>
          </a:ln>
        </p:spPr>
      </p:pic>
    </p:spTree>
    <p:extLst>
      <p:ext uri="{BB962C8B-B14F-4D97-AF65-F5344CB8AC3E}">
        <p14:creationId xmlns:p14="http://schemas.microsoft.com/office/powerpoint/2010/main" val="571770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2A5FBD-A172-413C-8088-47134C57EF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0CD-298B-4C73-80FE-85BAAA5FF43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A2135B3-AC0A-4E75-9965-B37331DBBC05}"/>
              </a:ext>
            </a:extLst>
          </p:cNvPr>
          <p:cNvSpPr>
            <a:spLocks noGrp="1"/>
          </p:cNvSpPr>
          <p:nvPr>
            <p:ph type="title"/>
          </p:nvPr>
        </p:nvSpPr>
        <p:spPr/>
        <p:txBody>
          <a:bodyPr/>
          <a:lstStyle/>
          <a:p>
            <a:r>
              <a:rPr lang="en-US" dirty="0"/>
              <a:t>Impact Reporting</a:t>
            </a:r>
          </a:p>
        </p:txBody>
      </p:sp>
      <p:pic>
        <p:nvPicPr>
          <p:cNvPr id="8" name="Picture 7">
            <a:extLst>
              <a:ext uri="{FF2B5EF4-FFF2-40B4-BE49-F238E27FC236}">
                <a16:creationId xmlns:a16="http://schemas.microsoft.com/office/drawing/2014/main" id="{AC115CE1-37DB-40D7-AD20-352D14F21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44"/>
          <a:stretch/>
        </p:blipFill>
        <p:spPr>
          <a:xfrm>
            <a:off x="6740243" y="1415470"/>
            <a:ext cx="1372711" cy="2082957"/>
          </a:xfrm>
          <a:prstGeom prst="rect">
            <a:avLst/>
          </a:prstGeom>
          <a:ln>
            <a:solidFill>
              <a:schemeClr val="accent6">
                <a:lumMod val="60000"/>
                <a:lumOff val="40000"/>
              </a:schemeClr>
            </a:solidFill>
          </a:ln>
        </p:spPr>
      </p:pic>
      <p:graphicFrame>
        <p:nvGraphicFramePr>
          <p:cNvPr id="16" name="Content Placeholder 15">
            <a:extLst>
              <a:ext uri="{FF2B5EF4-FFF2-40B4-BE49-F238E27FC236}">
                <a16:creationId xmlns:a16="http://schemas.microsoft.com/office/drawing/2014/main" id="{46863D77-7E6D-43A3-A543-977A86F7789E}"/>
              </a:ext>
            </a:extLst>
          </p:cNvPr>
          <p:cNvGraphicFramePr>
            <a:graphicFrameLocks noGrp="1"/>
          </p:cNvGraphicFramePr>
          <p:nvPr>
            <p:ph idx="1"/>
            <p:extLst/>
          </p:nvPr>
        </p:nvGraphicFramePr>
        <p:xfrm>
          <a:off x="142649" y="1346159"/>
          <a:ext cx="6410551" cy="4368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510C3366-3850-47FE-BA59-C04A4B9E03CC}"/>
              </a:ext>
            </a:extLst>
          </p:cNvPr>
          <p:cNvSpPr/>
          <p:nvPr/>
        </p:nvSpPr>
        <p:spPr>
          <a:xfrm>
            <a:off x="-41792" y="6611779"/>
            <a:ext cx="720459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Source: WB Treasury Green Bond Impact Report 2017, Reserve Bank of Fiji, SDG Philanthropy</a:t>
            </a:r>
          </a:p>
        </p:txBody>
      </p:sp>
      <p:pic>
        <p:nvPicPr>
          <p:cNvPr id="9" name="Content Placeholder 8">
            <a:extLst>
              <a:ext uri="{FF2B5EF4-FFF2-40B4-BE49-F238E27FC236}">
                <a16:creationId xmlns:a16="http://schemas.microsoft.com/office/drawing/2014/main" id="{42E248E1-70F2-4C21-A2DD-517D24BBABE5}"/>
              </a:ext>
            </a:extLst>
          </p:cNvPr>
          <p:cNvPicPr>
            <a:picLocks noGrp="1" noChangeAspect="1"/>
          </p:cNvPicPr>
          <p:nvPr>
            <p:ph sz="quarter" idx="13"/>
          </p:nvPr>
        </p:nvPicPr>
        <p:blipFill>
          <a:blip r:embed="rId9" cstate="print">
            <a:extLst>
              <a:ext uri="{28A0092B-C50C-407E-A947-70E740481C1C}">
                <a14:useLocalDpi xmlns:a14="http://schemas.microsoft.com/office/drawing/2010/main" val="0"/>
              </a:ext>
            </a:extLst>
          </a:blip>
          <a:stretch>
            <a:fillRect/>
          </a:stretch>
        </p:blipFill>
        <p:spPr>
          <a:xfrm>
            <a:off x="6723123" y="4570301"/>
            <a:ext cx="1576874" cy="2056204"/>
          </a:xfrm>
        </p:spPr>
      </p:pic>
      <p:pic>
        <p:nvPicPr>
          <p:cNvPr id="12" name="Picture 11">
            <a:extLst>
              <a:ext uri="{FF2B5EF4-FFF2-40B4-BE49-F238E27FC236}">
                <a16:creationId xmlns:a16="http://schemas.microsoft.com/office/drawing/2014/main" id="{442715BD-F2DD-436D-934E-5BBAA9D7BA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43" t="-439" r="627" b="439"/>
          <a:stretch/>
        </p:blipFill>
        <p:spPr>
          <a:xfrm>
            <a:off x="7620000" y="2861161"/>
            <a:ext cx="1447800" cy="2116343"/>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375551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6B540B2-E914-40F5-AA23-8D0D618030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46" y="1395186"/>
            <a:ext cx="8797954" cy="3925241"/>
          </a:xfrm>
        </p:spPr>
      </p:pic>
      <p:sp>
        <p:nvSpPr>
          <p:cNvPr id="3" name="Slide Number Placeholder 2">
            <a:extLst>
              <a:ext uri="{FF2B5EF4-FFF2-40B4-BE49-F238E27FC236}">
                <a16:creationId xmlns:a16="http://schemas.microsoft.com/office/drawing/2014/main" id="{AACF60A7-4976-4F08-965E-EBE35F9FCD84}"/>
              </a:ext>
            </a:extLst>
          </p:cNvPr>
          <p:cNvSpPr>
            <a:spLocks noGrp="1"/>
          </p:cNvSpPr>
          <p:nvPr>
            <p:ph type="sldNum" sz="quarter" idx="12"/>
          </p:nvPr>
        </p:nvSpPr>
        <p:spPr/>
        <p:txBody>
          <a:bodyPr/>
          <a:lstStyle/>
          <a:p>
            <a:fld id="{E19590CD-298B-4C73-80FE-85BAAA5FF432}" type="slidenum">
              <a:rPr lang="en-US" smtClean="0">
                <a:solidFill>
                  <a:prstClr val="black">
                    <a:tint val="75000"/>
                  </a:prstClr>
                </a:solidFill>
              </a:rPr>
              <a:pPr/>
              <a:t>15</a:t>
            </a:fld>
            <a:endParaRPr lang="en-US">
              <a:solidFill>
                <a:prstClr val="black">
                  <a:tint val="75000"/>
                </a:prstClr>
              </a:solidFill>
            </a:endParaRPr>
          </a:p>
        </p:txBody>
      </p:sp>
      <p:sp>
        <p:nvSpPr>
          <p:cNvPr id="4" name="Title 3">
            <a:extLst>
              <a:ext uri="{FF2B5EF4-FFF2-40B4-BE49-F238E27FC236}">
                <a16:creationId xmlns:a16="http://schemas.microsoft.com/office/drawing/2014/main" id="{01A8F0B0-A339-4459-BA88-00BEE1C7C504}"/>
              </a:ext>
            </a:extLst>
          </p:cNvPr>
          <p:cNvSpPr>
            <a:spLocks noGrp="1"/>
          </p:cNvSpPr>
          <p:nvPr>
            <p:ph type="title"/>
          </p:nvPr>
        </p:nvSpPr>
        <p:spPr/>
        <p:txBody>
          <a:bodyPr/>
          <a:lstStyle/>
          <a:p>
            <a:r>
              <a:rPr lang="en-US" dirty="0"/>
              <a:t>UN Principles of Responsible Investment</a:t>
            </a:r>
          </a:p>
        </p:txBody>
      </p:sp>
      <p:sp>
        <p:nvSpPr>
          <p:cNvPr id="8" name="TextBox 7">
            <a:extLst>
              <a:ext uri="{FF2B5EF4-FFF2-40B4-BE49-F238E27FC236}">
                <a16:creationId xmlns:a16="http://schemas.microsoft.com/office/drawing/2014/main" id="{8C01C7B7-3BAA-40B2-B982-AC5800E75FF3}"/>
              </a:ext>
            </a:extLst>
          </p:cNvPr>
          <p:cNvSpPr txBox="1"/>
          <p:nvPr/>
        </p:nvSpPr>
        <p:spPr>
          <a:xfrm>
            <a:off x="-34954" y="6630449"/>
            <a:ext cx="5636334" cy="246221"/>
          </a:xfrm>
          <a:prstGeom prst="rect">
            <a:avLst/>
          </a:prstGeom>
          <a:noFill/>
        </p:spPr>
        <p:txBody>
          <a:bodyPr wrap="square" rtlCol="0">
            <a:spAutoFit/>
          </a:bodyPr>
          <a:lstStyle/>
          <a:p>
            <a:r>
              <a:rPr lang="en-US" sz="1000" dirty="0"/>
              <a:t>Source: UN PRI</a:t>
            </a:r>
          </a:p>
        </p:txBody>
      </p:sp>
      <p:sp>
        <p:nvSpPr>
          <p:cNvPr id="9" name="TextBox 8">
            <a:extLst>
              <a:ext uri="{FF2B5EF4-FFF2-40B4-BE49-F238E27FC236}">
                <a16:creationId xmlns:a16="http://schemas.microsoft.com/office/drawing/2014/main" id="{1345E37A-A6A0-4408-9643-9262E5FCFA16}"/>
              </a:ext>
            </a:extLst>
          </p:cNvPr>
          <p:cNvSpPr txBox="1"/>
          <p:nvPr/>
        </p:nvSpPr>
        <p:spPr>
          <a:xfrm>
            <a:off x="685800" y="1796187"/>
            <a:ext cx="2401347" cy="646331"/>
          </a:xfrm>
          <a:prstGeom prst="rect">
            <a:avLst/>
          </a:prstGeom>
          <a:solidFill>
            <a:schemeClr val="accent5">
              <a:lumMod val="40000"/>
              <a:lumOff val="60000"/>
            </a:schemeClr>
          </a:solidFill>
          <a:effectLst>
            <a:softEdge rad="12700"/>
          </a:effectLst>
        </p:spPr>
        <p:txBody>
          <a:bodyPr wrap="square" rtlCol="0">
            <a:spAutoFit/>
          </a:bodyPr>
          <a:lstStyle/>
          <a:p>
            <a:r>
              <a:rPr lang="en-US" b="1" dirty="0">
                <a:solidFill>
                  <a:schemeClr val="accent2">
                    <a:lumMod val="75000"/>
                  </a:schemeClr>
                </a:solidFill>
              </a:rPr>
              <a:t>2372 signatories</a:t>
            </a:r>
          </a:p>
          <a:p>
            <a:r>
              <a:rPr lang="en-US" b="1" dirty="0">
                <a:solidFill>
                  <a:schemeClr val="accent2">
                    <a:lumMod val="75000"/>
                  </a:schemeClr>
                </a:solidFill>
              </a:rPr>
              <a:t>US$86.3 Trillion AUM</a:t>
            </a:r>
          </a:p>
        </p:txBody>
      </p:sp>
      <p:sp>
        <p:nvSpPr>
          <p:cNvPr id="10" name="TextBox 9">
            <a:extLst>
              <a:ext uri="{FF2B5EF4-FFF2-40B4-BE49-F238E27FC236}">
                <a16:creationId xmlns:a16="http://schemas.microsoft.com/office/drawing/2014/main" id="{7E04EEE8-4124-4890-B206-80644114082F}"/>
              </a:ext>
            </a:extLst>
          </p:cNvPr>
          <p:cNvSpPr txBox="1"/>
          <p:nvPr/>
        </p:nvSpPr>
        <p:spPr>
          <a:xfrm>
            <a:off x="457200" y="5375273"/>
            <a:ext cx="8229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rPr>
              <a:t>Rapid growth in investors seeking sustainable investments</a:t>
            </a:r>
          </a:p>
          <a:p>
            <a:pPr marL="285750" indent="-285750">
              <a:buFont typeface="Arial" panose="020B0604020202020204" pitchFamily="34" charset="0"/>
              <a:buChar char="•"/>
            </a:pPr>
            <a:r>
              <a:rPr lang="en-US" dirty="0">
                <a:solidFill>
                  <a:srgbClr val="002060"/>
                </a:solidFill>
              </a:rPr>
              <a:t>Financial tools must be available to match investors and assets/projects</a:t>
            </a:r>
          </a:p>
          <a:p>
            <a:pPr marL="285750" indent="-285750">
              <a:buFont typeface="Arial" panose="020B0604020202020204" pitchFamily="34" charset="0"/>
              <a:buChar char="•"/>
            </a:pPr>
            <a:r>
              <a:rPr lang="en-US" dirty="0">
                <a:solidFill>
                  <a:srgbClr val="002060"/>
                </a:solidFill>
              </a:rPr>
              <a:t>Sustainable financial instruments serve to bridge responsible investors and sustainable investments</a:t>
            </a:r>
          </a:p>
        </p:txBody>
      </p:sp>
    </p:spTree>
    <p:extLst>
      <p:ext uri="{BB962C8B-B14F-4D97-AF65-F5344CB8AC3E}">
        <p14:creationId xmlns:p14="http://schemas.microsoft.com/office/powerpoint/2010/main" val="41031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F574EE-8130-4FCA-B79E-3D70EE92FE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88" r="19789"/>
          <a:stretch/>
        </p:blipFill>
        <p:spPr>
          <a:xfrm>
            <a:off x="2467" y="1413546"/>
            <a:ext cx="4264734" cy="5129977"/>
          </a:xfrm>
          <a:prstGeom prst="rect">
            <a:avLst/>
          </a:prstGeom>
        </p:spPr>
      </p:pic>
      <p:sp>
        <p:nvSpPr>
          <p:cNvPr id="4" name="Title 3"/>
          <p:cNvSpPr>
            <a:spLocks noGrp="1"/>
          </p:cNvSpPr>
          <p:nvPr>
            <p:ph type="title"/>
          </p:nvPr>
        </p:nvSpPr>
        <p:spPr/>
        <p:txBody>
          <a:bodyPr/>
          <a:lstStyle/>
          <a:p>
            <a:r>
              <a:rPr lang="en-US" dirty="0"/>
              <a:t>Sovereign Green – Republic of Indonesia (2018)</a:t>
            </a:r>
          </a:p>
        </p:txBody>
      </p:sp>
      <p:sp>
        <p:nvSpPr>
          <p:cNvPr id="2" name="Content Placeholder 1"/>
          <p:cNvSpPr>
            <a:spLocks noGrp="1"/>
          </p:cNvSpPr>
          <p:nvPr>
            <p:ph idx="1"/>
          </p:nvPr>
        </p:nvSpPr>
        <p:spPr>
          <a:xfrm>
            <a:off x="4267200" y="1371601"/>
            <a:ext cx="4648200" cy="4495800"/>
          </a:xfrm>
          <a:solidFill>
            <a:schemeClr val="bg1"/>
          </a:solidFill>
        </p:spPr>
        <p:txBody>
          <a:bodyPr>
            <a:normAutofit lnSpcReduction="10000"/>
          </a:bodyPr>
          <a:lstStyle/>
          <a:p>
            <a:r>
              <a:rPr lang="en-US" sz="1800" dirty="0"/>
              <a:t>USD 1.25b green sukuk to finance a pool of eligible green projects (mitigation or adaptation)</a:t>
            </a:r>
          </a:p>
          <a:p>
            <a:r>
              <a:rPr lang="en-US" sz="1800" dirty="0"/>
              <a:t>Pool of green projects: renewable energy, sustainable transport, waste management, climate-related projects and green buildings</a:t>
            </a:r>
          </a:p>
          <a:p>
            <a:r>
              <a:rPr lang="en-US" sz="1800" dirty="0"/>
              <a:t>Green Bond Principles, ASEAN Green Bond Standards and Indonesian Green Regulations</a:t>
            </a:r>
          </a:p>
          <a:p>
            <a:r>
              <a:rPr lang="en-US" sz="1800" dirty="0"/>
              <a:t>Second Opinion by CICERO: </a:t>
            </a:r>
            <a:r>
              <a:rPr lang="en-US" sz="1800" b="1" dirty="0">
                <a:solidFill>
                  <a:srgbClr val="00B050"/>
                </a:solidFill>
              </a:rPr>
              <a:t>Medium Green</a:t>
            </a:r>
          </a:p>
          <a:p>
            <a:r>
              <a:rPr lang="en-US" sz="1800" dirty="0"/>
              <a:t>Indonesia is rated BBB (Fitch), BBB- (S&amp;P) and Baa3 (Moody’s)</a:t>
            </a:r>
          </a:p>
          <a:p>
            <a:r>
              <a:rPr lang="en-US" sz="1800" dirty="0"/>
              <a:t>Tenure: 5 years</a:t>
            </a:r>
          </a:p>
          <a:p>
            <a:r>
              <a:rPr lang="en-US" sz="1800" dirty="0"/>
              <a:t>Issued in Feb 2018</a:t>
            </a:r>
          </a:p>
          <a:p>
            <a:r>
              <a:rPr lang="en-US" sz="1800" dirty="0"/>
              <a:t>Over 2x oversubscribed, pricing tightened by 30bp to 3.75%</a:t>
            </a:r>
          </a:p>
          <a:p>
            <a:endParaRPr lang="en-US" sz="1800" dirty="0"/>
          </a:p>
        </p:txBody>
      </p:sp>
      <p:sp>
        <p:nvSpPr>
          <p:cNvPr id="7" name="TextBox 6"/>
          <p:cNvSpPr txBox="1"/>
          <p:nvPr/>
        </p:nvSpPr>
        <p:spPr>
          <a:xfrm>
            <a:off x="2466" y="6598364"/>
            <a:ext cx="5636334" cy="246221"/>
          </a:xfrm>
          <a:prstGeom prst="rect">
            <a:avLst/>
          </a:prstGeom>
          <a:noFill/>
        </p:spPr>
        <p:txBody>
          <a:bodyPr wrap="square" rtlCol="0">
            <a:spAutoFit/>
          </a:bodyPr>
          <a:lstStyle/>
          <a:p>
            <a:r>
              <a:rPr lang="en-US" sz="1000" dirty="0"/>
              <a:t>Source: Ministry of Finance Indonesia, CICERO, Trading Economics, </a:t>
            </a:r>
            <a:r>
              <a:rPr lang="en-US" sz="1000" dirty="0" err="1"/>
              <a:t>Azzad</a:t>
            </a:r>
            <a:endParaRPr lang="en-US" sz="1000" dirty="0"/>
          </a:p>
        </p:txBody>
      </p:sp>
      <p:pic>
        <p:nvPicPr>
          <p:cNvPr id="11" name="Picture 10">
            <a:extLst>
              <a:ext uri="{FF2B5EF4-FFF2-40B4-BE49-F238E27FC236}">
                <a16:creationId xmlns:a16="http://schemas.microsoft.com/office/drawing/2014/main" id="{ABDF85D3-8218-49C7-BB22-51EE28DCB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307" y="5556501"/>
            <a:ext cx="1706483" cy="1134811"/>
          </a:xfrm>
          <a:prstGeom prst="rect">
            <a:avLst/>
          </a:prstGeom>
          <a:ln>
            <a:solidFill>
              <a:schemeClr val="bg1">
                <a:lumMod val="75000"/>
              </a:schemeClr>
            </a:solidFill>
          </a:ln>
        </p:spPr>
      </p:pic>
      <p:sp>
        <p:nvSpPr>
          <p:cNvPr id="12" name="Slide Number Placeholder 2">
            <a:extLst>
              <a:ext uri="{FF2B5EF4-FFF2-40B4-BE49-F238E27FC236}">
                <a16:creationId xmlns:a16="http://schemas.microsoft.com/office/drawing/2014/main" id="{E04DD668-AE6F-4878-91EB-7FBA83F828D1}"/>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latin typeface="Calibri"/>
            </a:endParaRPr>
          </a:p>
        </p:txBody>
      </p:sp>
      <p:sp>
        <p:nvSpPr>
          <p:cNvPr id="14" name="Slide Number Placeholder 2">
            <a:extLst>
              <a:ext uri="{FF2B5EF4-FFF2-40B4-BE49-F238E27FC236}">
                <a16:creationId xmlns:a16="http://schemas.microsoft.com/office/drawing/2014/main" id="{1F567ADD-E8B8-4CB1-B2DD-4FF3B7ED29CC}"/>
              </a:ext>
            </a:extLst>
          </p:cNvPr>
          <p:cNvSpPr>
            <a:spLocks noGrp="1"/>
          </p:cNvSpPr>
          <p:nvPr>
            <p:ph type="sldNum" sz="quarter" idx="12"/>
          </p:nvPr>
        </p:nvSpPr>
        <p:spPr>
          <a:xfrm>
            <a:off x="6553200" y="6356350"/>
            <a:ext cx="2133600" cy="365125"/>
          </a:xfrm>
        </p:spPr>
        <p:txBody>
          <a:bodyPr/>
          <a:lstStyle/>
          <a:p>
            <a:fld id="{E19590CD-298B-4C73-80FE-85BAAA5FF432}"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35022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B83A5C-BD10-49B3-B95F-787AC3A0C82B}"/>
              </a:ext>
            </a:extLst>
          </p:cNvPr>
          <p:cNvSpPr>
            <a:spLocks noGrp="1"/>
          </p:cNvSpPr>
          <p:nvPr>
            <p:ph type="sldNum" sz="quarter" idx="12"/>
          </p:nvPr>
        </p:nvSpPr>
        <p:spPr/>
        <p:txBody>
          <a:bodyPr/>
          <a:lstStyle/>
          <a:p>
            <a:fld id="{E19590CD-298B-4C73-80FE-85BAAA5FF432}" type="slidenum">
              <a:rPr lang="en-US" smtClean="0">
                <a:solidFill>
                  <a:prstClr val="black">
                    <a:tint val="75000"/>
                  </a:prstClr>
                </a:solidFill>
              </a:rPr>
              <a:pPr/>
              <a:t>17</a:t>
            </a:fld>
            <a:endParaRPr lang="en-US">
              <a:solidFill>
                <a:prstClr val="black">
                  <a:tint val="75000"/>
                </a:prstClr>
              </a:solidFill>
            </a:endParaRPr>
          </a:p>
        </p:txBody>
      </p:sp>
      <p:grpSp>
        <p:nvGrpSpPr>
          <p:cNvPr id="14" name="Group 13">
            <a:extLst>
              <a:ext uri="{FF2B5EF4-FFF2-40B4-BE49-F238E27FC236}">
                <a16:creationId xmlns:a16="http://schemas.microsoft.com/office/drawing/2014/main" id="{41EF5395-0DA0-456C-A80E-26F11BF23B30}"/>
              </a:ext>
            </a:extLst>
          </p:cNvPr>
          <p:cNvGrpSpPr/>
          <p:nvPr/>
        </p:nvGrpSpPr>
        <p:grpSpPr>
          <a:xfrm>
            <a:off x="76200" y="1371600"/>
            <a:ext cx="4191000" cy="4430690"/>
            <a:chOff x="228600" y="1360511"/>
            <a:chExt cx="4643339" cy="4707078"/>
          </a:xfrm>
        </p:grpSpPr>
        <p:grpSp>
          <p:nvGrpSpPr>
            <p:cNvPr id="13" name="Group 12">
              <a:extLst>
                <a:ext uri="{FF2B5EF4-FFF2-40B4-BE49-F238E27FC236}">
                  <a16:creationId xmlns:a16="http://schemas.microsoft.com/office/drawing/2014/main" id="{43337A6F-919C-427F-8261-11F4368539D0}"/>
                </a:ext>
              </a:extLst>
            </p:cNvPr>
            <p:cNvGrpSpPr/>
            <p:nvPr/>
          </p:nvGrpSpPr>
          <p:grpSpPr>
            <a:xfrm>
              <a:off x="228600" y="2877609"/>
              <a:ext cx="4643339" cy="3189980"/>
              <a:chOff x="242943" y="2181564"/>
              <a:chExt cx="4643339" cy="3189980"/>
            </a:xfrm>
          </p:grpSpPr>
          <p:pic>
            <p:nvPicPr>
              <p:cNvPr id="6" name="Picture 5">
                <a:extLst>
                  <a:ext uri="{FF2B5EF4-FFF2-40B4-BE49-F238E27FC236}">
                    <a16:creationId xmlns:a16="http://schemas.microsoft.com/office/drawing/2014/main" id="{2818CA02-C4E8-4F67-BD27-472287FB57B7}"/>
                  </a:ext>
                </a:extLst>
              </p:cNvPr>
              <p:cNvPicPr>
                <a:picLocks noChangeAspect="1"/>
              </p:cNvPicPr>
              <p:nvPr/>
            </p:nvPicPr>
            <p:blipFill>
              <a:blip r:embed="rId2"/>
              <a:stretch>
                <a:fillRect/>
              </a:stretch>
            </p:blipFill>
            <p:spPr>
              <a:xfrm>
                <a:off x="261769" y="2181564"/>
                <a:ext cx="2295937" cy="1503984"/>
              </a:xfrm>
              <a:prstGeom prst="rect">
                <a:avLst/>
              </a:prstGeom>
            </p:spPr>
          </p:pic>
          <p:pic>
            <p:nvPicPr>
              <p:cNvPr id="7" name="Picture 6">
                <a:extLst>
                  <a:ext uri="{FF2B5EF4-FFF2-40B4-BE49-F238E27FC236}">
                    <a16:creationId xmlns:a16="http://schemas.microsoft.com/office/drawing/2014/main" id="{F8351DFB-0584-4644-916B-4F4DDC8C6547}"/>
                  </a:ext>
                </a:extLst>
              </p:cNvPr>
              <p:cNvPicPr>
                <a:picLocks noChangeAspect="1"/>
              </p:cNvPicPr>
              <p:nvPr/>
            </p:nvPicPr>
            <p:blipFill>
              <a:blip r:embed="rId3"/>
              <a:stretch>
                <a:fillRect/>
              </a:stretch>
            </p:blipFill>
            <p:spPr>
              <a:xfrm>
                <a:off x="2590800" y="2181565"/>
                <a:ext cx="2295481" cy="1503984"/>
              </a:xfrm>
              <a:prstGeom prst="rect">
                <a:avLst/>
              </a:prstGeom>
            </p:spPr>
          </p:pic>
          <p:pic>
            <p:nvPicPr>
              <p:cNvPr id="8" name="Picture 7">
                <a:extLst>
                  <a:ext uri="{FF2B5EF4-FFF2-40B4-BE49-F238E27FC236}">
                    <a16:creationId xmlns:a16="http://schemas.microsoft.com/office/drawing/2014/main" id="{8CB5F5DD-D194-43B4-BE62-15CEE4DFF1B1}"/>
                  </a:ext>
                </a:extLst>
              </p:cNvPr>
              <p:cNvPicPr>
                <a:picLocks noChangeAspect="1"/>
              </p:cNvPicPr>
              <p:nvPr/>
            </p:nvPicPr>
            <p:blipFill>
              <a:blip r:embed="rId4"/>
              <a:stretch>
                <a:fillRect/>
              </a:stretch>
            </p:blipFill>
            <p:spPr>
              <a:xfrm>
                <a:off x="2590800" y="3776153"/>
                <a:ext cx="2295482" cy="1595391"/>
              </a:xfrm>
              <a:prstGeom prst="rect">
                <a:avLst/>
              </a:prstGeom>
            </p:spPr>
          </p:pic>
          <p:pic>
            <p:nvPicPr>
              <p:cNvPr id="10" name="Picture 9">
                <a:extLst>
                  <a:ext uri="{FF2B5EF4-FFF2-40B4-BE49-F238E27FC236}">
                    <a16:creationId xmlns:a16="http://schemas.microsoft.com/office/drawing/2014/main" id="{930123D3-ACB7-46A4-BFC8-4A32B058242C}"/>
                  </a:ext>
                </a:extLst>
              </p:cNvPr>
              <p:cNvPicPr>
                <a:picLocks noChangeAspect="1"/>
              </p:cNvPicPr>
              <p:nvPr/>
            </p:nvPicPr>
            <p:blipFill>
              <a:blip r:embed="rId5"/>
              <a:stretch>
                <a:fillRect/>
              </a:stretch>
            </p:blipFill>
            <p:spPr>
              <a:xfrm>
                <a:off x="242943" y="3776153"/>
                <a:ext cx="2314763" cy="1595391"/>
              </a:xfrm>
              <a:prstGeom prst="rect">
                <a:avLst/>
              </a:prstGeom>
            </p:spPr>
          </p:pic>
        </p:grpSp>
        <p:pic>
          <p:nvPicPr>
            <p:cNvPr id="12" name="Picture 11">
              <a:extLst>
                <a:ext uri="{FF2B5EF4-FFF2-40B4-BE49-F238E27FC236}">
                  <a16:creationId xmlns:a16="http://schemas.microsoft.com/office/drawing/2014/main" id="{CA4E9E68-C5AC-4577-B104-2DF8FAB67005}"/>
                </a:ext>
              </a:extLst>
            </p:cNvPr>
            <p:cNvPicPr>
              <a:picLocks noChangeAspect="1"/>
            </p:cNvPicPr>
            <p:nvPr/>
          </p:nvPicPr>
          <p:blipFill>
            <a:blip r:embed="rId6"/>
            <a:stretch>
              <a:fillRect/>
            </a:stretch>
          </p:blipFill>
          <p:spPr>
            <a:xfrm>
              <a:off x="1385981" y="1360511"/>
              <a:ext cx="2143203" cy="1517098"/>
            </a:xfrm>
            <a:prstGeom prst="rect">
              <a:avLst/>
            </a:prstGeom>
          </p:spPr>
        </p:pic>
      </p:grpSp>
      <p:sp>
        <p:nvSpPr>
          <p:cNvPr id="15" name="Content Placeholder 1">
            <a:extLst>
              <a:ext uri="{FF2B5EF4-FFF2-40B4-BE49-F238E27FC236}">
                <a16:creationId xmlns:a16="http://schemas.microsoft.com/office/drawing/2014/main" id="{9398F6E8-33F0-49CB-945C-1BD6E23F5145}"/>
              </a:ext>
            </a:extLst>
          </p:cNvPr>
          <p:cNvSpPr>
            <a:spLocks noGrp="1"/>
          </p:cNvSpPr>
          <p:nvPr>
            <p:ph idx="1"/>
          </p:nvPr>
        </p:nvSpPr>
        <p:spPr>
          <a:xfrm>
            <a:off x="4333824" y="1436710"/>
            <a:ext cx="4617794" cy="5040290"/>
          </a:xfrm>
          <a:solidFill>
            <a:schemeClr val="bg1"/>
          </a:solidFill>
        </p:spPr>
        <p:txBody>
          <a:bodyPr>
            <a:normAutofit fontScale="85000" lnSpcReduction="10000"/>
          </a:bodyPr>
          <a:lstStyle/>
          <a:p>
            <a:r>
              <a:rPr lang="en-US" sz="2000" dirty="0">
                <a:solidFill>
                  <a:srgbClr val="222222"/>
                </a:solidFill>
              </a:rPr>
              <a:t>Total IDR 3 trillion (approx. USD $208 million)</a:t>
            </a:r>
          </a:p>
          <a:p>
            <a:pPr marL="623888" indent="-279400">
              <a:buFont typeface="Courier New" panose="02070309020205020404" pitchFamily="49" charset="0"/>
              <a:buChar char="o"/>
            </a:pPr>
            <a:r>
              <a:rPr lang="en-US" sz="2000" dirty="0">
                <a:solidFill>
                  <a:srgbClr val="222222"/>
                </a:solidFill>
              </a:rPr>
              <a:t>First issuance - IDR 500 billion (approx. USD $35 million) in which IDR251.5bn (3yrs) &amp; IDR 248.5bn (5yrs)</a:t>
            </a:r>
          </a:p>
          <a:p>
            <a:pPr marL="630238" indent="-285750">
              <a:buFont typeface="Courier New" panose="02070309020205020404" pitchFamily="49" charset="0"/>
              <a:buChar char="o"/>
              <a:tabLst>
                <a:tab pos="461963" algn="l"/>
              </a:tabLst>
            </a:pPr>
            <a:r>
              <a:rPr lang="en-US" sz="2000" dirty="0"/>
              <a:t>to finance a pool of eligible green projects (mitigation or adaptation)</a:t>
            </a:r>
          </a:p>
          <a:p>
            <a:pPr algn="just"/>
            <a:r>
              <a:rPr lang="en-US" sz="2000" dirty="0"/>
              <a:t>Pool of green projects: renewable energy, energy efficiency, sustainable pollution management and prevention, sustainable natural resources and land use management, clean transportation, and sustainable water and sewage management</a:t>
            </a:r>
          </a:p>
          <a:p>
            <a:r>
              <a:rPr lang="en-US" sz="2000" dirty="0"/>
              <a:t>ICMA’s Green Bond Principles, ASEAN Green Bond Standards and Indonesian Green Bond Regulations</a:t>
            </a:r>
          </a:p>
          <a:p>
            <a:r>
              <a:rPr lang="en-US" sz="2000" dirty="0"/>
              <a:t>Second Opinion by CICERO: </a:t>
            </a:r>
            <a:r>
              <a:rPr lang="en-US" sz="2000" b="1" dirty="0">
                <a:solidFill>
                  <a:srgbClr val="00B050"/>
                </a:solidFill>
              </a:rPr>
              <a:t>Medium Green</a:t>
            </a:r>
          </a:p>
          <a:p>
            <a:r>
              <a:rPr lang="en-US" sz="2000" dirty="0"/>
              <a:t>Rated id AAA (</a:t>
            </a:r>
            <a:r>
              <a:rPr lang="en-US" sz="2000" dirty="0" err="1"/>
              <a:t>Pefindo</a:t>
            </a:r>
            <a:r>
              <a:rPr lang="en-US" sz="2000" dirty="0"/>
              <a:t>)</a:t>
            </a:r>
          </a:p>
          <a:p>
            <a:r>
              <a:rPr lang="en-US" sz="2000" dirty="0"/>
              <a:t>Issued in  July 2018</a:t>
            </a:r>
          </a:p>
          <a:p>
            <a:endParaRPr lang="en-US" sz="1800" dirty="0"/>
          </a:p>
        </p:txBody>
      </p:sp>
      <p:sp>
        <p:nvSpPr>
          <p:cNvPr id="21" name="Title 3">
            <a:extLst>
              <a:ext uri="{FF2B5EF4-FFF2-40B4-BE49-F238E27FC236}">
                <a16:creationId xmlns:a16="http://schemas.microsoft.com/office/drawing/2014/main" id="{ED88C1F3-1D03-4F83-A07A-79FA2BFB7A6D}"/>
              </a:ext>
            </a:extLst>
          </p:cNvPr>
          <p:cNvSpPr>
            <a:spLocks noGrp="1"/>
          </p:cNvSpPr>
          <p:nvPr>
            <p:ph type="title"/>
          </p:nvPr>
        </p:nvSpPr>
        <p:spPr>
          <a:xfrm>
            <a:off x="228600" y="457719"/>
            <a:ext cx="9144000" cy="1143000"/>
          </a:xfrm>
        </p:spPr>
        <p:txBody>
          <a:bodyPr/>
          <a:lstStyle/>
          <a:p>
            <a:r>
              <a:rPr lang="en-US" dirty="0"/>
              <a:t>Green Bond – PT SMI (2018)</a:t>
            </a:r>
          </a:p>
        </p:txBody>
      </p:sp>
      <p:pic>
        <p:nvPicPr>
          <p:cNvPr id="22" name="Picture 21">
            <a:extLst>
              <a:ext uri="{FF2B5EF4-FFF2-40B4-BE49-F238E27FC236}">
                <a16:creationId xmlns:a16="http://schemas.microsoft.com/office/drawing/2014/main" id="{CA5DB0E6-6019-42BE-A0DE-B64E70B277F2}"/>
              </a:ext>
            </a:extLst>
          </p:cNvPr>
          <p:cNvPicPr>
            <a:picLocks noChangeAspect="1"/>
          </p:cNvPicPr>
          <p:nvPr/>
        </p:nvPicPr>
        <p:blipFill>
          <a:blip r:embed="rId7"/>
          <a:stretch>
            <a:fillRect/>
          </a:stretch>
        </p:blipFill>
        <p:spPr>
          <a:xfrm>
            <a:off x="7279334" y="5715000"/>
            <a:ext cx="1474089" cy="991377"/>
          </a:xfrm>
          <a:prstGeom prst="rect">
            <a:avLst/>
          </a:prstGeom>
        </p:spPr>
      </p:pic>
    </p:spTree>
    <p:extLst>
      <p:ext uri="{BB962C8B-B14F-4D97-AF65-F5344CB8AC3E}">
        <p14:creationId xmlns:p14="http://schemas.microsoft.com/office/powerpoint/2010/main" val="270081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034" r="51524"/>
          <a:stretch/>
        </p:blipFill>
        <p:spPr>
          <a:xfrm>
            <a:off x="2466" y="1435258"/>
            <a:ext cx="4264734" cy="5103654"/>
          </a:xfrm>
          <a:prstGeom prst="rect">
            <a:avLst/>
          </a:prstGeom>
        </p:spPr>
      </p:pic>
      <p:sp>
        <p:nvSpPr>
          <p:cNvPr id="3" name="Slide Number Placeholder 2"/>
          <p:cNvSpPr>
            <a:spLocks noGrp="1"/>
          </p:cNvSpPr>
          <p:nvPr>
            <p:ph type="sldNum" sz="quarter" idx="12"/>
          </p:nvPr>
        </p:nvSpPr>
        <p:spPr/>
        <p:txBody>
          <a:bodyPr/>
          <a:lstStyle/>
          <a:p>
            <a:fld id="{E19590CD-298B-4C73-80FE-85BAAA5FF432}" type="slidenum">
              <a:rPr lang="en-US" smtClean="0">
                <a:solidFill>
                  <a:prstClr val="black">
                    <a:tint val="75000"/>
                  </a:prstClr>
                </a:solidFill>
              </a:rPr>
              <a:pPr/>
              <a:t>18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Green Building – </a:t>
            </a:r>
            <a:r>
              <a:rPr lang="en-US" dirty="0" err="1"/>
              <a:t>Segi</a:t>
            </a:r>
            <a:r>
              <a:rPr lang="en-US" dirty="0"/>
              <a:t> Astana (2018)</a:t>
            </a:r>
          </a:p>
        </p:txBody>
      </p:sp>
      <p:sp>
        <p:nvSpPr>
          <p:cNvPr id="2" name="Content Placeholder 1"/>
          <p:cNvSpPr>
            <a:spLocks noGrp="1"/>
          </p:cNvSpPr>
          <p:nvPr>
            <p:ph idx="1"/>
          </p:nvPr>
        </p:nvSpPr>
        <p:spPr>
          <a:xfrm>
            <a:off x="4267200" y="1371600"/>
            <a:ext cx="4876800" cy="5349875"/>
          </a:xfrm>
          <a:solidFill>
            <a:schemeClr val="bg1"/>
          </a:solidFill>
        </p:spPr>
        <p:txBody>
          <a:bodyPr>
            <a:normAutofit/>
          </a:bodyPr>
          <a:lstStyle/>
          <a:p>
            <a:r>
              <a:rPr lang="en-US" sz="1800" dirty="0"/>
              <a:t>MYR 415m (USD 107m) green bond program to refinance the development cost of a shopping complex integrated with the Kuala Lumpur International Airport (gateway@klia2) in Malaysia</a:t>
            </a:r>
          </a:p>
          <a:p>
            <a:r>
              <a:rPr lang="en-US" sz="1800" dirty="0"/>
              <a:t>Issued on January 8, 2018</a:t>
            </a:r>
          </a:p>
          <a:p>
            <a:r>
              <a:rPr lang="en-US" sz="1800" dirty="0"/>
              <a:t>ASEAN Green Bond Standards</a:t>
            </a:r>
          </a:p>
          <a:p>
            <a:r>
              <a:rPr lang="en-US" sz="1800" dirty="0"/>
              <a:t>Building certified as LEED Silver</a:t>
            </a:r>
          </a:p>
          <a:p>
            <a:r>
              <a:rPr lang="en-US" sz="1800" dirty="0"/>
              <a:t>Rated AA- by MARC</a:t>
            </a:r>
          </a:p>
          <a:p>
            <a:r>
              <a:rPr lang="en-US" sz="1800" dirty="0"/>
              <a:t>Second Opinion by RAM Consultancy:</a:t>
            </a:r>
            <a:r>
              <a:rPr lang="en-US" sz="1800" dirty="0">
                <a:solidFill>
                  <a:srgbClr val="00B050"/>
                </a:solidFill>
              </a:rPr>
              <a:t> </a:t>
            </a:r>
            <a:r>
              <a:rPr lang="en-US" sz="1800" b="1" dirty="0">
                <a:solidFill>
                  <a:srgbClr val="00B050"/>
                </a:solidFill>
              </a:rPr>
              <a:t>Tier-3 </a:t>
            </a:r>
          </a:p>
          <a:p>
            <a:r>
              <a:rPr lang="en-US" sz="1800" dirty="0"/>
              <a:t>First conventional ASEAN Green Bond and first conventional green bond issued in Malaysia</a:t>
            </a:r>
          </a:p>
          <a:p>
            <a:pPr marL="0" indent="0">
              <a:buNone/>
            </a:pPr>
            <a:endParaRPr lang="en-US" sz="1800" dirty="0"/>
          </a:p>
          <a:p>
            <a:endParaRPr lang="en-US" sz="1800" dirty="0"/>
          </a:p>
        </p:txBody>
      </p:sp>
      <p:sp>
        <p:nvSpPr>
          <p:cNvPr id="7" name="TextBox 6"/>
          <p:cNvSpPr txBox="1"/>
          <p:nvPr/>
        </p:nvSpPr>
        <p:spPr>
          <a:xfrm>
            <a:off x="2466" y="6598364"/>
            <a:ext cx="5636334" cy="246221"/>
          </a:xfrm>
          <a:prstGeom prst="rect">
            <a:avLst/>
          </a:prstGeom>
          <a:noFill/>
        </p:spPr>
        <p:txBody>
          <a:bodyPr wrap="square" rtlCol="0">
            <a:spAutoFit/>
          </a:bodyPr>
          <a:lstStyle/>
          <a:p>
            <a:r>
              <a:rPr lang="en-US" sz="1000" dirty="0"/>
              <a:t>Source: BNM, RAM Consultancy, </a:t>
            </a:r>
            <a:r>
              <a:rPr lang="en-US" sz="1000" dirty="0" err="1"/>
              <a:t>Segi</a:t>
            </a:r>
            <a:r>
              <a:rPr lang="en-US" sz="1000" dirty="0"/>
              <a:t> Astana</a:t>
            </a:r>
          </a:p>
        </p:txBody>
      </p:sp>
      <p:sp>
        <p:nvSpPr>
          <p:cNvPr id="8" name="Slide Number Placeholder 2">
            <a:extLst>
              <a:ext uri="{FF2B5EF4-FFF2-40B4-BE49-F238E27FC236}">
                <a16:creationId xmlns:a16="http://schemas.microsoft.com/office/drawing/2014/main" id="{EBFE55A3-3005-416E-B396-75C9D319D08E}"/>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18</a:t>
            </a:fld>
            <a:endParaRPr lang="en-US" dirty="0">
              <a:solidFill>
                <a:prstClr val="black">
                  <a:tint val="75000"/>
                </a:prstClr>
              </a:solidFill>
              <a:latin typeface="Calibri"/>
            </a:endParaRPr>
          </a:p>
        </p:txBody>
      </p:sp>
      <p:pic>
        <p:nvPicPr>
          <p:cNvPr id="13" name="Picture 12">
            <a:extLst>
              <a:ext uri="{FF2B5EF4-FFF2-40B4-BE49-F238E27FC236}">
                <a16:creationId xmlns:a16="http://schemas.microsoft.com/office/drawing/2014/main" id="{5AEFE95A-705A-4671-A13D-BE5A5CDDB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797" y="5402992"/>
            <a:ext cx="2234403" cy="1136650"/>
          </a:xfrm>
          <a:prstGeom prst="rect">
            <a:avLst/>
          </a:prstGeom>
        </p:spPr>
      </p:pic>
    </p:spTree>
    <p:extLst>
      <p:ext uri="{BB962C8B-B14F-4D97-AF65-F5344CB8AC3E}">
        <p14:creationId xmlns:p14="http://schemas.microsoft.com/office/powerpoint/2010/main" val="3654674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763"/>
            <a:ext cx="7763947" cy="5175964"/>
          </a:xfrm>
          <a:prstGeom prst="rect">
            <a:avLst/>
          </a:prstGeom>
        </p:spPr>
      </p:pic>
      <p:sp>
        <p:nvSpPr>
          <p:cNvPr id="3" name="Slide Number Placeholder 2"/>
          <p:cNvSpPr>
            <a:spLocks noGrp="1"/>
          </p:cNvSpPr>
          <p:nvPr>
            <p:ph type="sldNum" sz="quarter" idx="12"/>
          </p:nvPr>
        </p:nvSpPr>
        <p:spPr/>
        <p:txBody>
          <a:bodyPr/>
          <a:lstStyle/>
          <a:p>
            <a:fld id="{E19590CD-298B-4C73-80FE-85BAAA5FF432}" type="slidenum">
              <a:rPr lang="en-US" smtClean="0">
                <a:solidFill>
                  <a:prstClr val="black">
                    <a:tint val="75000"/>
                  </a:prstClr>
                </a:solidFill>
              </a:rPr>
              <a:pPr/>
              <a:t>19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Sustainability Sukuk – Edra Solar (2019)</a:t>
            </a:r>
          </a:p>
        </p:txBody>
      </p:sp>
      <p:sp>
        <p:nvSpPr>
          <p:cNvPr id="2" name="Content Placeholder 1"/>
          <p:cNvSpPr>
            <a:spLocks noGrp="1"/>
          </p:cNvSpPr>
          <p:nvPr>
            <p:ph idx="1"/>
          </p:nvPr>
        </p:nvSpPr>
        <p:spPr>
          <a:xfrm>
            <a:off x="4267200" y="1371600"/>
            <a:ext cx="4876800" cy="5349875"/>
          </a:xfrm>
          <a:solidFill>
            <a:schemeClr val="bg1"/>
          </a:solidFill>
        </p:spPr>
        <p:txBody>
          <a:bodyPr>
            <a:normAutofit/>
          </a:bodyPr>
          <a:lstStyle/>
          <a:p>
            <a:r>
              <a:rPr lang="en-US" sz="1800" dirty="0"/>
              <a:t>MYR 245m (USD 59m) sustainability sukuk issuance for the financing of a 50MW solar photovoltaic power plant in Kedah, Malaysia</a:t>
            </a:r>
          </a:p>
          <a:p>
            <a:r>
              <a:rPr lang="en-US" sz="1800" dirty="0"/>
              <a:t>Social agenda: 40 acres of land surrounding power plant was allocated to the local community for crop farming.</a:t>
            </a:r>
          </a:p>
          <a:p>
            <a:r>
              <a:rPr lang="en-US" sz="1800" dirty="0"/>
              <a:t>ASEAN (Sustainability Bond Standards, Green Bond Standards, Social Bond Standards), ICMA (Green Bond Principles, Social Bond Principles, Sustainability Bond Guidelines)</a:t>
            </a:r>
          </a:p>
          <a:p>
            <a:r>
              <a:rPr lang="en-US" sz="1800" dirty="0"/>
              <a:t>Rated AA2 by RAM Ratings</a:t>
            </a:r>
          </a:p>
          <a:p>
            <a:r>
              <a:rPr lang="en-US" sz="1800" dirty="0"/>
              <a:t>Second Opinion by RAM Consultancy:</a:t>
            </a:r>
            <a:r>
              <a:rPr lang="en-US" sz="1800" dirty="0">
                <a:solidFill>
                  <a:srgbClr val="00B050"/>
                </a:solidFill>
              </a:rPr>
              <a:t> </a:t>
            </a:r>
            <a:r>
              <a:rPr lang="en-US" sz="1800" b="1" dirty="0">
                <a:solidFill>
                  <a:srgbClr val="00B050"/>
                </a:solidFill>
              </a:rPr>
              <a:t>Tier-1 EB, Tier-3 SB </a:t>
            </a:r>
          </a:p>
          <a:p>
            <a:r>
              <a:rPr lang="en-US" sz="1800" b="1" dirty="0">
                <a:hlinkClick r:id="rId4"/>
              </a:rPr>
              <a:t>Edra Sustainability Framework</a:t>
            </a:r>
            <a:endParaRPr lang="en-US" sz="1800" b="1" dirty="0"/>
          </a:p>
          <a:p>
            <a:pPr marL="0" indent="0">
              <a:buNone/>
            </a:pPr>
            <a:endParaRPr lang="en-US" sz="1800" dirty="0"/>
          </a:p>
          <a:p>
            <a:pPr marL="0" indent="0">
              <a:buNone/>
            </a:pPr>
            <a:endParaRPr lang="en-US" sz="1800" dirty="0"/>
          </a:p>
          <a:p>
            <a:endParaRPr lang="en-US" sz="1800" dirty="0"/>
          </a:p>
        </p:txBody>
      </p:sp>
      <p:sp>
        <p:nvSpPr>
          <p:cNvPr id="7" name="TextBox 6"/>
          <p:cNvSpPr txBox="1"/>
          <p:nvPr/>
        </p:nvSpPr>
        <p:spPr>
          <a:xfrm>
            <a:off x="2466" y="6598364"/>
            <a:ext cx="5636334" cy="246221"/>
          </a:xfrm>
          <a:prstGeom prst="rect">
            <a:avLst/>
          </a:prstGeom>
          <a:noFill/>
        </p:spPr>
        <p:txBody>
          <a:bodyPr wrap="square" rtlCol="0">
            <a:spAutoFit/>
          </a:bodyPr>
          <a:lstStyle/>
          <a:p>
            <a:r>
              <a:rPr lang="en-US" sz="1000" dirty="0"/>
              <a:t>Source: BNM, OCBC Al-Amin, Edra, Edge</a:t>
            </a:r>
          </a:p>
        </p:txBody>
      </p:sp>
      <p:sp>
        <p:nvSpPr>
          <p:cNvPr id="8" name="Slide Number Placeholder 2">
            <a:extLst>
              <a:ext uri="{FF2B5EF4-FFF2-40B4-BE49-F238E27FC236}">
                <a16:creationId xmlns:a16="http://schemas.microsoft.com/office/drawing/2014/main" id="{EBFE55A3-3005-416E-B396-75C9D319D08E}"/>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19</a:t>
            </a:fld>
            <a:endParaRPr lang="en-US" dirty="0">
              <a:solidFill>
                <a:prstClr val="black">
                  <a:tint val="75000"/>
                </a:prstClr>
              </a:solidFill>
              <a:latin typeface="Calibri"/>
            </a:endParaRPr>
          </a:p>
        </p:txBody>
      </p:sp>
      <p:pic>
        <p:nvPicPr>
          <p:cNvPr id="9" name="Picture 8">
            <a:extLst>
              <a:ext uri="{FF2B5EF4-FFF2-40B4-BE49-F238E27FC236}">
                <a16:creationId xmlns:a16="http://schemas.microsoft.com/office/drawing/2014/main" id="{90E3C438-D093-4737-9583-19D9A6943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6225" y="5722206"/>
            <a:ext cx="2447549" cy="746762"/>
          </a:xfrm>
          <a:prstGeom prst="rect">
            <a:avLst/>
          </a:prstGeom>
        </p:spPr>
      </p:pic>
    </p:spTree>
    <p:extLst>
      <p:ext uri="{BB962C8B-B14F-4D97-AF65-F5344CB8AC3E}">
        <p14:creationId xmlns:p14="http://schemas.microsoft.com/office/powerpoint/2010/main" val="257313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447800"/>
            <a:ext cx="8877300" cy="2273300"/>
          </a:xfrm>
        </p:spPr>
        <p:txBody>
          <a:bodyPr>
            <a:noAutofit/>
          </a:bodyPr>
          <a:lstStyle/>
          <a:p>
            <a:pPr lvl="1" algn="just">
              <a:buFont typeface="Arial" panose="020B0604020202020204" pitchFamily="34" charset="0"/>
              <a:buChar char="•"/>
            </a:pPr>
            <a:r>
              <a:rPr lang="en-US" sz="1800" dirty="0"/>
              <a:t>Green Bonds are any type of bond instrument where the proceeds will be exclusively applied to finance or re-finance in part or in full new and/or existing </a:t>
            </a:r>
            <a:r>
              <a:rPr lang="en-US" sz="1800" b="1" dirty="0">
                <a:solidFill>
                  <a:srgbClr val="0E6C27"/>
                </a:solidFill>
              </a:rPr>
              <a:t>eligible Green Projects</a:t>
            </a:r>
          </a:p>
          <a:p>
            <a:pPr lvl="1" algn="just">
              <a:buFont typeface="Arial" panose="020B0604020202020204" pitchFamily="34" charset="0"/>
              <a:buChar char="•"/>
            </a:pPr>
            <a:r>
              <a:rPr lang="en-US" sz="1800" dirty="0"/>
              <a:t>For a bond to be green, an issuer must comply with three requirements:</a:t>
            </a:r>
          </a:p>
          <a:p>
            <a:pPr algn="just"/>
            <a:endParaRPr lang="en-US" sz="1800" dirty="0"/>
          </a:p>
        </p:txBody>
      </p:sp>
      <p:sp>
        <p:nvSpPr>
          <p:cNvPr id="3" name="Title 2"/>
          <p:cNvSpPr>
            <a:spLocks noGrp="1"/>
          </p:cNvSpPr>
          <p:nvPr>
            <p:ph type="title"/>
          </p:nvPr>
        </p:nvSpPr>
        <p:spPr/>
        <p:txBody>
          <a:bodyPr/>
          <a:lstStyle/>
          <a:p>
            <a:r>
              <a:rPr lang="en-US" dirty="0"/>
              <a:t>What is a Green Bond?</a:t>
            </a:r>
          </a:p>
        </p:txBody>
      </p:sp>
      <p:graphicFrame>
        <p:nvGraphicFramePr>
          <p:cNvPr id="16" name="Content Placeholder 15"/>
          <p:cNvGraphicFramePr>
            <a:graphicFrameLocks noGrp="1"/>
          </p:cNvGraphicFramePr>
          <p:nvPr>
            <p:ph sz="quarter" idx="13"/>
            <p:extLst/>
          </p:nvPr>
        </p:nvGraphicFramePr>
        <p:xfrm>
          <a:off x="495300" y="3343550"/>
          <a:ext cx="8153400" cy="2735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a:extLst>
              <a:ext uri="{FF2B5EF4-FFF2-40B4-BE49-F238E27FC236}">
                <a16:creationId xmlns:a16="http://schemas.microsoft.com/office/drawing/2014/main" id="{771791F6-C92A-476D-8698-B53B8A23A0AA}"/>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81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5E9C-6CBA-4EF9-913D-6CF4CD912894}"/>
              </a:ext>
            </a:extLst>
          </p:cNvPr>
          <p:cNvSpPr>
            <a:spLocks noGrp="1"/>
          </p:cNvSpPr>
          <p:nvPr>
            <p:ph idx="1"/>
          </p:nvPr>
        </p:nvSpPr>
        <p:spPr>
          <a:xfrm>
            <a:off x="228600" y="1981200"/>
            <a:ext cx="4495800" cy="4740276"/>
          </a:xfrm>
        </p:spPr>
        <p:txBody>
          <a:bodyPr/>
          <a:lstStyle/>
          <a:p>
            <a:r>
              <a:rPr lang="en-US" b="1" dirty="0">
                <a:solidFill>
                  <a:srgbClr val="002060"/>
                </a:solidFill>
              </a:rPr>
              <a:t>Institutional</a:t>
            </a:r>
          </a:p>
          <a:p>
            <a:pPr lvl="1"/>
            <a:r>
              <a:rPr lang="en-US" dirty="0">
                <a:solidFill>
                  <a:srgbClr val="002060"/>
                </a:solidFill>
              </a:rPr>
              <a:t>Bonds/Sukuk</a:t>
            </a:r>
          </a:p>
          <a:p>
            <a:pPr lvl="1"/>
            <a:r>
              <a:rPr lang="en-US" dirty="0">
                <a:solidFill>
                  <a:srgbClr val="002060"/>
                </a:solidFill>
              </a:rPr>
              <a:t>Loans</a:t>
            </a:r>
          </a:p>
          <a:p>
            <a:pPr lvl="1"/>
            <a:r>
              <a:rPr lang="en-US" dirty="0">
                <a:solidFill>
                  <a:srgbClr val="002060"/>
                </a:solidFill>
              </a:rPr>
              <a:t>Investment Funds</a:t>
            </a:r>
          </a:p>
          <a:p>
            <a:pPr lvl="1"/>
            <a:r>
              <a:rPr lang="en-US" dirty="0">
                <a:solidFill>
                  <a:srgbClr val="002060"/>
                </a:solidFill>
              </a:rPr>
              <a:t>Equities</a:t>
            </a:r>
          </a:p>
          <a:p>
            <a:r>
              <a:rPr lang="en-US" b="1" dirty="0">
                <a:solidFill>
                  <a:srgbClr val="002060"/>
                </a:solidFill>
              </a:rPr>
              <a:t>Retail</a:t>
            </a:r>
          </a:p>
          <a:p>
            <a:pPr lvl="1"/>
            <a:r>
              <a:rPr lang="en-US" dirty="0">
                <a:solidFill>
                  <a:srgbClr val="002060"/>
                </a:solidFill>
              </a:rPr>
              <a:t>Retail Bonds/Sukuk</a:t>
            </a:r>
          </a:p>
          <a:p>
            <a:pPr lvl="1"/>
            <a:r>
              <a:rPr lang="en-US" dirty="0">
                <a:solidFill>
                  <a:srgbClr val="002060"/>
                </a:solidFill>
              </a:rPr>
              <a:t>Mortgages</a:t>
            </a:r>
          </a:p>
          <a:p>
            <a:pPr lvl="1"/>
            <a:r>
              <a:rPr lang="en-US" dirty="0">
                <a:solidFill>
                  <a:srgbClr val="002060"/>
                </a:solidFill>
              </a:rPr>
              <a:t>Vehicle Loans for EEV/LEV/PHEV/EV/etc.</a:t>
            </a:r>
          </a:p>
          <a:p>
            <a:pPr lvl="1"/>
            <a:r>
              <a:rPr lang="en-US" dirty="0">
                <a:solidFill>
                  <a:srgbClr val="002060"/>
                </a:solidFill>
              </a:rPr>
              <a:t>Investment Funds</a:t>
            </a:r>
          </a:p>
          <a:p>
            <a:pPr lvl="1"/>
            <a:r>
              <a:rPr lang="en-US" dirty="0">
                <a:solidFill>
                  <a:srgbClr val="002060"/>
                </a:solidFill>
              </a:rPr>
              <a:t>Equities</a:t>
            </a:r>
          </a:p>
          <a:p>
            <a:pPr lvl="1"/>
            <a:r>
              <a:rPr lang="en-US" dirty="0">
                <a:solidFill>
                  <a:srgbClr val="002060"/>
                </a:solidFill>
              </a:rPr>
              <a:t>Crowdfunding</a:t>
            </a:r>
          </a:p>
          <a:p>
            <a:pPr lvl="1"/>
            <a:r>
              <a:rPr lang="en-US" dirty="0">
                <a:solidFill>
                  <a:srgbClr val="002060"/>
                </a:solidFill>
              </a:rPr>
              <a:t>P2P Lending</a:t>
            </a:r>
          </a:p>
        </p:txBody>
      </p:sp>
      <p:sp>
        <p:nvSpPr>
          <p:cNvPr id="3" name="Slide Number Placeholder 2">
            <a:extLst>
              <a:ext uri="{FF2B5EF4-FFF2-40B4-BE49-F238E27FC236}">
                <a16:creationId xmlns:a16="http://schemas.microsoft.com/office/drawing/2014/main" id="{EF2F68D4-CECF-488F-B147-BB6DE097A35B}"/>
              </a:ext>
            </a:extLst>
          </p:cNvPr>
          <p:cNvSpPr>
            <a:spLocks noGrp="1"/>
          </p:cNvSpPr>
          <p:nvPr>
            <p:ph type="sldNum" sz="quarter" idx="12"/>
          </p:nvPr>
        </p:nvSpPr>
        <p:spPr/>
        <p:txBody>
          <a:bodyPr/>
          <a:lstStyle/>
          <a:p>
            <a:fld id="{E19590CD-298B-4C73-80FE-85BAAA5FF432}" type="slidenum">
              <a:rPr lang="en-US" smtClean="0">
                <a:solidFill>
                  <a:prstClr val="black">
                    <a:tint val="75000"/>
                  </a:prstClr>
                </a:solidFill>
              </a:rPr>
              <a:pPr/>
              <a:t>20</a:t>
            </a:fld>
            <a:endParaRPr lang="en-US">
              <a:solidFill>
                <a:prstClr val="black">
                  <a:tint val="75000"/>
                </a:prstClr>
              </a:solidFill>
            </a:endParaRPr>
          </a:p>
        </p:txBody>
      </p:sp>
      <p:sp>
        <p:nvSpPr>
          <p:cNvPr id="4" name="Title 3">
            <a:extLst>
              <a:ext uri="{FF2B5EF4-FFF2-40B4-BE49-F238E27FC236}">
                <a16:creationId xmlns:a16="http://schemas.microsoft.com/office/drawing/2014/main" id="{8F850B7F-46AC-47B4-BFB0-381AC9317C6A}"/>
              </a:ext>
            </a:extLst>
          </p:cNvPr>
          <p:cNvSpPr>
            <a:spLocks noGrp="1"/>
          </p:cNvSpPr>
          <p:nvPr>
            <p:ph type="title"/>
          </p:nvPr>
        </p:nvSpPr>
        <p:spPr/>
        <p:txBody>
          <a:bodyPr/>
          <a:lstStyle/>
          <a:p>
            <a:r>
              <a:rPr lang="en-US" dirty="0"/>
              <a:t>Sustainable Finance Instruments</a:t>
            </a:r>
          </a:p>
        </p:txBody>
      </p:sp>
      <p:sp>
        <p:nvSpPr>
          <p:cNvPr id="5" name="Content Placeholder 4">
            <a:extLst>
              <a:ext uri="{FF2B5EF4-FFF2-40B4-BE49-F238E27FC236}">
                <a16:creationId xmlns:a16="http://schemas.microsoft.com/office/drawing/2014/main" id="{64CAE7B7-60BE-40A6-AAC8-1192045C238A}"/>
              </a:ext>
            </a:extLst>
          </p:cNvPr>
          <p:cNvSpPr>
            <a:spLocks noGrp="1"/>
          </p:cNvSpPr>
          <p:nvPr>
            <p:ph sz="quarter" idx="13"/>
          </p:nvPr>
        </p:nvSpPr>
        <p:spPr>
          <a:xfrm>
            <a:off x="228600" y="1447800"/>
            <a:ext cx="6705600" cy="533400"/>
          </a:xfrm>
        </p:spPr>
        <p:txBody>
          <a:bodyPr>
            <a:normAutofit lnSpcReduction="10000"/>
          </a:bodyPr>
          <a:lstStyle/>
          <a:p>
            <a:r>
              <a:rPr lang="en-US" dirty="0"/>
              <a:t>The financial instruments you use today, are just as useful for sustainable financing</a:t>
            </a:r>
          </a:p>
        </p:txBody>
      </p:sp>
      <p:sp>
        <p:nvSpPr>
          <p:cNvPr id="6" name="TextBox 5">
            <a:extLst>
              <a:ext uri="{FF2B5EF4-FFF2-40B4-BE49-F238E27FC236}">
                <a16:creationId xmlns:a16="http://schemas.microsoft.com/office/drawing/2014/main" id="{19EE2F1D-C390-45E1-BB0F-F1C6CA8FD076}"/>
              </a:ext>
            </a:extLst>
          </p:cNvPr>
          <p:cNvSpPr txBox="1"/>
          <p:nvPr/>
        </p:nvSpPr>
        <p:spPr>
          <a:xfrm>
            <a:off x="5202252" y="2506118"/>
            <a:ext cx="1371600" cy="2585323"/>
          </a:xfrm>
          <a:prstGeom prst="rect">
            <a:avLst/>
          </a:prstGeom>
          <a:solidFill>
            <a:schemeClr val="accent2">
              <a:lumMod val="60000"/>
              <a:lumOff val="40000"/>
            </a:schemeClr>
          </a:solidFill>
          <a:ln>
            <a:solidFill>
              <a:srgbClr val="00B050"/>
            </a:solidFill>
          </a:ln>
        </p:spPr>
        <p:txBody>
          <a:bodyPr wrap="square" rtlCol="0">
            <a:spAutoFit/>
          </a:bodyPr>
          <a:lstStyle/>
          <a:p>
            <a:pPr algn="ctr"/>
            <a:r>
              <a:rPr lang="en-US" b="1" dirty="0"/>
              <a:t>Green</a:t>
            </a:r>
          </a:p>
          <a:p>
            <a:pPr algn="ctr"/>
            <a:r>
              <a:rPr lang="en-US" b="1" dirty="0"/>
              <a:t>Social</a:t>
            </a:r>
          </a:p>
          <a:p>
            <a:pPr algn="ctr"/>
            <a:r>
              <a:rPr lang="en-US" b="1" dirty="0"/>
              <a:t>Sustainable</a:t>
            </a:r>
          </a:p>
          <a:p>
            <a:pPr algn="ctr"/>
            <a:r>
              <a:rPr lang="en-US" b="1" dirty="0"/>
              <a:t>Blue</a:t>
            </a:r>
          </a:p>
          <a:p>
            <a:pPr algn="ctr"/>
            <a:r>
              <a:rPr lang="en-US" b="1" dirty="0"/>
              <a:t>SRI</a:t>
            </a:r>
          </a:p>
          <a:p>
            <a:pPr algn="ctr"/>
            <a:r>
              <a:rPr lang="en-US" b="1" dirty="0"/>
              <a:t>SDG</a:t>
            </a:r>
          </a:p>
          <a:p>
            <a:pPr algn="ctr"/>
            <a:r>
              <a:rPr lang="en-US" b="1" dirty="0"/>
              <a:t>Climate</a:t>
            </a:r>
          </a:p>
          <a:p>
            <a:pPr algn="ctr"/>
            <a:r>
              <a:rPr lang="en-US" b="1" dirty="0"/>
              <a:t>ESG</a:t>
            </a:r>
          </a:p>
          <a:p>
            <a:pPr algn="ctr"/>
            <a:r>
              <a:rPr lang="en-US" dirty="0"/>
              <a:t>etc.</a:t>
            </a:r>
          </a:p>
        </p:txBody>
      </p:sp>
      <p:pic>
        <p:nvPicPr>
          <p:cNvPr id="8" name="Picture 7">
            <a:extLst>
              <a:ext uri="{FF2B5EF4-FFF2-40B4-BE49-F238E27FC236}">
                <a16:creationId xmlns:a16="http://schemas.microsoft.com/office/drawing/2014/main" id="{DEA005A1-04C6-4E0A-BE48-BB24DA54CB4B}"/>
              </a:ext>
            </a:extLst>
          </p:cNvPr>
          <p:cNvPicPr>
            <a:picLocks noChangeAspect="1"/>
          </p:cNvPicPr>
          <p:nvPr/>
        </p:nvPicPr>
        <p:blipFill rotWithShape="1">
          <a:blip r:embed="rId2">
            <a:extLst>
              <a:ext uri="{28A0092B-C50C-407E-A947-70E740481C1C}">
                <a14:useLocalDpi xmlns:a14="http://schemas.microsoft.com/office/drawing/2010/main" val="0"/>
              </a:ext>
            </a:extLst>
          </a:blip>
          <a:srcRect l="23506" t="-534" r="48211" b="534"/>
          <a:stretch/>
        </p:blipFill>
        <p:spPr>
          <a:xfrm>
            <a:off x="7031052" y="1308433"/>
            <a:ext cx="2133600" cy="5091848"/>
          </a:xfrm>
          <a:prstGeom prst="rect">
            <a:avLst/>
          </a:prstGeom>
        </p:spPr>
      </p:pic>
      <p:sp>
        <p:nvSpPr>
          <p:cNvPr id="9" name="TextBox 8">
            <a:extLst>
              <a:ext uri="{FF2B5EF4-FFF2-40B4-BE49-F238E27FC236}">
                <a16:creationId xmlns:a16="http://schemas.microsoft.com/office/drawing/2014/main" id="{C87739D5-591F-4218-9EB1-B5AC18EA257A}"/>
              </a:ext>
            </a:extLst>
          </p:cNvPr>
          <p:cNvSpPr txBox="1"/>
          <p:nvPr/>
        </p:nvSpPr>
        <p:spPr>
          <a:xfrm>
            <a:off x="680637" y="6200226"/>
            <a:ext cx="5801526" cy="400110"/>
          </a:xfrm>
          <a:prstGeom prst="rect">
            <a:avLst/>
          </a:prstGeom>
          <a:noFill/>
        </p:spPr>
        <p:txBody>
          <a:bodyPr wrap="square" rtlCol="0">
            <a:spAutoFit/>
          </a:bodyPr>
          <a:lstStyle/>
          <a:p>
            <a:r>
              <a:rPr lang="en-US" sz="2000" b="1" dirty="0">
                <a:solidFill>
                  <a:schemeClr val="accent3">
                    <a:lumMod val="75000"/>
                  </a:schemeClr>
                </a:solidFill>
              </a:rPr>
              <a:t>Finance provides the tools. It’s up to you to use it.</a:t>
            </a:r>
          </a:p>
        </p:txBody>
      </p:sp>
    </p:spTree>
    <p:extLst>
      <p:ext uri="{BB962C8B-B14F-4D97-AF65-F5344CB8AC3E}">
        <p14:creationId xmlns:p14="http://schemas.microsoft.com/office/powerpoint/2010/main" val="42487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419" y="2909029"/>
            <a:ext cx="2975334" cy="396711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578" y="1288398"/>
            <a:ext cx="4421272" cy="250908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711" y="5100652"/>
            <a:ext cx="2618751" cy="1767582"/>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0CD-298B-4C73-80FE-85BAAA5FF43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lstStyle/>
          <a:p>
            <a:r>
              <a:rPr lang="en-US" dirty="0"/>
              <a:t>Thank you</a:t>
            </a:r>
          </a:p>
        </p:txBody>
      </p:sp>
      <p:pic>
        <p:nvPicPr>
          <p:cNvPr id="2" name="Content Placeholder 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756293" y="5130016"/>
            <a:ext cx="2698135" cy="1742171"/>
          </a:xfr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7188" y="3323053"/>
            <a:ext cx="3346823" cy="188203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175" y="3323049"/>
            <a:ext cx="2822548" cy="188203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5350" y="1288398"/>
            <a:ext cx="3049300" cy="2032551"/>
          </a:xfrm>
          <a:prstGeom prst="rect">
            <a:avLst/>
          </a:prstGeom>
        </p:spPr>
      </p:pic>
      <p:pic>
        <p:nvPicPr>
          <p:cNvPr id="5" name="Picture 4">
            <a:extLst>
              <a:ext uri="{FF2B5EF4-FFF2-40B4-BE49-F238E27FC236}">
                <a16:creationId xmlns:a16="http://schemas.microsoft.com/office/drawing/2014/main" id="{B800D6E8-34EC-45F6-8A5C-E930C37EDF92}"/>
              </a:ext>
            </a:extLst>
          </p:cNvPr>
          <p:cNvPicPr>
            <a:picLocks noChangeAspect="1"/>
          </p:cNvPicPr>
          <p:nvPr/>
        </p:nvPicPr>
        <p:blipFill rotWithShape="1">
          <a:blip r:embed="rId10"/>
          <a:srcRect l="51728"/>
          <a:stretch/>
        </p:blipFill>
        <p:spPr>
          <a:xfrm>
            <a:off x="0" y="1270558"/>
            <a:ext cx="2117557" cy="5615790"/>
          </a:xfrm>
          <a:prstGeom prst="rect">
            <a:avLst/>
          </a:prstGeom>
        </p:spPr>
      </p:pic>
    </p:spTree>
    <p:extLst>
      <p:ext uri="{BB962C8B-B14F-4D97-AF65-F5344CB8AC3E}">
        <p14:creationId xmlns:p14="http://schemas.microsoft.com/office/powerpoint/2010/main" val="3805561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2704C6B-8AE4-4C0B-827A-FBB01BD30858}"/>
              </a:ext>
            </a:extLst>
          </p:cNvPr>
          <p:cNvGraphicFramePr>
            <a:graphicFrameLocks noGrp="1"/>
          </p:cNvGraphicFramePr>
          <p:nvPr>
            <p:ph idx="1"/>
            <p:extLst/>
          </p:nvPr>
        </p:nvGraphicFramePr>
        <p:xfrm>
          <a:off x="228600" y="1524000"/>
          <a:ext cx="86487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Green Bond Standards - Global</a:t>
            </a:r>
          </a:p>
        </p:txBody>
      </p:sp>
      <p:sp>
        <p:nvSpPr>
          <p:cNvPr id="6" name="Rectangle 5">
            <a:extLst>
              <a:ext uri="{FF2B5EF4-FFF2-40B4-BE49-F238E27FC236}">
                <a16:creationId xmlns:a16="http://schemas.microsoft.com/office/drawing/2014/main" id="{D2963BBA-7D5E-4FC7-BD24-0F9757C134B2}"/>
              </a:ext>
            </a:extLst>
          </p:cNvPr>
          <p:cNvSpPr/>
          <p:nvPr/>
        </p:nvSpPr>
        <p:spPr>
          <a:xfrm>
            <a:off x="-41792" y="6611779"/>
            <a:ext cx="720459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Source: ICMA, Climate Bonds Initiative</a:t>
            </a:r>
          </a:p>
        </p:txBody>
      </p:sp>
      <p:sp>
        <p:nvSpPr>
          <p:cNvPr id="5" name="Slide Number Placeholder 2">
            <a:extLst>
              <a:ext uri="{FF2B5EF4-FFF2-40B4-BE49-F238E27FC236}">
                <a16:creationId xmlns:a16="http://schemas.microsoft.com/office/drawing/2014/main" id="{2AE16ABF-19DC-4BC3-BD0A-37D244252ABB}"/>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0CD-298B-4C73-80FE-85BAAA5FF43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4034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599" y="1371599"/>
            <a:ext cx="7086601" cy="5237774"/>
          </a:xfrm>
        </p:spPr>
        <p:txBody>
          <a:bodyPr>
            <a:normAutofit lnSpcReduction="10000"/>
          </a:bodyPr>
          <a:lstStyle/>
          <a:p>
            <a:r>
              <a:rPr lang="en-US" dirty="0"/>
              <a:t>Launched on Nov 8, 2017 and endorsed by the ASEAN Capital Markets Forum</a:t>
            </a:r>
          </a:p>
          <a:p>
            <a:r>
              <a:rPr lang="en-US" dirty="0"/>
              <a:t>Based on International Capital Market Association (ICMA)’s Green Bond Principles (GBP)</a:t>
            </a:r>
          </a:p>
          <a:p>
            <a:r>
              <a:rPr lang="en-US" dirty="0"/>
              <a:t>Compliant issues may be labeled ASEAN Green Bonds or ASEAN Green Sukuk</a:t>
            </a:r>
          </a:p>
          <a:p>
            <a:r>
              <a:rPr lang="en-US" dirty="0"/>
              <a:t>Aligned and guided by the 4 core components of the GBP: use of proceeds, process for project evaluation and selection, management of proceeds and reporting</a:t>
            </a:r>
          </a:p>
          <a:p>
            <a:r>
              <a:rPr lang="en-US" b="1" dirty="0"/>
              <a:t>Key additional features:</a:t>
            </a:r>
          </a:p>
          <a:p>
            <a:pPr lvl="1"/>
            <a:r>
              <a:rPr lang="en-US" i="1" dirty="0"/>
              <a:t>Eligible Issuers</a:t>
            </a:r>
          </a:p>
          <a:p>
            <a:pPr lvl="2"/>
            <a:r>
              <a:rPr lang="en-US" sz="1400" dirty="0"/>
              <a:t>Must have geographic/economic link to the ASEAN region</a:t>
            </a:r>
          </a:p>
          <a:p>
            <a:pPr lvl="1"/>
            <a:r>
              <a:rPr lang="en-US" i="1" dirty="0"/>
              <a:t>Ineligible Projects</a:t>
            </a:r>
          </a:p>
          <a:p>
            <a:pPr lvl="2"/>
            <a:r>
              <a:rPr lang="en-US" sz="1400" dirty="0"/>
              <a:t>Fossil fuel power generation projects are excluded</a:t>
            </a:r>
          </a:p>
          <a:p>
            <a:pPr lvl="1"/>
            <a:r>
              <a:rPr lang="en-US" i="1" dirty="0"/>
              <a:t>Continuous Accessibility to Information</a:t>
            </a:r>
          </a:p>
          <a:p>
            <a:pPr lvl="2"/>
            <a:r>
              <a:rPr lang="en-US" sz="1400" dirty="0"/>
              <a:t>Required to disclose to investors: use of proceeds, project evaluation and selection, management of proceeds; and ensure such information is publicly accessible</a:t>
            </a:r>
          </a:p>
          <a:p>
            <a:pPr lvl="1"/>
            <a:r>
              <a:rPr lang="en-US" i="1" dirty="0"/>
              <a:t>Encourage More Frequent Reporting</a:t>
            </a:r>
          </a:p>
          <a:p>
            <a:pPr lvl="1"/>
            <a:r>
              <a:rPr lang="en-US" i="1" dirty="0"/>
              <a:t>External Review</a:t>
            </a:r>
          </a:p>
          <a:p>
            <a:pPr lvl="2"/>
            <a:r>
              <a:rPr lang="en-US" sz="1400" dirty="0"/>
              <a:t>Voluntary as per GBP</a:t>
            </a:r>
          </a:p>
          <a:p>
            <a:pPr lvl="2"/>
            <a:r>
              <a:rPr lang="en-US" sz="1400" dirty="0"/>
              <a:t>External reviewers required to have relevant expertise and experience, with credentials and scope of review publicly accessible</a:t>
            </a:r>
          </a:p>
        </p:txBody>
      </p:sp>
      <p:sp>
        <p:nvSpPr>
          <p:cNvPr id="3" name="Slide Number Placeholder 2"/>
          <p:cNvSpPr>
            <a:spLocks noGrp="1"/>
          </p:cNvSpPr>
          <p:nvPr>
            <p:ph type="sldNum" sz="quarter" idx="12"/>
          </p:nvPr>
        </p:nvSpPr>
        <p:spPr/>
        <p:txBody>
          <a:bodyPr/>
          <a:lstStyle/>
          <a:p>
            <a:fld id="{E19590CD-298B-4C73-80FE-85BAAA5FF432}" type="slidenum">
              <a:rPr lang="en-US" smtClean="0">
                <a:solidFill>
                  <a:prstClr val="black">
                    <a:tint val="75000"/>
                  </a:prstClr>
                </a:solidFill>
              </a:rPr>
              <a:pPr/>
              <a:t>23</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ASEAN Green Bond Standards</a:t>
            </a:r>
          </a:p>
        </p:txBody>
      </p:sp>
      <p:sp>
        <p:nvSpPr>
          <p:cNvPr id="6" name="TextBox 5"/>
          <p:cNvSpPr txBox="1"/>
          <p:nvPr/>
        </p:nvSpPr>
        <p:spPr>
          <a:xfrm>
            <a:off x="-4011" y="6609373"/>
            <a:ext cx="5494421"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Source: ASEAN Capital Markets Forum</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497400"/>
            <a:ext cx="1905717" cy="897401"/>
          </a:xfrm>
          <a:prstGeom prst="rect">
            <a:avLst/>
          </a:prstGeom>
        </p:spPr>
      </p:pic>
    </p:spTree>
    <p:extLst>
      <p:ext uri="{BB962C8B-B14F-4D97-AF65-F5344CB8AC3E}">
        <p14:creationId xmlns:p14="http://schemas.microsoft.com/office/powerpoint/2010/main" val="2031771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816" y="457719"/>
            <a:ext cx="9155784" cy="1143000"/>
          </a:xfrm>
        </p:spPr>
        <p:txBody>
          <a:bodyPr/>
          <a:lstStyle/>
          <a:p>
            <a:r>
              <a:rPr lang="en-US" dirty="0"/>
              <a:t>Publications</a:t>
            </a:r>
          </a:p>
        </p:txBody>
      </p:sp>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24</a:t>
            </a:fld>
            <a:endParaRPr lang="en-US" dirty="0">
              <a:solidFill>
                <a:prstClr val="black">
                  <a:tint val="75000"/>
                </a:prstClr>
              </a:solidFill>
              <a:latin typeface="Calibri"/>
            </a:endParaRPr>
          </a:p>
        </p:txBody>
      </p:sp>
      <p:sp>
        <p:nvSpPr>
          <p:cNvPr id="3" name="TextBox 2">
            <a:extLst>
              <a:ext uri="{FF2B5EF4-FFF2-40B4-BE49-F238E27FC236}">
                <a16:creationId xmlns:a16="http://schemas.microsoft.com/office/drawing/2014/main" id="{0E25912E-C4F2-4D77-9450-CFA6B9915202}"/>
              </a:ext>
            </a:extLst>
          </p:cNvPr>
          <p:cNvSpPr txBox="1"/>
          <p:nvPr/>
        </p:nvSpPr>
        <p:spPr>
          <a:xfrm>
            <a:off x="381000" y="1600719"/>
            <a:ext cx="8229600" cy="2369880"/>
          </a:xfrm>
          <a:prstGeom prst="rect">
            <a:avLst/>
          </a:prstGeom>
          <a:noFill/>
        </p:spPr>
        <p:txBody>
          <a:bodyPr wrap="square" rtlCol="0">
            <a:spAutoFit/>
          </a:bodyPr>
          <a:lstStyle/>
          <a:p>
            <a:r>
              <a:rPr lang="en-US" sz="1600" dirty="0">
                <a:hlinkClick r:id="rId3">
                  <a:extLst>
                    <a:ext uri="{A12FA001-AC4F-418D-AE19-62706E023703}">
                      <ahyp:hlinkClr xmlns:ahyp="http://schemas.microsoft.com/office/drawing/2018/hyperlinkcolor" val="tx"/>
                    </a:ext>
                  </a:extLst>
                </a:hlinkClick>
              </a:rPr>
              <a:t>What are Green Bonds?</a:t>
            </a:r>
            <a:endParaRPr lang="en-US" sz="1600" dirty="0"/>
          </a:p>
          <a:p>
            <a:endParaRPr lang="en-US" sz="1600" dirty="0"/>
          </a:p>
          <a:p>
            <a:r>
              <a:rPr lang="en-US" sz="1600" dirty="0">
                <a:hlinkClick r:id="rId4">
                  <a:extLst>
                    <a:ext uri="{A12FA001-AC4F-418D-AE19-62706E023703}">
                      <ahyp:hlinkClr xmlns:ahyp="http://schemas.microsoft.com/office/drawing/2018/hyperlinkcolor" val="tx"/>
                    </a:ext>
                  </a:extLst>
                </a:hlinkClick>
              </a:rPr>
              <a:t>The World Bank Green Bond Process Implementation Guidelines</a:t>
            </a:r>
            <a:endParaRPr lang="en-US" sz="1600" dirty="0"/>
          </a:p>
          <a:p>
            <a:endParaRPr lang="en-US" sz="1600" dirty="0"/>
          </a:p>
          <a:p>
            <a:r>
              <a:rPr lang="en-US" sz="1600" dirty="0">
                <a:hlinkClick r:id="rId4">
                  <a:extLst>
                    <a:ext uri="{A12FA001-AC4F-418D-AE19-62706E023703}">
                      <ahyp:hlinkClr xmlns:ahyp="http://schemas.microsoft.com/office/drawing/2018/hyperlinkcolor" val="tx"/>
                    </a:ext>
                  </a:extLst>
                </a:hlinkClick>
              </a:rPr>
              <a:t>Green Bond Proceeds Management and Reporting</a:t>
            </a:r>
            <a:endParaRPr lang="en-US" sz="1600" dirty="0"/>
          </a:p>
          <a:p>
            <a:endParaRPr lang="en-US" sz="1600" dirty="0"/>
          </a:p>
          <a:p>
            <a:r>
              <a:rPr lang="en-US" sz="1600" dirty="0">
                <a:hlinkClick r:id="rId5">
                  <a:extLst>
                    <a:ext uri="{A12FA001-AC4F-418D-AE19-62706E023703}">
                      <ahyp:hlinkClr xmlns:ahyp="http://schemas.microsoft.com/office/drawing/2018/hyperlinkcolor" val="tx"/>
                    </a:ext>
                  </a:extLst>
                </a:hlinkClick>
              </a:rPr>
              <a:t>10 Years of Green Bonds: Creating the Blueprint for Sustainability Across Capital Markets</a:t>
            </a:r>
            <a:endParaRPr lang="en-US" sz="1600" dirty="0"/>
          </a:p>
          <a:p>
            <a:endParaRPr lang="en-US" sz="1600" dirty="0"/>
          </a:p>
          <a:p>
            <a:r>
              <a:rPr lang="en-US" sz="1600" dirty="0">
                <a:hlinkClick r:id="rId6">
                  <a:extLst>
                    <a:ext uri="{A12FA001-AC4F-418D-AE19-62706E023703}">
                      <ahyp:hlinkClr xmlns:ahyp="http://schemas.microsoft.com/office/drawing/2018/hyperlinkcolor" val="tx"/>
                    </a:ext>
                  </a:extLst>
                </a:hlinkClick>
              </a:rPr>
              <a:t>Islamic Green Finance : Development, Ecosystem and Prospects</a:t>
            </a:r>
            <a:endParaRPr lang="en-US" sz="1600" dirty="0"/>
          </a:p>
        </p:txBody>
      </p:sp>
      <p:sp>
        <p:nvSpPr>
          <p:cNvPr id="2" name="TextBox 1">
            <a:extLst>
              <a:ext uri="{FF2B5EF4-FFF2-40B4-BE49-F238E27FC236}">
                <a16:creationId xmlns:a16="http://schemas.microsoft.com/office/drawing/2014/main" id="{DC1111AE-31D7-42A4-BD20-B1CC9154F04F}"/>
              </a:ext>
            </a:extLst>
          </p:cNvPr>
          <p:cNvSpPr txBox="1"/>
          <p:nvPr/>
        </p:nvSpPr>
        <p:spPr>
          <a:xfrm>
            <a:off x="381000" y="5435027"/>
            <a:ext cx="7772400" cy="1077218"/>
          </a:xfrm>
          <a:prstGeom prst="rect">
            <a:avLst/>
          </a:prstGeom>
          <a:noFill/>
        </p:spPr>
        <p:txBody>
          <a:bodyPr wrap="square" rtlCol="0">
            <a:spAutoFit/>
          </a:bodyPr>
          <a:lstStyle/>
          <a:p>
            <a:r>
              <a:rPr lang="en-US" sz="1600" dirty="0"/>
              <a:t>Contact info:</a:t>
            </a:r>
          </a:p>
          <a:p>
            <a:endParaRPr lang="en-US" sz="1600" dirty="0"/>
          </a:p>
          <a:p>
            <a:r>
              <a:rPr lang="en-US" sz="1600" dirty="0">
                <a:solidFill>
                  <a:srgbClr val="002060"/>
                </a:solidFill>
              </a:rPr>
              <a:t>Mohamed Rozani Osman</a:t>
            </a:r>
          </a:p>
          <a:p>
            <a:r>
              <a:rPr lang="en-US" sz="1600" i="1" dirty="0">
                <a:solidFill>
                  <a:srgbClr val="002060"/>
                </a:solidFill>
              </a:rPr>
              <a:t>mosman1@worldbank.org</a:t>
            </a:r>
          </a:p>
        </p:txBody>
      </p:sp>
    </p:spTree>
    <p:extLst>
      <p:ext uri="{BB962C8B-B14F-4D97-AF65-F5344CB8AC3E}">
        <p14:creationId xmlns:p14="http://schemas.microsoft.com/office/powerpoint/2010/main" val="339805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AD23DE-1BB8-4155-AE9E-BEF8AD99CCB8}"/>
              </a:ext>
            </a:extLst>
          </p:cNvPr>
          <p:cNvSpPr>
            <a:spLocks noGrp="1"/>
          </p:cNvSpPr>
          <p:nvPr>
            <p:ph type="sldNum" sz="quarter" idx="12"/>
          </p:nvPr>
        </p:nvSpPr>
        <p:spPr/>
        <p:txBody>
          <a:bodyPr/>
          <a:lstStyle/>
          <a:p>
            <a:fld id="{E19590CD-298B-4C73-80FE-85BAAA5FF432}" type="slidenum">
              <a:rPr lang="en-US" smtClean="0">
                <a:solidFill>
                  <a:prstClr val="black">
                    <a:tint val="75000"/>
                  </a:prstClr>
                </a:solidFill>
              </a:rPr>
              <a:pPr/>
              <a:t>3</a:t>
            </a:fld>
            <a:endParaRPr lang="en-US">
              <a:solidFill>
                <a:prstClr val="black">
                  <a:tint val="75000"/>
                </a:prstClr>
              </a:solidFill>
            </a:endParaRPr>
          </a:p>
        </p:txBody>
      </p:sp>
      <p:sp>
        <p:nvSpPr>
          <p:cNvPr id="4" name="Title 3">
            <a:extLst>
              <a:ext uri="{FF2B5EF4-FFF2-40B4-BE49-F238E27FC236}">
                <a16:creationId xmlns:a16="http://schemas.microsoft.com/office/drawing/2014/main" id="{12AA8784-0FF1-438C-89E6-1731DFDA513B}"/>
              </a:ext>
            </a:extLst>
          </p:cNvPr>
          <p:cNvSpPr>
            <a:spLocks noGrp="1"/>
          </p:cNvSpPr>
          <p:nvPr>
            <p:ph type="title"/>
          </p:nvPr>
        </p:nvSpPr>
        <p:spPr/>
        <p:txBody>
          <a:bodyPr/>
          <a:lstStyle/>
          <a:p>
            <a:r>
              <a:rPr lang="en-US" dirty="0"/>
              <a:t>Climate-smart Investments Required</a:t>
            </a:r>
          </a:p>
        </p:txBody>
      </p:sp>
      <p:sp>
        <p:nvSpPr>
          <p:cNvPr id="5" name="Content Placeholder 4">
            <a:extLst>
              <a:ext uri="{FF2B5EF4-FFF2-40B4-BE49-F238E27FC236}">
                <a16:creationId xmlns:a16="http://schemas.microsoft.com/office/drawing/2014/main" id="{0B4AEF4A-B71D-4079-B902-ADFF70F93C20}"/>
              </a:ext>
            </a:extLst>
          </p:cNvPr>
          <p:cNvSpPr>
            <a:spLocks noGrp="1"/>
          </p:cNvSpPr>
          <p:nvPr>
            <p:ph sz="quarter" idx="13"/>
          </p:nvPr>
        </p:nvSpPr>
        <p:spPr>
          <a:xfrm>
            <a:off x="228600" y="1447800"/>
            <a:ext cx="5257800" cy="365125"/>
          </a:xfrm>
        </p:spPr>
        <p:txBody>
          <a:bodyPr/>
          <a:lstStyle/>
          <a:p>
            <a:r>
              <a:rPr lang="en-US" dirty="0"/>
              <a:t>Just in these 3 countries alone….</a:t>
            </a:r>
          </a:p>
        </p:txBody>
      </p:sp>
      <p:sp>
        <p:nvSpPr>
          <p:cNvPr id="6" name="TextBox 5">
            <a:extLst>
              <a:ext uri="{FF2B5EF4-FFF2-40B4-BE49-F238E27FC236}">
                <a16:creationId xmlns:a16="http://schemas.microsoft.com/office/drawing/2014/main" id="{5E30ED32-7F94-4E76-BC97-249E5CFF6547}"/>
              </a:ext>
            </a:extLst>
          </p:cNvPr>
          <p:cNvSpPr txBox="1"/>
          <p:nvPr/>
        </p:nvSpPr>
        <p:spPr>
          <a:xfrm>
            <a:off x="-34954" y="6630449"/>
            <a:ext cx="5636334" cy="246221"/>
          </a:xfrm>
          <a:prstGeom prst="rect">
            <a:avLst/>
          </a:prstGeom>
          <a:noFill/>
        </p:spPr>
        <p:txBody>
          <a:bodyPr wrap="square" rtlCol="0">
            <a:spAutoFit/>
          </a:bodyPr>
          <a:lstStyle/>
          <a:p>
            <a:r>
              <a:rPr lang="en-US" sz="1000" dirty="0"/>
              <a:t>Source: IFC, World Bank Treasury; Photo credit: QSPM</a:t>
            </a:r>
          </a:p>
        </p:txBody>
      </p:sp>
      <p:graphicFrame>
        <p:nvGraphicFramePr>
          <p:cNvPr id="10" name="Diagram 9">
            <a:extLst>
              <a:ext uri="{FF2B5EF4-FFF2-40B4-BE49-F238E27FC236}">
                <a16:creationId xmlns:a16="http://schemas.microsoft.com/office/drawing/2014/main" id="{219081D1-F7D7-43F3-9D9B-FAB115127E98}"/>
              </a:ext>
            </a:extLst>
          </p:cNvPr>
          <p:cNvGraphicFramePr/>
          <p:nvPr>
            <p:extLst>
              <p:ext uri="{D42A27DB-BD31-4B8C-83A1-F6EECF244321}">
                <p14:modId xmlns:p14="http://schemas.microsoft.com/office/powerpoint/2010/main" val="4109619613"/>
              </p:ext>
            </p:extLst>
          </p:nvPr>
        </p:nvGraphicFramePr>
        <p:xfrm>
          <a:off x="152400" y="1872369"/>
          <a:ext cx="6019800" cy="3970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C7D8FDEB-83BA-4922-B474-1039F36BE84A}"/>
              </a:ext>
            </a:extLst>
          </p:cNvPr>
          <p:cNvPicPr>
            <a:picLocks noChangeAspect="1"/>
          </p:cNvPicPr>
          <p:nvPr/>
        </p:nvPicPr>
        <p:blipFill rotWithShape="1">
          <a:blip r:embed="rId8">
            <a:extLst>
              <a:ext uri="{28A0092B-C50C-407E-A947-70E740481C1C}">
                <a14:useLocalDpi xmlns:a14="http://schemas.microsoft.com/office/drawing/2010/main" val="0"/>
              </a:ext>
            </a:extLst>
          </a:blip>
          <a:srcRect l="7769" t="129" r="53190" b="6720"/>
          <a:stretch/>
        </p:blipFill>
        <p:spPr>
          <a:xfrm>
            <a:off x="6315822" y="1327053"/>
            <a:ext cx="2828178" cy="5060950"/>
          </a:xfrm>
          <a:prstGeom prst="rect">
            <a:avLst/>
          </a:prstGeom>
        </p:spPr>
      </p:pic>
      <p:sp>
        <p:nvSpPr>
          <p:cNvPr id="15" name="TextBox 14">
            <a:extLst>
              <a:ext uri="{FF2B5EF4-FFF2-40B4-BE49-F238E27FC236}">
                <a16:creationId xmlns:a16="http://schemas.microsoft.com/office/drawing/2014/main" id="{917E47EA-81D2-46FD-9AB0-EE8EAD1C10CE}"/>
              </a:ext>
            </a:extLst>
          </p:cNvPr>
          <p:cNvSpPr txBox="1"/>
          <p:nvPr/>
        </p:nvSpPr>
        <p:spPr>
          <a:xfrm>
            <a:off x="177333" y="5926686"/>
            <a:ext cx="6019800" cy="584775"/>
          </a:xfrm>
          <a:prstGeom prst="rect">
            <a:avLst/>
          </a:prstGeom>
          <a:noFill/>
        </p:spPr>
        <p:txBody>
          <a:bodyPr wrap="square" rtlCol="0">
            <a:spAutoFit/>
          </a:bodyPr>
          <a:lstStyle/>
          <a:p>
            <a:r>
              <a:rPr lang="en-US" sz="1600" b="1" dirty="0">
                <a:solidFill>
                  <a:srgbClr val="00B050"/>
                </a:solidFill>
              </a:rPr>
              <a:t>Sustainable financial tools such as green bonds, play a key role in attracting investment to environmentally-friendly projects</a:t>
            </a:r>
          </a:p>
        </p:txBody>
      </p:sp>
    </p:spTree>
    <p:extLst>
      <p:ext uri="{BB962C8B-B14F-4D97-AF65-F5344CB8AC3E}">
        <p14:creationId xmlns:p14="http://schemas.microsoft.com/office/powerpoint/2010/main" val="108779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Global Trends in Green Bond issuance (1)</a:t>
            </a:r>
          </a:p>
        </p:txBody>
      </p:sp>
      <p:pic>
        <p:nvPicPr>
          <p:cNvPr id="6" name="Content Placeholder 5">
            <a:extLst>
              <a:ext uri="{FF2B5EF4-FFF2-40B4-BE49-F238E27FC236}">
                <a16:creationId xmlns:a16="http://schemas.microsoft.com/office/drawing/2014/main" id="{A2408056-07F5-43FE-85AD-4421E4D12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057400"/>
            <a:ext cx="7433644" cy="4655044"/>
          </a:xfrm>
          <a:solidFill>
            <a:schemeClr val="bg1"/>
          </a:solidFill>
        </p:spPr>
      </p:pic>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4</a:t>
            </a:fld>
            <a:endParaRPr lang="en-US" dirty="0">
              <a:solidFill>
                <a:prstClr val="black">
                  <a:tint val="75000"/>
                </a:prstClr>
              </a:solidFill>
              <a:latin typeface="Calibri"/>
            </a:endParaRPr>
          </a:p>
        </p:txBody>
      </p:sp>
      <p:sp>
        <p:nvSpPr>
          <p:cNvPr id="12" name="TextBox 11">
            <a:extLst>
              <a:ext uri="{FF2B5EF4-FFF2-40B4-BE49-F238E27FC236}">
                <a16:creationId xmlns:a16="http://schemas.microsoft.com/office/drawing/2014/main" id="{5AFBAAF2-F177-4627-BA44-0D82038D12EC}"/>
              </a:ext>
            </a:extLst>
          </p:cNvPr>
          <p:cNvSpPr txBox="1"/>
          <p:nvPr/>
        </p:nvSpPr>
        <p:spPr>
          <a:xfrm>
            <a:off x="76200" y="1400664"/>
            <a:ext cx="8542538" cy="400110"/>
          </a:xfrm>
          <a:prstGeom prst="rect">
            <a:avLst/>
          </a:prstGeom>
          <a:noFill/>
        </p:spPr>
        <p:txBody>
          <a:bodyPr wrap="square" rtlCol="0">
            <a:spAutoFit/>
          </a:bodyPr>
          <a:lstStyle/>
          <a:p>
            <a:pPr algn="ctr"/>
            <a:r>
              <a:rPr lang="en-US" sz="2000" b="1" dirty="0">
                <a:solidFill>
                  <a:schemeClr val="accent2">
                    <a:lumMod val="75000"/>
                  </a:schemeClr>
                </a:solidFill>
              </a:rPr>
              <a:t>Global Green Bond issuance 2014-2018</a:t>
            </a:r>
          </a:p>
        </p:txBody>
      </p:sp>
      <p:sp>
        <p:nvSpPr>
          <p:cNvPr id="16" name="TextBox 15">
            <a:extLst>
              <a:ext uri="{FF2B5EF4-FFF2-40B4-BE49-F238E27FC236}">
                <a16:creationId xmlns:a16="http://schemas.microsoft.com/office/drawing/2014/main" id="{D951D641-B5F6-48BA-B913-98BDCD4D9524}"/>
              </a:ext>
            </a:extLst>
          </p:cNvPr>
          <p:cNvSpPr txBox="1"/>
          <p:nvPr/>
        </p:nvSpPr>
        <p:spPr>
          <a:xfrm>
            <a:off x="2466" y="6598364"/>
            <a:ext cx="5636334" cy="246221"/>
          </a:xfrm>
          <a:prstGeom prst="rect">
            <a:avLst/>
          </a:prstGeom>
          <a:noFill/>
        </p:spPr>
        <p:txBody>
          <a:bodyPr wrap="square" rtlCol="0">
            <a:spAutoFit/>
          </a:bodyPr>
          <a:lstStyle/>
          <a:p>
            <a:r>
              <a:rPr lang="en-US" sz="1000" dirty="0"/>
              <a:t>Source: Climate Bonds Initiative</a:t>
            </a:r>
          </a:p>
        </p:txBody>
      </p:sp>
    </p:spTree>
    <p:extLst>
      <p:ext uri="{BB962C8B-B14F-4D97-AF65-F5344CB8AC3E}">
        <p14:creationId xmlns:p14="http://schemas.microsoft.com/office/powerpoint/2010/main" val="37350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Global Trends in Green Bond issuance (2)</a:t>
            </a:r>
          </a:p>
        </p:txBody>
      </p:sp>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5</a:t>
            </a:fld>
            <a:endParaRPr lang="en-US" dirty="0">
              <a:solidFill>
                <a:prstClr val="black">
                  <a:tint val="75000"/>
                </a:prstClr>
              </a:solidFill>
              <a:latin typeface="Calibri"/>
            </a:endParaRPr>
          </a:p>
        </p:txBody>
      </p:sp>
      <p:pic>
        <p:nvPicPr>
          <p:cNvPr id="11" name="Picture 10">
            <a:extLst>
              <a:ext uri="{FF2B5EF4-FFF2-40B4-BE49-F238E27FC236}">
                <a16:creationId xmlns:a16="http://schemas.microsoft.com/office/drawing/2014/main" id="{D5F79ECA-770B-4F05-A15B-E7DDAD856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81851"/>
            <a:ext cx="7086600" cy="5216513"/>
          </a:xfrm>
          <a:prstGeom prst="rect">
            <a:avLst/>
          </a:prstGeom>
        </p:spPr>
      </p:pic>
      <p:sp>
        <p:nvSpPr>
          <p:cNvPr id="16" name="TextBox 15">
            <a:extLst>
              <a:ext uri="{FF2B5EF4-FFF2-40B4-BE49-F238E27FC236}">
                <a16:creationId xmlns:a16="http://schemas.microsoft.com/office/drawing/2014/main" id="{D951D641-B5F6-48BA-B913-98BDCD4D9524}"/>
              </a:ext>
            </a:extLst>
          </p:cNvPr>
          <p:cNvSpPr txBox="1"/>
          <p:nvPr/>
        </p:nvSpPr>
        <p:spPr>
          <a:xfrm>
            <a:off x="2466" y="6598364"/>
            <a:ext cx="5636334" cy="246221"/>
          </a:xfrm>
          <a:prstGeom prst="rect">
            <a:avLst/>
          </a:prstGeom>
          <a:noFill/>
        </p:spPr>
        <p:txBody>
          <a:bodyPr wrap="square" rtlCol="0">
            <a:spAutoFit/>
          </a:bodyPr>
          <a:lstStyle/>
          <a:p>
            <a:r>
              <a:rPr lang="en-US" sz="1000" dirty="0"/>
              <a:t>Source: Climate Bonds Initiative</a:t>
            </a:r>
          </a:p>
        </p:txBody>
      </p:sp>
    </p:spTree>
    <p:extLst>
      <p:ext uri="{BB962C8B-B14F-4D97-AF65-F5344CB8AC3E}">
        <p14:creationId xmlns:p14="http://schemas.microsoft.com/office/powerpoint/2010/main" val="285242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719"/>
            <a:ext cx="9144000" cy="1143000"/>
          </a:xfrm>
        </p:spPr>
        <p:txBody>
          <a:bodyPr/>
          <a:lstStyle/>
          <a:p>
            <a:r>
              <a:rPr lang="en-US" dirty="0"/>
              <a:t>Sovereign Green Bonds (1)</a:t>
            </a:r>
          </a:p>
        </p:txBody>
      </p:sp>
      <p:graphicFrame>
        <p:nvGraphicFramePr>
          <p:cNvPr id="6" name="Content Placeholder 5">
            <a:extLst>
              <a:ext uri="{FF2B5EF4-FFF2-40B4-BE49-F238E27FC236}">
                <a16:creationId xmlns:a16="http://schemas.microsoft.com/office/drawing/2014/main" id="{5EE242E1-8D37-4E69-98F9-3882C0724E0E}"/>
              </a:ext>
            </a:extLst>
          </p:cNvPr>
          <p:cNvGraphicFramePr>
            <a:graphicFrameLocks noGrp="1"/>
          </p:cNvGraphicFramePr>
          <p:nvPr>
            <p:ph idx="1"/>
            <p:extLst/>
          </p:nvPr>
        </p:nvGraphicFramePr>
        <p:xfrm>
          <a:off x="76200" y="1371600"/>
          <a:ext cx="4800600" cy="513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6</a:t>
            </a:fld>
            <a:endParaRPr lang="en-US" dirty="0">
              <a:solidFill>
                <a:prstClr val="black">
                  <a:tint val="75000"/>
                </a:prstClr>
              </a:solidFill>
              <a:latin typeface="Calibri"/>
            </a:endParaRPr>
          </a:p>
        </p:txBody>
      </p:sp>
      <p:sp>
        <p:nvSpPr>
          <p:cNvPr id="9" name="TextBox 8">
            <a:extLst>
              <a:ext uri="{FF2B5EF4-FFF2-40B4-BE49-F238E27FC236}">
                <a16:creationId xmlns:a16="http://schemas.microsoft.com/office/drawing/2014/main" id="{8A1713B7-99CD-4A6E-AEBA-6955283A4B32}"/>
              </a:ext>
            </a:extLst>
          </p:cNvPr>
          <p:cNvSpPr txBox="1"/>
          <p:nvPr/>
        </p:nvSpPr>
        <p:spPr>
          <a:xfrm>
            <a:off x="2466" y="6598364"/>
            <a:ext cx="5636334" cy="246221"/>
          </a:xfrm>
          <a:prstGeom prst="rect">
            <a:avLst/>
          </a:prstGeom>
          <a:noFill/>
        </p:spPr>
        <p:txBody>
          <a:bodyPr wrap="square" rtlCol="0">
            <a:spAutoFit/>
          </a:bodyPr>
          <a:lstStyle/>
          <a:p>
            <a:r>
              <a:rPr lang="en-US" sz="1000" dirty="0"/>
              <a:t>Source: Climate Bonds Initiative</a:t>
            </a:r>
          </a:p>
        </p:txBody>
      </p:sp>
      <p:pic>
        <p:nvPicPr>
          <p:cNvPr id="7" name="Picture 6">
            <a:extLst>
              <a:ext uri="{FF2B5EF4-FFF2-40B4-BE49-F238E27FC236}">
                <a16:creationId xmlns:a16="http://schemas.microsoft.com/office/drawing/2014/main" id="{7C8FB1FC-698B-4FBC-8926-D4B9F6FAE4AC}"/>
              </a:ext>
            </a:extLst>
          </p:cNvPr>
          <p:cNvPicPr>
            <a:picLocks noChangeAspect="1"/>
          </p:cNvPicPr>
          <p:nvPr/>
        </p:nvPicPr>
        <p:blipFill>
          <a:blip r:embed="rId8"/>
          <a:stretch>
            <a:fillRect/>
          </a:stretch>
        </p:blipFill>
        <p:spPr>
          <a:xfrm>
            <a:off x="5017317" y="2057400"/>
            <a:ext cx="3974982" cy="3590635"/>
          </a:xfrm>
          <a:prstGeom prst="rect">
            <a:avLst/>
          </a:prstGeom>
        </p:spPr>
      </p:pic>
    </p:spTree>
    <p:extLst>
      <p:ext uri="{BB962C8B-B14F-4D97-AF65-F5344CB8AC3E}">
        <p14:creationId xmlns:p14="http://schemas.microsoft.com/office/powerpoint/2010/main" val="39678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Sovereign Green Bonds (2)</a:t>
            </a:r>
          </a:p>
        </p:txBody>
      </p:sp>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7</a:t>
            </a:fld>
            <a:endParaRPr lang="en-US" dirty="0">
              <a:solidFill>
                <a:prstClr val="black">
                  <a:tint val="75000"/>
                </a:prstClr>
              </a:solidFill>
              <a:latin typeface="Calibri"/>
            </a:endParaRPr>
          </a:p>
        </p:txBody>
      </p:sp>
      <p:pic>
        <p:nvPicPr>
          <p:cNvPr id="15" name="Content Placeholder 9">
            <a:extLst>
              <a:ext uri="{FF2B5EF4-FFF2-40B4-BE49-F238E27FC236}">
                <a16:creationId xmlns:a16="http://schemas.microsoft.com/office/drawing/2014/main" id="{389C0B55-9E05-4988-9647-4F261F951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447800"/>
            <a:ext cx="7470286" cy="4799562"/>
          </a:xfrm>
          <a:prstGeom prst="rect">
            <a:avLst/>
          </a:prstGeom>
        </p:spPr>
      </p:pic>
      <p:sp>
        <p:nvSpPr>
          <p:cNvPr id="16" name="TextBox 15">
            <a:extLst>
              <a:ext uri="{FF2B5EF4-FFF2-40B4-BE49-F238E27FC236}">
                <a16:creationId xmlns:a16="http://schemas.microsoft.com/office/drawing/2014/main" id="{D951D641-B5F6-48BA-B913-98BDCD4D9524}"/>
              </a:ext>
            </a:extLst>
          </p:cNvPr>
          <p:cNvSpPr txBox="1"/>
          <p:nvPr/>
        </p:nvSpPr>
        <p:spPr>
          <a:xfrm>
            <a:off x="2466" y="6598364"/>
            <a:ext cx="5636334" cy="246221"/>
          </a:xfrm>
          <a:prstGeom prst="rect">
            <a:avLst/>
          </a:prstGeom>
          <a:noFill/>
        </p:spPr>
        <p:txBody>
          <a:bodyPr wrap="square" rtlCol="0">
            <a:spAutoFit/>
          </a:bodyPr>
          <a:lstStyle/>
          <a:p>
            <a:r>
              <a:rPr lang="en-US" sz="1000" dirty="0"/>
              <a:t>Source: Climate Bonds Initiative</a:t>
            </a:r>
          </a:p>
        </p:txBody>
      </p:sp>
    </p:spTree>
    <p:extLst>
      <p:ext uri="{BB962C8B-B14F-4D97-AF65-F5344CB8AC3E}">
        <p14:creationId xmlns:p14="http://schemas.microsoft.com/office/powerpoint/2010/main" val="244881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Regional Bond Markets (up to Nov 2018)</a:t>
            </a:r>
          </a:p>
        </p:txBody>
      </p:sp>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8</a:t>
            </a:fld>
            <a:endParaRPr lang="en-US" dirty="0">
              <a:solidFill>
                <a:prstClr val="black">
                  <a:tint val="75000"/>
                </a:prstClr>
              </a:solidFill>
              <a:latin typeface="Calibri"/>
            </a:endParaRPr>
          </a:p>
        </p:txBody>
      </p:sp>
      <p:sp>
        <p:nvSpPr>
          <p:cNvPr id="18" name="TextBox 17">
            <a:extLst>
              <a:ext uri="{FF2B5EF4-FFF2-40B4-BE49-F238E27FC236}">
                <a16:creationId xmlns:a16="http://schemas.microsoft.com/office/drawing/2014/main" id="{2EE0CB43-0BB0-4A90-A425-4FDAF087E638}"/>
              </a:ext>
            </a:extLst>
          </p:cNvPr>
          <p:cNvSpPr txBox="1"/>
          <p:nvPr/>
        </p:nvSpPr>
        <p:spPr>
          <a:xfrm>
            <a:off x="2466" y="6598364"/>
            <a:ext cx="5636334" cy="246221"/>
          </a:xfrm>
          <a:prstGeom prst="rect">
            <a:avLst/>
          </a:prstGeom>
          <a:noFill/>
        </p:spPr>
        <p:txBody>
          <a:bodyPr wrap="square" rtlCol="0">
            <a:spAutoFit/>
          </a:bodyPr>
          <a:lstStyle/>
          <a:p>
            <a:r>
              <a:rPr lang="en-US" sz="1000" dirty="0"/>
              <a:t>Source: Climate Bonds Initiative</a:t>
            </a:r>
          </a:p>
        </p:txBody>
      </p:sp>
      <p:pic>
        <p:nvPicPr>
          <p:cNvPr id="21" name="Picture 20">
            <a:extLst>
              <a:ext uri="{FF2B5EF4-FFF2-40B4-BE49-F238E27FC236}">
                <a16:creationId xmlns:a16="http://schemas.microsoft.com/office/drawing/2014/main" id="{F4F95557-DC9C-41C6-9DA9-D7EBF7E90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40686"/>
            <a:ext cx="7786654" cy="5068063"/>
          </a:xfrm>
          <a:prstGeom prst="rect">
            <a:avLst/>
          </a:prstGeom>
        </p:spPr>
      </p:pic>
    </p:spTree>
    <p:extLst>
      <p:ext uri="{BB962C8B-B14F-4D97-AF65-F5344CB8AC3E}">
        <p14:creationId xmlns:p14="http://schemas.microsoft.com/office/powerpoint/2010/main" val="317948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719"/>
            <a:ext cx="9144000" cy="1143000"/>
          </a:xfrm>
        </p:spPr>
        <p:txBody>
          <a:bodyPr/>
          <a:lstStyle/>
          <a:p>
            <a:r>
              <a:rPr lang="en-US" dirty="0"/>
              <a:t>Standards</a:t>
            </a:r>
          </a:p>
        </p:txBody>
      </p:sp>
      <p:pic>
        <p:nvPicPr>
          <p:cNvPr id="6" name="Content Placeholder 5">
            <a:extLst>
              <a:ext uri="{FF2B5EF4-FFF2-40B4-BE49-F238E27FC236}">
                <a16:creationId xmlns:a16="http://schemas.microsoft.com/office/drawing/2014/main" id="{CBA992AB-3B4F-4D65-B4E3-8B0F14D1956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229" y="3078982"/>
            <a:ext cx="2329307" cy="1069609"/>
          </a:xfrm>
          <a:solidFill>
            <a:schemeClr val="bg1"/>
          </a:solidFill>
        </p:spPr>
      </p:pic>
      <p:sp>
        <p:nvSpPr>
          <p:cNvPr id="8" name="Slide Number Placeholder 2">
            <a:extLst>
              <a:ext uri="{FF2B5EF4-FFF2-40B4-BE49-F238E27FC236}">
                <a16:creationId xmlns:a16="http://schemas.microsoft.com/office/drawing/2014/main" id="{5B7C1A9E-6FC9-4593-BAB1-17FBDF7592C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9590CD-298B-4C73-80FE-85BAAA5FF432}" type="slidenum">
              <a:rPr lang="en-US" smtClean="0">
                <a:solidFill>
                  <a:prstClr val="black">
                    <a:tint val="75000"/>
                  </a:prstClr>
                </a:solidFill>
                <a:latin typeface="Calibri"/>
              </a:rPr>
              <a:pPr>
                <a:defRPr/>
              </a:pPr>
              <a:t>9</a:t>
            </a:fld>
            <a:endParaRPr lang="en-US" dirty="0">
              <a:solidFill>
                <a:prstClr val="black">
                  <a:tint val="75000"/>
                </a:prstClr>
              </a:solidFill>
              <a:latin typeface="Calibri"/>
            </a:endParaRPr>
          </a:p>
        </p:txBody>
      </p:sp>
      <p:pic>
        <p:nvPicPr>
          <p:cNvPr id="7" name="Picture 6">
            <a:extLst>
              <a:ext uri="{FF2B5EF4-FFF2-40B4-BE49-F238E27FC236}">
                <a16:creationId xmlns:a16="http://schemas.microsoft.com/office/drawing/2014/main" id="{CE9B4B44-3B27-4621-A21E-A6235F54C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29" y="1415614"/>
            <a:ext cx="2333789" cy="1142999"/>
          </a:xfrm>
          <a:prstGeom prst="rect">
            <a:avLst/>
          </a:prstGeom>
        </p:spPr>
      </p:pic>
      <p:pic>
        <p:nvPicPr>
          <p:cNvPr id="9" name="Picture 8">
            <a:extLst>
              <a:ext uri="{FF2B5EF4-FFF2-40B4-BE49-F238E27FC236}">
                <a16:creationId xmlns:a16="http://schemas.microsoft.com/office/drawing/2014/main" id="{E4C28AB9-93C3-4603-98B2-8928C4486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11" y="2545166"/>
            <a:ext cx="2329307" cy="465861"/>
          </a:xfrm>
          <a:prstGeom prst="rect">
            <a:avLst/>
          </a:prstGeom>
        </p:spPr>
      </p:pic>
      <p:pic>
        <p:nvPicPr>
          <p:cNvPr id="10" name="Content Placeholder 4">
            <a:extLst>
              <a:ext uri="{FF2B5EF4-FFF2-40B4-BE49-F238E27FC236}">
                <a16:creationId xmlns:a16="http://schemas.microsoft.com/office/drawing/2014/main" id="{9D97B6B7-AFB8-48F3-B2C6-398C627B4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58" y="4668960"/>
            <a:ext cx="5266765" cy="1664978"/>
          </a:xfrm>
          <a:prstGeom prst="rect">
            <a:avLst/>
          </a:prstGeom>
          <a:ln>
            <a:solidFill>
              <a:schemeClr val="accent1"/>
            </a:solidFill>
          </a:ln>
        </p:spPr>
      </p:pic>
      <p:pic>
        <p:nvPicPr>
          <p:cNvPr id="11" name="Content Placeholder 5">
            <a:extLst>
              <a:ext uri="{FF2B5EF4-FFF2-40B4-BE49-F238E27FC236}">
                <a16:creationId xmlns:a16="http://schemas.microsoft.com/office/drawing/2014/main" id="{A83F10B8-6D9E-4743-A92F-786AD56F1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0" y="1548974"/>
            <a:ext cx="2216319" cy="683678"/>
          </a:xfrm>
          <a:prstGeom prst="rect">
            <a:avLst/>
          </a:prstGeom>
        </p:spPr>
      </p:pic>
      <p:pic>
        <p:nvPicPr>
          <p:cNvPr id="12" name="Picture 11">
            <a:extLst>
              <a:ext uri="{FF2B5EF4-FFF2-40B4-BE49-F238E27FC236}">
                <a16:creationId xmlns:a16="http://schemas.microsoft.com/office/drawing/2014/main" id="{65121D0D-CEDD-4FA4-8D93-6E3A79A1BE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412" y="2394488"/>
            <a:ext cx="2133600" cy="974991"/>
          </a:xfrm>
          <a:prstGeom prst="rect">
            <a:avLst/>
          </a:prstGeom>
        </p:spPr>
      </p:pic>
      <p:pic>
        <p:nvPicPr>
          <p:cNvPr id="13" name="Content Placeholder 5">
            <a:extLst>
              <a:ext uri="{FF2B5EF4-FFF2-40B4-BE49-F238E27FC236}">
                <a16:creationId xmlns:a16="http://schemas.microsoft.com/office/drawing/2014/main" id="{175A82BD-A224-4255-B777-C3F73BB25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8198" y="3548635"/>
            <a:ext cx="2231814" cy="1012198"/>
          </a:xfrm>
          <a:prstGeom prst="rect">
            <a:avLst/>
          </a:prstGeom>
        </p:spPr>
      </p:pic>
      <p:pic>
        <p:nvPicPr>
          <p:cNvPr id="14" name="Content Placeholder 5">
            <a:extLst>
              <a:ext uri="{FF2B5EF4-FFF2-40B4-BE49-F238E27FC236}">
                <a16:creationId xmlns:a16="http://schemas.microsoft.com/office/drawing/2014/main" id="{D6C2EF65-5511-46D4-8524-85E0730F5E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2393" y="1114684"/>
            <a:ext cx="4080925" cy="3152515"/>
          </a:xfrm>
          <a:prstGeom prst="rect">
            <a:avLst/>
          </a:prstGeom>
        </p:spPr>
      </p:pic>
    </p:spTree>
    <p:extLst>
      <p:ext uri="{BB962C8B-B14F-4D97-AF65-F5344CB8AC3E}">
        <p14:creationId xmlns:p14="http://schemas.microsoft.com/office/powerpoint/2010/main" val="357770345"/>
      </p:ext>
    </p:extLst>
  </p:cSld>
  <p:clrMapOvr>
    <a:masterClrMapping/>
  </p:clrMapOvr>
</p:sld>
</file>

<file path=ppt/theme/theme1.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MD Investor Relations">
  <a:themeElements>
    <a:clrScheme name="World Bank Approved">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75AA6C75-ED53-4C58-A529-4FABE33078D8}" vid="{D93ADB40-CEBC-4474-8EF6-4AFFF71DCDB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4A3277B7707A48B0E1B9AC835E8163" ma:contentTypeVersion="13" ma:contentTypeDescription="Create a new document." ma:contentTypeScope="" ma:versionID="dedf6e3abf9b69d78792c3d267071bfd">
  <xsd:schema xmlns:xsd="http://www.w3.org/2001/XMLSchema" xmlns:xs="http://www.w3.org/2001/XMLSchema" xmlns:p="http://schemas.microsoft.com/office/2006/metadata/properties" xmlns:ns3="eda4fd43-f936-4ced-9b4a-46c1ef7d5473" xmlns:ns4="aa3449fd-d373-417f-9c8d-cf261ce8b785" targetNamespace="http://schemas.microsoft.com/office/2006/metadata/properties" ma:root="true" ma:fieldsID="945a5977d2d4d061a39bf557cf936edb" ns3:_="" ns4:_="">
    <xsd:import namespace="eda4fd43-f936-4ced-9b4a-46c1ef7d5473"/>
    <xsd:import namespace="aa3449fd-d373-417f-9c8d-cf261ce8b78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4fd43-f936-4ced-9b4a-46c1ef7d54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3449fd-d373-417f-9c8d-cf261ce8b785"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A2C024-61D2-4937-8B63-BCE3602D240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6C03BC3-D02D-43C6-AE7B-1C105E06F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4fd43-f936-4ced-9b4a-46c1ef7d5473"/>
    <ds:schemaRef ds:uri="aa3449fd-d373-417f-9c8d-cf261ce8b7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5C978C-5EBA-474D-8E54-C30ABEF796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8455</TotalTime>
  <Words>2056</Words>
  <Application>Microsoft Office PowerPoint</Application>
  <PresentationFormat>On-screen Show (4:3)</PresentationFormat>
  <Paragraphs>293</Paragraphs>
  <Slides>24</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Andes ExtraLight</vt:lpstr>
      <vt:lpstr>Arial</vt:lpstr>
      <vt:lpstr>Calibri</vt:lpstr>
      <vt:lpstr>Courier New</vt:lpstr>
      <vt:lpstr>Garamond</vt:lpstr>
      <vt:lpstr>Trebuchet MS</vt:lpstr>
      <vt:lpstr>2_Office Theme</vt:lpstr>
      <vt:lpstr>1_Office Theme</vt:lpstr>
      <vt:lpstr>2_CMD Investor Relations</vt:lpstr>
      <vt:lpstr>Theme1</vt:lpstr>
      <vt:lpstr>PowerPoint Presentation</vt:lpstr>
      <vt:lpstr>What is a Green Bond?</vt:lpstr>
      <vt:lpstr>Climate-smart Investments Required</vt:lpstr>
      <vt:lpstr>Global Trends in Green Bond issuance (1)</vt:lpstr>
      <vt:lpstr>Global Trends in Green Bond issuance (2)</vt:lpstr>
      <vt:lpstr>Sovereign Green Bonds (1)</vt:lpstr>
      <vt:lpstr>Sovereign Green Bonds (2)</vt:lpstr>
      <vt:lpstr>Regional Bond Markets (up to Nov 2018)</vt:lpstr>
      <vt:lpstr>Standards</vt:lpstr>
      <vt:lpstr>Green Bond Standards – Regional/National</vt:lpstr>
      <vt:lpstr>Additional Steps needed to issue a Green Bond</vt:lpstr>
      <vt:lpstr>Green Bond Framework</vt:lpstr>
      <vt:lpstr>External Review</vt:lpstr>
      <vt:lpstr>Impact Reporting</vt:lpstr>
      <vt:lpstr>UN Principles of Responsible Investment</vt:lpstr>
      <vt:lpstr>Sovereign Green – Republic of Indonesia (2018)</vt:lpstr>
      <vt:lpstr>Green Bond – PT SMI (2018)</vt:lpstr>
      <vt:lpstr>Green Building – Segi Astana (2018)</vt:lpstr>
      <vt:lpstr>Sustainability Sukuk – Edra Solar (2019)</vt:lpstr>
      <vt:lpstr>Sustainable Finance Instruments</vt:lpstr>
      <vt:lpstr>Thank you</vt:lpstr>
      <vt:lpstr>Green Bond Standards - Global</vt:lpstr>
      <vt:lpstr>ASEAN Green Bond Standards</vt:lpstr>
      <vt:lpstr>Publications</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Sukuk - Financing the Future</dc:title>
  <dc:creator>Mohamed Rozani Bin Mohamed Osman;Farah Hussain;Ahmad Hafiz Bin Abdul Aziz</dc:creator>
  <cp:keywords>Green Sukuk</cp:keywords>
  <cp:lastModifiedBy>Mohamed Rozani Bin Mohamed Osman</cp:lastModifiedBy>
  <cp:revision>485</cp:revision>
  <cp:lastPrinted>2017-09-29T06:23:25Z</cp:lastPrinted>
  <dcterms:created xsi:type="dcterms:W3CDTF">2014-02-27T20:55:59Z</dcterms:created>
  <dcterms:modified xsi:type="dcterms:W3CDTF">2019-11-11T09:05:16Z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0x010100884A3277B7707A48B0E1B9AC835E8163</vt:lpwstr>
  </property>
</Properties>
</file>